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0" r:id="rId3"/>
    <p:sldId id="271" r:id="rId4"/>
    <p:sldId id="272" r:id="rId5"/>
    <p:sldId id="266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5" r:id="rId25"/>
    <p:sldId id="296" r:id="rId26"/>
    <p:sldId id="291" r:id="rId27"/>
    <p:sldId id="292" r:id="rId28"/>
    <p:sldId id="293" r:id="rId29"/>
    <p:sldId id="294" r:id="rId30"/>
    <p:sldId id="297" r:id="rId31"/>
    <p:sldId id="298" r:id="rId32"/>
    <p:sldId id="299" r:id="rId33"/>
    <p:sldId id="300" r:id="rId34"/>
    <p:sldId id="301" r:id="rId35"/>
    <p:sldId id="312" r:id="rId36"/>
    <p:sldId id="313" r:id="rId37"/>
    <p:sldId id="302" r:id="rId38"/>
    <p:sldId id="303" r:id="rId39"/>
    <p:sldId id="304" r:id="rId40"/>
    <p:sldId id="305" r:id="rId41"/>
    <p:sldId id="314" r:id="rId42"/>
    <p:sldId id="315" r:id="rId43"/>
  </p:sldIdLst>
  <p:sldSz cx="9906000" cy="6858000" type="A4"/>
  <p:notesSz cx="6807200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509544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01908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528632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3817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547721" algn="l" defTabSz="1019088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3057265" algn="l" defTabSz="1019088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566810" algn="l" defTabSz="1019088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4076354" algn="l" defTabSz="1019088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13">
          <p15:clr>
            <a:srgbClr val="A4A3A4"/>
          </p15:clr>
        </p15:guide>
        <p15:guide id="2" orient="horz" pos="1395">
          <p15:clr>
            <a:srgbClr val="A4A3A4"/>
          </p15:clr>
        </p15:guide>
        <p15:guide id="3" orient="horz" pos="5851">
          <p15:clr>
            <a:srgbClr val="A4A3A4"/>
          </p15:clr>
        </p15:guide>
        <p15:guide id="4" orient="horz" pos="467">
          <p15:clr>
            <a:srgbClr val="A4A3A4"/>
          </p15:clr>
        </p15:guide>
        <p15:guide id="5" pos="2160">
          <p15:clr>
            <a:srgbClr val="A4A3A4"/>
          </p15:clr>
        </p15:guide>
        <p15:guide id="6" orient="horz" pos="686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orient="horz" pos="913">
          <p15:clr>
            <a:srgbClr val="A4A3A4"/>
          </p15:clr>
        </p15:guide>
        <p15:guide id="9" orient="horz" pos="1094">
          <p15:clr>
            <a:srgbClr val="A4A3A4"/>
          </p15:clr>
        </p15:guide>
        <p15:guide id="10" pos="5932">
          <p15:clr>
            <a:srgbClr val="A4A3A4"/>
          </p15:clr>
        </p15:guide>
        <p15:guide id="11" pos="308">
          <p15:clr>
            <a:srgbClr val="A4A3A4"/>
          </p15:clr>
        </p15:guide>
        <p15:guide id="1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  <p15:guide id="3" pos="2124">
          <p15:clr>
            <a:srgbClr val="A4A3A4"/>
          </p15:clr>
        </p15:guide>
        <p15:guide id="4" orient="horz" pos="3131">
          <p15:clr>
            <a:srgbClr val="A4A3A4"/>
          </p15:clr>
        </p15:guide>
        <p15:guide id="5" pos="2161">
          <p15:clr>
            <a:srgbClr val="A4A3A4"/>
          </p15:clr>
        </p15:guide>
        <p15:guide id="6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2"/>
    <a:srgbClr val="E59818"/>
    <a:srgbClr val="004666"/>
    <a:srgbClr val="7DD7FF"/>
    <a:srgbClr val="F0BF70"/>
    <a:srgbClr val="F5D5A1"/>
    <a:srgbClr val="004665"/>
    <a:srgbClr val="E5981A"/>
    <a:srgbClr val="00466F"/>
    <a:srgbClr val="8FC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37" autoAdjust="0"/>
    <p:restoredTop sz="99881" autoAdjust="0"/>
  </p:normalViewPr>
  <p:slideViewPr>
    <p:cSldViewPr>
      <p:cViewPr varScale="1">
        <p:scale>
          <a:sx n="110" d="100"/>
          <a:sy n="110" d="100"/>
        </p:scale>
        <p:origin x="1848" y="96"/>
      </p:cViewPr>
      <p:guideLst>
        <p:guide orient="horz" pos="4413"/>
        <p:guide orient="horz" pos="1395"/>
        <p:guide orient="horz" pos="5851"/>
        <p:guide orient="horz" pos="467"/>
        <p:guide pos="2160"/>
        <p:guide orient="horz" pos="686"/>
        <p:guide orient="horz" pos="3974"/>
        <p:guide orient="horz" pos="913"/>
        <p:guide orient="horz" pos="1094"/>
        <p:guide pos="5932"/>
        <p:guide pos="308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2244" y="-90"/>
      </p:cViewPr>
      <p:guideLst>
        <p:guide orient="horz" pos="3110"/>
        <p:guide pos="2141"/>
        <p:guide pos="2124"/>
        <p:guide orient="horz" pos="3131"/>
        <p:guide pos="216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5052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2" tIns="46071" rIns="92142" bIns="4607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083" y="2"/>
            <a:ext cx="295052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2" tIns="46071" rIns="92142" bIns="4607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0776"/>
            <a:ext cx="295052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2" tIns="46071" rIns="92142" bIns="4607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083" y="9440776"/>
            <a:ext cx="295052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2" tIns="46071" rIns="92142" bIns="4607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EAE9F2D4-A8FF-44A0-8414-EA70D8E5433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3848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5052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2" tIns="46071" rIns="92142" bIns="4607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083" y="2"/>
            <a:ext cx="295052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2" tIns="46071" rIns="92142" bIns="4607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1988"/>
            <a:ext cx="5446396" cy="447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2" tIns="46071" rIns="92142" bIns="46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776"/>
            <a:ext cx="295052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2" tIns="46071" rIns="92142" bIns="4607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083" y="9440776"/>
            <a:ext cx="295052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2" tIns="46071" rIns="92142" bIns="4607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C061D0F8-5D6F-4719-BE59-D8A178F29BE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62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509544" algn="l" rtl="0" eaLnBrk="0" fontAlgn="base" latinLnBrk="1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019088" algn="l" rtl="0" eaLnBrk="0" fontAlgn="base" latinLnBrk="1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528632" algn="l" rtl="0" eaLnBrk="0" fontAlgn="base" latinLnBrk="1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038176" algn="l" rtl="0" eaLnBrk="0" fontAlgn="base" latinLnBrk="1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547721" algn="l" defTabSz="101908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7265" algn="l" defTabSz="101908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6810" algn="l" defTabSz="101908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6354" algn="l" defTabSz="101908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/>
          </a:bodyPr>
          <a:lstStyle>
            <a:lvl1pPr>
              <a:defRPr kumimoji="1" lang="ko-KR" alt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36160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 dirty="0"/>
            </a:lvl5pPr>
          </a:lstStyle>
          <a:p>
            <a:pPr lvl="0" defTabSz="936532" latinLnBrk="0">
              <a:spcBef>
                <a:spcPts val="0"/>
              </a:spcBef>
            </a:pPr>
            <a:r>
              <a:rPr lang="ko-KR" altLang="en-US" dirty="0"/>
              <a:t>마스터 텍스트 스타일을 편집합니다</a:t>
            </a:r>
          </a:p>
          <a:p>
            <a:pPr marL="846054" lvl="1" indent="-292071" defTabSz="936532" latinLnBrk="0">
              <a:spcBef>
                <a:spcPts val="0"/>
              </a:spcBef>
            </a:pPr>
            <a:r>
              <a:rPr lang="ko-KR" altLang="en-US" dirty="0"/>
              <a:t>둘째 수준</a:t>
            </a:r>
          </a:p>
          <a:p>
            <a:pPr marL="1263523" lvl="2" indent="-233339" defTabSz="936532" latinLnBrk="0">
              <a:spcBef>
                <a:spcPts val="0"/>
              </a:spcBef>
            </a:pPr>
            <a:r>
              <a:rPr lang="ko-KR" altLang="en-US" dirty="0"/>
              <a:t>셋째 수준</a:t>
            </a:r>
          </a:p>
          <a:p>
            <a:pPr marL="1680995" lvl="3" indent="-233339" defTabSz="936532" latinLnBrk="0">
              <a:spcBef>
                <a:spcPts val="0"/>
              </a:spcBef>
            </a:pPr>
            <a:r>
              <a:rPr lang="ko-KR" altLang="en-US" dirty="0"/>
              <a:t>넷째 수준</a:t>
            </a:r>
          </a:p>
          <a:p>
            <a:pPr marL="2106403" lvl="4" indent="-234926" defTabSz="936532" latinLnBrk="0">
              <a:spcBef>
                <a:spcPts val="0"/>
              </a:spcBef>
            </a:pPr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/>
          </a:bodyPr>
          <a:lstStyle>
            <a:lvl1pPr>
              <a:defRPr kumimoji="1" lang="ko-KR" alt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36160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3" b="7555"/>
          <a:stretch/>
        </p:blipFill>
        <p:spPr>
          <a:xfrm>
            <a:off x="7702004" y="0"/>
            <a:ext cx="2204097" cy="847385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 bwMode="auto">
          <a:xfrm>
            <a:off x="0" y="836712"/>
            <a:ext cx="9906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 userDrawn="1"/>
        </p:nvCxnSpPr>
        <p:spPr bwMode="auto">
          <a:xfrm>
            <a:off x="1424608" y="836712"/>
            <a:ext cx="1080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5981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그룹 13"/>
          <p:cNvGrpSpPr/>
          <p:nvPr userDrawn="1"/>
        </p:nvGrpSpPr>
        <p:grpSpPr>
          <a:xfrm>
            <a:off x="381054" y="152636"/>
            <a:ext cx="1518771" cy="553870"/>
            <a:chOff x="-2087191" y="93679"/>
            <a:chExt cx="1518771" cy="553870"/>
          </a:xfrm>
        </p:grpSpPr>
        <p:sp>
          <p:nvSpPr>
            <p:cNvPr id="15" name="Rectangle 128"/>
            <p:cNvSpPr>
              <a:spLocks noChangeArrowheads="1"/>
            </p:cNvSpPr>
            <p:nvPr userDrawn="1"/>
          </p:nvSpPr>
          <p:spPr bwMode="auto">
            <a:xfrm>
              <a:off x="-2087191" y="93679"/>
              <a:ext cx="359457" cy="553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799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598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0397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7196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995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4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75929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43919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14875" indent="-314875" algn="ctr" defTabSz="839668" eaLnBrk="0" latinLnBrk="0" hangingPunct="0">
                <a:spcBef>
                  <a:spcPts val="0"/>
                </a:spcBef>
                <a:spcAft>
                  <a:spcPts val="551"/>
                </a:spcAft>
                <a:defRPr/>
              </a:pPr>
              <a:r>
                <a:rPr kumimoji="0" lang="en-US" altLang="ko-KR" sz="3600" dirty="0">
                  <a:solidFill>
                    <a:srgbClr val="004665"/>
                  </a:solidFill>
                  <a:latin typeface="Rix모던명조 B" pitchFamily="18" charset="-127"/>
                  <a:ea typeface="Rix모던명조 B" pitchFamily="18" charset="-127"/>
                  <a:cs typeface="Times New Roman" pitchFamily="18" charset="0"/>
                </a:rPr>
                <a:t>Ⅰ</a:t>
              </a:r>
              <a:endParaRPr kumimoji="0" lang="ko-KR" altLang="en-US" sz="3600" dirty="0">
                <a:solidFill>
                  <a:srgbClr val="004665"/>
                </a:solidFill>
                <a:latin typeface="Rix모던명조 B" pitchFamily="18" charset="-127"/>
                <a:ea typeface="Rix모던명조 B" pitchFamily="18" charset="-127"/>
                <a:cs typeface="Times New Roman" pitchFamily="18" charset="0"/>
              </a:endParaRPr>
            </a:p>
          </p:txBody>
        </p:sp>
        <p:sp>
          <p:nvSpPr>
            <p:cNvPr id="16" name="Rectangle 128"/>
            <p:cNvSpPr>
              <a:spLocks noChangeArrowheads="1"/>
            </p:cNvSpPr>
            <p:nvPr userDrawn="1"/>
          </p:nvSpPr>
          <p:spPr bwMode="auto">
            <a:xfrm>
              <a:off x="-1728845" y="384346"/>
              <a:ext cx="116042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799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598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0397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7196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995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40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75929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43919" algn="l" defTabSz="93598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14875" indent="-314875" algn="just" defTabSz="839668" eaLnBrk="0" latinLnBrk="0" hangingPunct="0">
                <a:spcBef>
                  <a:spcPts val="0"/>
                </a:spcBef>
                <a:spcAft>
                  <a:spcPts val="551"/>
                </a:spcAft>
                <a:defRPr/>
              </a:pPr>
              <a:r>
                <a:rPr lang="ko-KR" altLang="en-US" sz="1200" dirty="0" err="1">
                  <a:solidFill>
                    <a:srgbClr val="004665"/>
                  </a:solidFill>
                  <a:latin typeface="Rix정고딕 B" pitchFamily="18" charset="-127"/>
                  <a:ea typeface="Rix정고딕 B" pitchFamily="18" charset="-127"/>
                  <a:cs typeface="Arial" pitchFamily="34" charset="0"/>
                </a:rPr>
                <a:t>장제목</a:t>
              </a:r>
              <a:endParaRPr lang="ko-KR" altLang="en-US" sz="1200" dirty="0">
                <a:solidFill>
                  <a:srgbClr val="004665"/>
                </a:solidFill>
                <a:latin typeface="Rix정고딕 B" pitchFamily="18" charset="-127"/>
                <a:ea typeface="Rix정고딕 B" pitchFamily="18" charset="-127"/>
                <a:cs typeface="Arial" pitchFamily="34" charset="0"/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-1416" y="687140"/>
            <a:ext cx="1445426" cy="147298"/>
            <a:chOff x="-10311782" y="644493"/>
            <a:chExt cx="1461533" cy="143590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-10311782" y="644493"/>
              <a:ext cx="1337751" cy="143590"/>
            </a:xfrm>
            <a:prstGeom prst="rect">
              <a:avLst/>
            </a:prstGeom>
            <a:solidFill>
              <a:srgbClr val="004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9" name="직각 삼각형 48"/>
            <p:cNvSpPr/>
            <p:nvPr userDrawn="1"/>
          </p:nvSpPr>
          <p:spPr>
            <a:xfrm>
              <a:off x="-8976439" y="644493"/>
              <a:ext cx="126190" cy="143590"/>
            </a:xfrm>
            <a:prstGeom prst="rtTriangle">
              <a:avLst/>
            </a:prstGeom>
            <a:solidFill>
              <a:srgbClr val="004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488950" y="737409"/>
            <a:ext cx="612000" cy="45720"/>
            <a:chOff x="9112237" y="327287"/>
            <a:chExt cx="1366971" cy="112092"/>
          </a:xfrm>
          <a:effectLst/>
        </p:grpSpPr>
        <p:sp>
          <p:nvSpPr>
            <p:cNvPr id="32" name="타원 42"/>
            <p:cNvSpPr/>
            <p:nvPr userDrawn="1"/>
          </p:nvSpPr>
          <p:spPr>
            <a:xfrm>
              <a:off x="9560671" y="327287"/>
              <a:ext cx="186128" cy="1120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79364" tIns="95236" rIns="79364" bIns="0" rtlCol="0" anchor="t" anchorCtr="0"/>
            <a:lstStyle/>
            <a:p>
              <a:pPr lvl="0"/>
              <a:endParaRPr lang="ko-KR" altLang="en-US" dirty="0">
                <a:sym typeface="Monotype Sorts"/>
              </a:endParaRPr>
            </a:p>
          </p:txBody>
        </p:sp>
        <p:sp>
          <p:nvSpPr>
            <p:cNvPr id="33" name="타원 44"/>
            <p:cNvSpPr/>
            <p:nvPr userDrawn="1"/>
          </p:nvSpPr>
          <p:spPr>
            <a:xfrm>
              <a:off x="9804808" y="327287"/>
              <a:ext cx="186128" cy="1120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79364" tIns="95236" rIns="79364" bIns="0" rtlCol="0" anchor="t" anchorCtr="0"/>
            <a:lstStyle/>
            <a:p>
              <a:pPr lvl="0"/>
              <a:endParaRPr lang="ko-KR" altLang="en-US" dirty="0">
                <a:sym typeface="Monotype Sorts"/>
              </a:endParaRPr>
            </a:p>
          </p:txBody>
        </p:sp>
        <p:sp>
          <p:nvSpPr>
            <p:cNvPr id="34" name="타원 45"/>
            <p:cNvSpPr/>
            <p:nvPr userDrawn="1"/>
          </p:nvSpPr>
          <p:spPr>
            <a:xfrm>
              <a:off x="10048945" y="327287"/>
              <a:ext cx="186128" cy="1120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79364" tIns="95236" rIns="79364" bIns="0" rtlCol="0" anchor="t" anchorCtr="0"/>
            <a:lstStyle/>
            <a:p>
              <a:pPr lvl="0"/>
              <a:endParaRPr lang="ko-KR" altLang="en-US" dirty="0">
                <a:sym typeface="Monotype Sorts"/>
              </a:endParaRPr>
            </a:p>
          </p:txBody>
        </p:sp>
        <p:sp>
          <p:nvSpPr>
            <p:cNvPr id="35" name="타원 46"/>
            <p:cNvSpPr/>
            <p:nvPr userDrawn="1"/>
          </p:nvSpPr>
          <p:spPr>
            <a:xfrm>
              <a:off x="10293080" y="327287"/>
              <a:ext cx="186128" cy="1120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79364" tIns="95236" rIns="79364" bIns="0" rtlCol="0" anchor="t" anchorCtr="0"/>
            <a:lstStyle/>
            <a:p>
              <a:pPr lvl="0"/>
              <a:endParaRPr lang="ko-KR" altLang="en-US" dirty="0">
                <a:sym typeface="Monotype Sorts"/>
              </a:endParaRPr>
            </a:p>
          </p:txBody>
        </p:sp>
        <p:sp>
          <p:nvSpPr>
            <p:cNvPr id="36" name="타원 42"/>
            <p:cNvSpPr/>
            <p:nvPr userDrawn="1"/>
          </p:nvSpPr>
          <p:spPr>
            <a:xfrm>
              <a:off x="9112237" y="327287"/>
              <a:ext cx="390425" cy="1120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</a:bodyPr>
            <a:lstStyle/>
            <a:p>
              <a:pPr lvl="0" indent="-162320" algn="ctr" defTabSz="839376" eaLnBrk="0" hangingPunct="0"/>
              <a:endParaRPr lang="ko-KR" altLang="en-US" sz="900" dirty="0">
                <a:solidFill>
                  <a:schemeClr val="bg1"/>
                </a:solidFill>
                <a:latin typeface="Rix모던명조 B" pitchFamily="18" charset="-127"/>
                <a:ea typeface="Rix모던명조 B" pitchFamily="18" charset="-127"/>
                <a:sym typeface="Monotype Sorts"/>
              </a:endParaRPr>
            </a:p>
          </p:txBody>
        </p:sp>
      </p:grpSp>
      <p:sp>
        <p:nvSpPr>
          <p:cNvPr id="3076" name="Rectangle 8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89600" y="1072800"/>
            <a:ext cx="8927450" cy="101566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defTabSz="936532"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ko-KR" altLang="en-US" dirty="0"/>
              <a:t>마스터 텍스트 스타일을 편집합니다</a:t>
            </a:r>
          </a:p>
          <a:p>
            <a:pPr marL="846054" marR="0" lvl="1" indent="-292071" defTabSz="936532">
              <a:spcBef>
                <a:spcPts val="0"/>
              </a:spcBef>
              <a:buClrTx/>
              <a:buSzTx/>
              <a:buFontTx/>
              <a:tabLst/>
            </a:pPr>
            <a:r>
              <a:rPr lang="ko-KR" altLang="en-US" dirty="0"/>
              <a:t>둘째 수준</a:t>
            </a:r>
          </a:p>
          <a:p>
            <a:pPr marL="1263523" marR="0" lvl="2" indent="-233339" defTabSz="936532">
              <a:spcBef>
                <a:spcPts val="0"/>
              </a:spcBef>
              <a:buClrTx/>
              <a:buSzTx/>
              <a:buFontTx/>
              <a:tabLst/>
            </a:pPr>
            <a:r>
              <a:rPr lang="ko-KR" altLang="en-US" dirty="0"/>
              <a:t>셋째 수준</a:t>
            </a:r>
          </a:p>
          <a:p>
            <a:pPr marL="1680995" marR="0" lvl="3" indent="-233339" defTabSz="936532">
              <a:spcBef>
                <a:spcPts val="0"/>
              </a:spcBef>
              <a:buClrTx/>
              <a:buSzTx/>
              <a:buFontTx/>
              <a:tabLst/>
            </a:pPr>
            <a:r>
              <a:rPr lang="ko-KR" altLang="en-US" dirty="0"/>
              <a:t>넷째 수준</a:t>
            </a:r>
          </a:p>
          <a:p>
            <a:pPr marL="2106403" marR="0" lvl="4" indent="-234926" defTabSz="936532">
              <a:spcBef>
                <a:spcPts val="0"/>
              </a:spcBef>
              <a:buClrTx/>
              <a:buSzTx/>
              <a:buFontTx/>
              <a:tabLst/>
            </a:pPr>
            <a:r>
              <a:rPr lang="ko-KR" altLang="en-US" dirty="0"/>
              <a:t>다섯째 수준</a:t>
            </a:r>
          </a:p>
        </p:txBody>
      </p:sp>
      <p:sp>
        <p:nvSpPr>
          <p:cNvPr id="27" name="슬라이드 번호 개체 틀 2"/>
          <p:cNvSpPr txBox="1">
            <a:spLocks/>
          </p:cNvSpPr>
          <p:nvPr userDrawn="1"/>
        </p:nvSpPr>
        <p:spPr>
          <a:xfrm>
            <a:off x="4714394" y="6599252"/>
            <a:ext cx="467571" cy="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ctr" defTabSz="934945" rtl="0" fontAlgn="base" latinLnBrk="1">
              <a:spcBef>
                <a:spcPct val="0"/>
              </a:spcBef>
              <a:spcAft>
                <a:spcPct val="0"/>
              </a:spcAft>
              <a:defRPr kumimoji="1" lang="en-US" altLang="ko-KR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명조 B" pitchFamily="18" charset="-127"/>
                <a:ea typeface="Rix모던명조 B" pitchFamily="18" charset="-127"/>
                <a:cs typeface="+mn-cs"/>
              </a:defRPr>
            </a:lvl1pPr>
          </a:lstStyle>
          <a:p>
            <a:pPr marL="0" marR="0" lvl="0" indent="0" algn="ctr" defTabSz="93494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모던명조 B" pitchFamily="18" charset="-127"/>
                <a:ea typeface="Rix모던명조 B" pitchFamily="18" charset="-127"/>
                <a:cs typeface="+mn-cs"/>
              </a:rPr>
              <a:t>Ⅱ - </a:t>
            </a:r>
            <a:fld id="{625BAB07-3DAB-47B2-8DB3-E131989FCBB8}" type="slidenum">
              <a:rPr kumimoji="1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모던고딕 M" pitchFamily="18" charset="-127"/>
                <a:ea typeface="Rix모던고딕 M" pitchFamily="18" charset="-127"/>
                <a:cs typeface="+mn-cs"/>
              </a:rPr>
              <a:pPr marL="0" marR="0" lvl="0" indent="0" algn="ctr" defTabSz="93494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Rix모던고딕 M" pitchFamily="18" charset="-127"/>
              <a:ea typeface="Rix모던고딕 M" pitchFamily="18" charset="-127"/>
              <a:cs typeface="+mn-cs"/>
            </a:endParaRPr>
          </a:p>
        </p:txBody>
      </p:sp>
      <p:grpSp>
        <p:nvGrpSpPr>
          <p:cNvPr id="41" name="그룹 40"/>
          <p:cNvGrpSpPr/>
          <p:nvPr userDrawn="1"/>
        </p:nvGrpSpPr>
        <p:grpSpPr>
          <a:xfrm>
            <a:off x="231648" y="1088740"/>
            <a:ext cx="9401873" cy="5328162"/>
            <a:chOff x="540953" y="1493838"/>
            <a:chExt cx="6696000" cy="8713787"/>
          </a:xfrm>
        </p:grpSpPr>
        <p:sp>
          <p:nvSpPr>
            <p:cNvPr id="42" name="직사각형 41"/>
            <p:cNvSpPr/>
            <p:nvPr userDrawn="1"/>
          </p:nvSpPr>
          <p:spPr bwMode="auto">
            <a:xfrm>
              <a:off x="723937" y="1493838"/>
              <a:ext cx="6359163" cy="8713787"/>
            </a:xfrm>
            <a:prstGeom prst="rect">
              <a:avLst/>
            </a:prstGeom>
            <a:noFill/>
            <a:ln w="31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r" defTabSz="936625">
                <a:defRPr/>
              </a:pPr>
              <a:endParaRPr lang="ko-KR" altLang="en-US"/>
            </a:p>
          </p:txBody>
        </p:sp>
        <p:cxnSp>
          <p:nvCxnSpPr>
            <p:cNvPr id="43" name="직선 연결선 8"/>
            <p:cNvCxnSpPr>
              <a:cxnSpLocks noChangeShapeType="1"/>
            </p:cNvCxnSpPr>
            <p:nvPr userDrawn="1"/>
          </p:nvCxnSpPr>
          <p:spPr bwMode="auto">
            <a:xfrm>
              <a:off x="540953" y="2082655"/>
              <a:ext cx="6696000" cy="0"/>
            </a:xfrm>
            <a:prstGeom prst="line">
              <a:avLst/>
            </a:prstGeom>
            <a:noFill/>
            <a:ln w="3175" algn="ctr">
              <a:solidFill>
                <a:srgbClr val="C00000"/>
              </a:solidFill>
              <a:prstDash val="dash"/>
              <a:round/>
              <a:headEnd/>
              <a:tailEnd/>
            </a:ln>
          </p:spPr>
        </p:cxnSp>
      </p:grpSp>
      <p:sp>
        <p:nvSpPr>
          <p:cNvPr id="3075" name="Rectangle 7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1496616" y="495400"/>
            <a:ext cx="5764202" cy="2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lvl="0" defTabSz="936160" eaLnBrk="0" latinLnBrk="1" hangingPunct="0">
              <a:lnSpc>
                <a:spcPct val="125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8113" y="6527023"/>
            <a:ext cx="1684568" cy="205942"/>
          </a:xfrm>
          <a:prstGeom prst="rect">
            <a:avLst/>
          </a:prstGeom>
        </p:spPr>
        <p:txBody>
          <a:bodyPr wrap="square" lIns="82031" tIns="41015" rIns="82031" bIns="41015" anchor="ctr" anchorCtr="0">
            <a:spAutoFit/>
          </a:bodyPr>
          <a:lstStyle/>
          <a:p>
            <a:pPr marL="0" marR="0" lvl="0" indent="-162353" algn="l" defTabSz="8203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spc="-5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모던고딕 B" pitchFamily="18" charset="-127"/>
                <a:ea typeface="Rix모던고딕 B" pitchFamily="18" charset="-127"/>
              </a:rPr>
              <a:t>인터지스</a:t>
            </a:r>
            <a:r>
              <a:rPr lang="ko-KR" altLang="en-US" sz="800" spc="-5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모던고딕 B" pitchFamily="18" charset="-127"/>
                <a:ea typeface="Rix모던고딕 B" pitchFamily="18" charset="-127"/>
              </a:rPr>
              <a:t> 통합물류 플랫폼 구축 제안서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28" y="224644"/>
            <a:ext cx="759356" cy="157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56" y="6571721"/>
            <a:ext cx="925649" cy="120499"/>
          </a:xfrm>
          <a:prstGeom prst="rect">
            <a:avLst/>
          </a:prstGeom>
        </p:spPr>
      </p:pic>
      <p:cxnSp>
        <p:nvCxnSpPr>
          <p:cNvPr id="47" name="직선 연결선 46"/>
          <p:cNvCxnSpPr/>
          <p:nvPr userDrawn="1"/>
        </p:nvCxnSpPr>
        <p:spPr bwMode="auto">
          <a:xfrm>
            <a:off x="0" y="836712"/>
            <a:ext cx="1440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4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hf hdr="0" ftr="0" dt="0"/>
  <p:txStyles>
    <p:titleStyle>
      <a:lvl1pPr algn="l" defTabSz="936346" rtl="0" eaLnBrk="1" fontAlgn="base" latinLnBrk="0" hangingPunct="1">
        <a:lnSpc>
          <a:spcPct val="110000"/>
        </a:lnSpc>
        <a:spcBef>
          <a:spcPct val="0"/>
        </a:spcBef>
        <a:spcAft>
          <a:spcPct val="0"/>
        </a:spcAft>
        <a:defRPr kumimoji="1" lang="ko-KR" altLang="en-US" sz="1400" kern="1200" dirty="0" smtClean="0">
          <a:ln>
            <a:solidFill>
              <a:srgbClr val="4F81BD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936346" rtl="0" eaLnBrk="1" fontAlgn="base" latinLnBrk="1" hangingPunct="1">
        <a:lnSpc>
          <a:spcPct val="125000"/>
        </a:lnSpc>
        <a:spcBef>
          <a:spcPct val="0"/>
        </a:spcBef>
        <a:spcAft>
          <a:spcPct val="0"/>
        </a:spcAft>
        <a:defRPr kumimoji="1" sz="1400">
          <a:solidFill>
            <a:schemeClr val="tx1"/>
          </a:solidFill>
          <a:latin typeface="Rix모던고딕 B" pitchFamily="18" charset="-127"/>
          <a:ea typeface="Rix모던고딕 B" pitchFamily="18" charset="-127"/>
          <a:cs typeface="굴림" charset="-127"/>
        </a:defRPr>
      </a:lvl2pPr>
      <a:lvl3pPr algn="l" defTabSz="936346" rtl="0" eaLnBrk="1" fontAlgn="base" latinLnBrk="1" hangingPunct="1">
        <a:lnSpc>
          <a:spcPct val="125000"/>
        </a:lnSpc>
        <a:spcBef>
          <a:spcPct val="0"/>
        </a:spcBef>
        <a:spcAft>
          <a:spcPct val="0"/>
        </a:spcAft>
        <a:defRPr kumimoji="1" sz="1400">
          <a:solidFill>
            <a:schemeClr val="tx1"/>
          </a:solidFill>
          <a:latin typeface="Rix모던고딕 B" pitchFamily="18" charset="-127"/>
          <a:ea typeface="Rix모던고딕 B" pitchFamily="18" charset="-127"/>
          <a:cs typeface="굴림" charset="-127"/>
        </a:defRPr>
      </a:lvl3pPr>
      <a:lvl4pPr algn="l" defTabSz="936346" rtl="0" eaLnBrk="1" fontAlgn="base" latinLnBrk="1" hangingPunct="1">
        <a:lnSpc>
          <a:spcPct val="125000"/>
        </a:lnSpc>
        <a:spcBef>
          <a:spcPct val="0"/>
        </a:spcBef>
        <a:spcAft>
          <a:spcPct val="0"/>
        </a:spcAft>
        <a:defRPr kumimoji="1" sz="1400">
          <a:solidFill>
            <a:schemeClr val="tx1"/>
          </a:solidFill>
          <a:latin typeface="Rix모던고딕 B" pitchFamily="18" charset="-127"/>
          <a:ea typeface="Rix모던고딕 B" pitchFamily="18" charset="-127"/>
          <a:cs typeface="굴림" charset="-127"/>
        </a:defRPr>
      </a:lvl4pPr>
      <a:lvl5pPr algn="l" defTabSz="936346" rtl="0" eaLnBrk="1" fontAlgn="base" latinLnBrk="1" hangingPunct="1">
        <a:lnSpc>
          <a:spcPct val="125000"/>
        </a:lnSpc>
        <a:spcBef>
          <a:spcPct val="0"/>
        </a:spcBef>
        <a:spcAft>
          <a:spcPct val="0"/>
        </a:spcAft>
        <a:defRPr kumimoji="1" sz="1400">
          <a:solidFill>
            <a:schemeClr val="tx1"/>
          </a:solidFill>
          <a:latin typeface="Rix모던고딕 B" pitchFamily="18" charset="-127"/>
          <a:ea typeface="Rix모던고딕 B" pitchFamily="18" charset="-127"/>
          <a:cs typeface="굴림" charset="-127"/>
        </a:defRPr>
      </a:lvl5pPr>
      <a:lvl6pPr marL="457065" algn="l" defTabSz="936346" rtl="0" eaLnBrk="1" fontAlgn="base" latinLnBrk="1" hangingPunct="1">
        <a:lnSpc>
          <a:spcPct val="125000"/>
        </a:lnSpc>
        <a:spcBef>
          <a:spcPct val="0"/>
        </a:spcBef>
        <a:spcAft>
          <a:spcPct val="0"/>
        </a:spcAft>
        <a:defRPr kumimoji="1" sz="1400">
          <a:solidFill>
            <a:schemeClr val="tx1"/>
          </a:solidFill>
          <a:latin typeface="Rix모던고딕 B" pitchFamily="18" charset="-127"/>
          <a:ea typeface="Rix모던고딕 B" pitchFamily="18" charset="-127"/>
          <a:cs typeface="굴림" charset="-127"/>
        </a:defRPr>
      </a:lvl6pPr>
      <a:lvl7pPr marL="914124" algn="l" defTabSz="936346" rtl="0" eaLnBrk="1" fontAlgn="base" latinLnBrk="1" hangingPunct="1">
        <a:lnSpc>
          <a:spcPct val="125000"/>
        </a:lnSpc>
        <a:spcBef>
          <a:spcPct val="0"/>
        </a:spcBef>
        <a:spcAft>
          <a:spcPct val="0"/>
        </a:spcAft>
        <a:defRPr kumimoji="1" sz="1400">
          <a:solidFill>
            <a:schemeClr val="tx1"/>
          </a:solidFill>
          <a:latin typeface="Rix모던고딕 B" pitchFamily="18" charset="-127"/>
          <a:ea typeface="Rix모던고딕 B" pitchFamily="18" charset="-127"/>
          <a:cs typeface="굴림" charset="-127"/>
        </a:defRPr>
      </a:lvl7pPr>
      <a:lvl8pPr marL="1371189" algn="l" defTabSz="936346" rtl="0" eaLnBrk="1" fontAlgn="base" latinLnBrk="1" hangingPunct="1">
        <a:lnSpc>
          <a:spcPct val="125000"/>
        </a:lnSpc>
        <a:spcBef>
          <a:spcPct val="0"/>
        </a:spcBef>
        <a:spcAft>
          <a:spcPct val="0"/>
        </a:spcAft>
        <a:defRPr kumimoji="1" sz="1400">
          <a:solidFill>
            <a:schemeClr val="tx1"/>
          </a:solidFill>
          <a:latin typeface="Rix모던고딕 B" pitchFamily="18" charset="-127"/>
          <a:ea typeface="Rix모던고딕 B" pitchFamily="18" charset="-127"/>
          <a:cs typeface="굴림" charset="-127"/>
        </a:defRPr>
      </a:lvl8pPr>
      <a:lvl9pPr marL="1828251" algn="l" defTabSz="936346" rtl="0" eaLnBrk="1" fontAlgn="base" latinLnBrk="1" hangingPunct="1">
        <a:lnSpc>
          <a:spcPct val="125000"/>
        </a:lnSpc>
        <a:spcBef>
          <a:spcPct val="0"/>
        </a:spcBef>
        <a:spcAft>
          <a:spcPct val="0"/>
        </a:spcAft>
        <a:defRPr kumimoji="1" sz="1400">
          <a:solidFill>
            <a:schemeClr val="tx1"/>
          </a:solidFill>
          <a:latin typeface="Rix모던고딕 B" pitchFamily="18" charset="-127"/>
          <a:ea typeface="Rix모던고딕 B" pitchFamily="18" charset="-127"/>
          <a:cs typeface="굴림" charset="-127"/>
        </a:defRPr>
      </a:lvl9pPr>
    </p:titleStyle>
    <p:bodyStyle>
      <a:lvl1pPr algn="just" defTabSz="936346" rtl="0" eaLnBrk="1" fontAlgn="base" latinLnBrk="0" hangingPunct="1">
        <a:lnSpc>
          <a:spcPct val="120000"/>
        </a:lnSpc>
        <a:spcBef>
          <a:spcPct val="25000"/>
        </a:spcBef>
        <a:spcAft>
          <a:spcPct val="0"/>
        </a:spcAft>
        <a:defRPr kumimoji="1" lang="ko-KR" altLang="en-US" sz="1100" b="0" i="0" u="none" strike="noStrike" kern="0" cap="none" spc="0" normalizeH="0" baseline="0" dirty="0" smtClean="0">
          <a:ln>
            <a:noFill/>
          </a:ln>
          <a:solidFill>
            <a:prstClr val="black"/>
          </a:solidFill>
          <a:effectLst/>
          <a:uLnTx/>
          <a:uFillTx/>
          <a:latin typeface="Rix모던명조 M" panose="02020603020101020101" pitchFamily="18" charset="-127"/>
          <a:ea typeface="Rix모던명조 M" panose="02020603020101020101" pitchFamily="18" charset="-127"/>
          <a:cs typeface="+mn-cs"/>
        </a:defRPr>
      </a:lvl1pPr>
      <a:lvl2pPr marL="845886" indent="-292013" algn="just" defTabSz="936346" rtl="0" eaLnBrk="1" fontAlgn="base" latinLnBrk="0" hangingPunct="1">
        <a:lnSpc>
          <a:spcPct val="120000"/>
        </a:lnSpc>
        <a:spcBef>
          <a:spcPct val="25000"/>
        </a:spcBef>
        <a:spcAft>
          <a:spcPct val="0"/>
        </a:spcAft>
        <a:buChar char="–"/>
        <a:defRPr kumimoji="1" lang="ko-KR" altLang="en-US" sz="1100" b="0" i="0" u="none" strike="noStrike" kern="0" cap="none" spc="0" normalizeH="0" baseline="0" dirty="0" smtClean="0">
          <a:ln>
            <a:noFill/>
          </a:ln>
          <a:solidFill>
            <a:prstClr val="black"/>
          </a:solidFill>
          <a:effectLst/>
          <a:uLnTx/>
          <a:uFillTx/>
          <a:latin typeface="Rix모던명조 M" panose="02020603020101020101" pitchFamily="18" charset="-127"/>
          <a:ea typeface="Rix모던명조 M" panose="02020603020101020101" pitchFamily="18" charset="-127"/>
          <a:cs typeface="+mn-cs"/>
        </a:defRPr>
      </a:lvl2pPr>
      <a:lvl3pPr marL="1263269" indent="-233291" algn="just" defTabSz="936346" rtl="0" eaLnBrk="1" fontAlgn="base" latinLnBrk="0" hangingPunct="1">
        <a:lnSpc>
          <a:spcPct val="120000"/>
        </a:lnSpc>
        <a:spcBef>
          <a:spcPct val="25000"/>
        </a:spcBef>
        <a:spcAft>
          <a:spcPct val="0"/>
        </a:spcAft>
        <a:buChar char="•"/>
        <a:defRPr kumimoji="1" lang="ko-KR" altLang="en-US" sz="1100" b="0" i="0" u="none" strike="noStrike" kern="0" cap="none" spc="0" normalizeH="0" baseline="0" dirty="0" smtClean="0">
          <a:ln>
            <a:noFill/>
          </a:ln>
          <a:solidFill>
            <a:prstClr val="black"/>
          </a:solidFill>
          <a:effectLst/>
          <a:uLnTx/>
          <a:uFillTx/>
          <a:latin typeface="Rix모던명조 M" panose="02020603020101020101" pitchFamily="18" charset="-127"/>
          <a:ea typeface="Rix모던명조 M" panose="02020603020101020101" pitchFamily="18" charset="-127"/>
          <a:cs typeface="+mn-cs"/>
        </a:defRPr>
      </a:lvl3pPr>
      <a:lvl4pPr marL="1680659" indent="-233291" algn="just" defTabSz="936346" rtl="0" eaLnBrk="1" fontAlgn="base" latinLnBrk="0" hangingPunct="1">
        <a:lnSpc>
          <a:spcPct val="120000"/>
        </a:lnSpc>
        <a:spcBef>
          <a:spcPct val="25000"/>
        </a:spcBef>
        <a:spcAft>
          <a:spcPct val="0"/>
        </a:spcAft>
        <a:buChar char="–"/>
        <a:defRPr kumimoji="1" lang="ko-KR" altLang="en-US" sz="1100" b="0" i="0" u="none" strike="noStrike" kern="0" cap="none" spc="0" normalizeH="0" baseline="0" dirty="0" smtClean="0">
          <a:ln>
            <a:noFill/>
          </a:ln>
          <a:solidFill>
            <a:prstClr val="black"/>
          </a:solidFill>
          <a:effectLst/>
          <a:uLnTx/>
          <a:uFillTx/>
          <a:latin typeface="Rix모던명조 M" panose="02020603020101020101" pitchFamily="18" charset="-127"/>
          <a:ea typeface="Rix모던명조 M" panose="02020603020101020101" pitchFamily="18" charset="-127"/>
          <a:cs typeface="+mn-cs"/>
        </a:defRPr>
      </a:lvl4pPr>
      <a:lvl5pPr marL="2105983" indent="-234878" algn="just" defTabSz="936346" rtl="0" eaLnBrk="1" fontAlgn="base" latinLnBrk="0" hangingPunct="1">
        <a:lnSpc>
          <a:spcPct val="120000"/>
        </a:lnSpc>
        <a:spcBef>
          <a:spcPct val="25000"/>
        </a:spcBef>
        <a:spcAft>
          <a:spcPct val="0"/>
        </a:spcAft>
        <a:buChar char="»"/>
        <a:defRPr kumimoji="1" lang="ko-KR" altLang="en-US" sz="1100" b="0" i="0" u="none" strike="noStrike" kern="0" cap="none" spc="0" normalizeH="0" baseline="0" dirty="0" smtClean="0">
          <a:ln>
            <a:noFill/>
          </a:ln>
          <a:solidFill>
            <a:prstClr val="black"/>
          </a:solidFill>
          <a:effectLst/>
          <a:uLnTx/>
          <a:uFillTx/>
          <a:latin typeface="Rix모던명조 M" panose="02020603020101020101" pitchFamily="18" charset="-127"/>
          <a:ea typeface="Rix모던명조 M" panose="02020603020101020101" pitchFamily="18" charset="-127"/>
          <a:cs typeface="+mn-cs"/>
        </a:defRPr>
      </a:lvl5pPr>
      <a:lvl6pPr marL="2563042" indent="-234878" algn="just" defTabSz="936346" rtl="0" eaLnBrk="1" fontAlgn="base" latinLnBrk="1" hangingPunct="1">
        <a:lnSpc>
          <a:spcPct val="110000"/>
        </a:lnSpc>
        <a:spcBef>
          <a:spcPct val="25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6pPr>
      <a:lvl7pPr marL="3020107" indent="-234878" algn="just" defTabSz="936346" rtl="0" eaLnBrk="1" fontAlgn="base" latinLnBrk="1" hangingPunct="1">
        <a:lnSpc>
          <a:spcPct val="110000"/>
        </a:lnSpc>
        <a:spcBef>
          <a:spcPct val="25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7pPr>
      <a:lvl8pPr marL="3477169" indent="-234878" algn="just" defTabSz="936346" rtl="0" eaLnBrk="1" fontAlgn="base" latinLnBrk="1" hangingPunct="1">
        <a:lnSpc>
          <a:spcPct val="110000"/>
        </a:lnSpc>
        <a:spcBef>
          <a:spcPct val="25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8pPr>
      <a:lvl9pPr marL="3934231" indent="-234878" algn="just" defTabSz="936346" rtl="0" eaLnBrk="1" fontAlgn="base" latinLnBrk="1" hangingPunct="1">
        <a:lnSpc>
          <a:spcPct val="110000"/>
        </a:lnSpc>
        <a:spcBef>
          <a:spcPct val="25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2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2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4" algn="l" defTabSz="91412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6" algn="l" defTabSz="91412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5" algn="l" defTabSz="91412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6.png"/><Relationship Id="rId26" Type="http://schemas.openxmlformats.org/officeDocument/2006/relationships/image" Target="../media/image14.pn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image" Target="../media/image4.jpeg"/><Relationship Id="rId20" Type="http://schemas.openxmlformats.org/officeDocument/2006/relationships/image" Target="../media/image8.png"/><Relationship Id="rId29" Type="http://schemas.microsoft.com/office/2007/relationships/hdphoto" Target="../media/hdphoto1.wd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2.pn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1.png"/><Relationship Id="rId28" Type="http://schemas.openxmlformats.org/officeDocument/2006/relationships/image" Target="../media/image16.pn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31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32.jpeg"/><Relationship Id="rId5" Type="http://schemas.openxmlformats.org/officeDocument/2006/relationships/image" Target="../media/image44.png"/><Relationship Id="rId10" Type="http://schemas.openxmlformats.org/officeDocument/2006/relationships/image" Target="../media/image2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32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3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24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5" Type="http://schemas.openxmlformats.org/officeDocument/2006/relationships/image" Target="../media/image23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4.png"/><Relationship Id="rId7" Type="http://schemas.openxmlformats.org/officeDocument/2006/relationships/image" Target="../media/image5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5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69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81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8.png"/><Relationship Id="rId7" Type="http://schemas.openxmlformats.org/officeDocument/2006/relationships/image" Target="../media/image5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91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03.png"/><Relationship Id="rId7" Type="http://schemas.openxmlformats.org/officeDocument/2006/relationships/image" Target="../media/image9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8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2.png"/><Relationship Id="rId7" Type="http://schemas.openxmlformats.org/officeDocument/2006/relationships/image" Target="../media/image5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6.png"/><Relationship Id="rId7" Type="http://schemas.openxmlformats.org/officeDocument/2006/relationships/image" Target="../media/image5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00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81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349519"/>
          </a:xfrm>
        </p:spPr>
        <p:txBody>
          <a:bodyPr/>
          <a:lstStyle/>
          <a:p>
            <a:pPr algn="l">
              <a:lnSpc>
                <a:spcPct val="105000"/>
              </a:lnSpc>
              <a:spcBef>
                <a:spcPts val="0"/>
              </a:spcBef>
            </a:pPr>
            <a:r>
              <a:rPr kumimoji="0" lang="en-US" altLang="ko-KR" dirty="0"/>
              <a:t>Cloud </a:t>
            </a:r>
            <a:r>
              <a:rPr kumimoji="0" lang="ko-KR" altLang="en-US" dirty="0"/>
              <a:t>기반 통합 물류 </a:t>
            </a:r>
            <a:r>
              <a:rPr kumimoji="0" lang="en-US" altLang="ko-KR" dirty="0"/>
              <a:t>Platform</a:t>
            </a:r>
            <a:r>
              <a:rPr kumimoji="0" lang="ko-KR" altLang="en-US" dirty="0"/>
              <a:t>으로 </a:t>
            </a:r>
            <a:r>
              <a:rPr kumimoji="0" lang="ko-KR" altLang="en-US" dirty="0" err="1"/>
              <a:t>포워딩</a:t>
            </a:r>
            <a:r>
              <a:rPr kumimoji="0" lang="en-US" altLang="ko-KR" dirty="0"/>
              <a:t>/</a:t>
            </a:r>
            <a:r>
              <a:rPr kumimoji="0" lang="ko-KR" altLang="en-US" dirty="0"/>
              <a:t>창고관리</a:t>
            </a:r>
            <a:r>
              <a:rPr kumimoji="0" lang="en-US" altLang="ko-KR" dirty="0"/>
              <a:t>/</a:t>
            </a:r>
            <a:r>
              <a:rPr kumimoji="0" lang="ko-KR" altLang="en-US" dirty="0"/>
              <a:t>운송관리</a:t>
            </a:r>
            <a:r>
              <a:rPr kumimoji="0" lang="en-US" altLang="ko-KR" dirty="0"/>
              <a:t>/</a:t>
            </a:r>
            <a:r>
              <a:rPr kumimoji="0" lang="ko-KR" altLang="en-US" dirty="0"/>
              <a:t>가시성관리</a:t>
            </a:r>
            <a:r>
              <a:rPr kumimoji="0" lang="en-US" altLang="ko-KR" dirty="0"/>
              <a:t>/</a:t>
            </a:r>
            <a:r>
              <a:rPr kumimoji="0" lang="ko-KR" altLang="en-US" dirty="0"/>
              <a:t>정산관리 등 국제수출입 </a:t>
            </a:r>
            <a:r>
              <a:rPr kumimoji="0" lang="ko-KR" altLang="en-US" dirty="0" err="1"/>
              <a:t>포워더</a:t>
            </a:r>
            <a:r>
              <a:rPr kumimoji="0" lang="ko-KR" altLang="en-US" dirty="0"/>
              <a:t> 全 영역의 통합기능을 제공하며</a:t>
            </a:r>
            <a:r>
              <a:rPr kumimoji="0" lang="en-US" altLang="ko-KR" dirty="0"/>
              <a:t>, FMS(</a:t>
            </a:r>
            <a:r>
              <a:rPr kumimoji="0" lang="en-US" altLang="ko-KR" dirty="0" err="1"/>
              <a:t>Forwder</a:t>
            </a:r>
            <a:r>
              <a:rPr kumimoji="0" lang="en-US" altLang="ko-KR" dirty="0"/>
              <a:t> </a:t>
            </a:r>
            <a:r>
              <a:rPr kumimoji="0" lang="en-US" altLang="ko-KR" dirty="0" err="1"/>
              <a:t>Mangement</a:t>
            </a:r>
            <a:r>
              <a:rPr kumimoji="0" lang="en-US" altLang="ko-KR" dirty="0"/>
              <a:t>) </a:t>
            </a:r>
            <a:r>
              <a:rPr kumimoji="0" lang="ko-KR" altLang="en-US" dirty="0"/>
              <a:t>연계기능을 통해 외부</a:t>
            </a:r>
            <a:r>
              <a:rPr kumimoji="0" lang="en-US" altLang="ko-KR" dirty="0"/>
              <a:t>(</a:t>
            </a:r>
            <a:r>
              <a:rPr kumimoji="0" lang="ko-KR" altLang="en-US" dirty="0"/>
              <a:t>화주</a:t>
            </a:r>
            <a:r>
              <a:rPr kumimoji="0" lang="en-US" altLang="ko-KR" dirty="0"/>
              <a:t>/</a:t>
            </a:r>
            <a:r>
              <a:rPr kumimoji="0" lang="ko-KR" altLang="en-US" dirty="0" err="1"/>
              <a:t>실행사</a:t>
            </a:r>
            <a:r>
              <a:rPr kumimoji="0" lang="en-US" altLang="ko-KR" dirty="0"/>
              <a:t>/</a:t>
            </a:r>
            <a:r>
              <a:rPr kumimoji="0" lang="ko-KR" altLang="en-US" dirty="0"/>
              <a:t>파트너</a:t>
            </a:r>
            <a:r>
              <a:rPr kumimoji="0" lang="en-US" altLang="ko-KR" dirty="0"/>
              <a:t>) </a:t>
            </a:r>
            <a:r>
              <a:rPr kumimoji="0" lang="ko-KR" altLang="en-US" dirty="0"/>
              <a:t>물류업체간의 </a:t>
            </a:r>
            <a:r>
              <a:rPr kumimoji="0" lang="ko-KR" altLang="en-US" dirty="0" err="1"/>
              <a:t>선적문서등</a:t>
            </a:r>
            <a:r>
              <a:rPr kumimoji="0" lang="ko-KR" altLang="en-US" dirty="0"/>
              <a:t> 정보연계관리 통합인터페이스를 구축합니다</a:t>
            </a:r>
            <a:r>
              <a:rPr kumimoji="0" lang="en-US" altLang="ko-KR" dirty="0"/>
              <a:t>. </a:t>
            </a:r>
            <a:endParaRPr lang="ko-KR" altLang="en-US" dirty="0"/>
          </a:p>
        </p:txBody>
      </p:sp>
      <p:grpSp>
        <p:nvGrpSpPr>
          <p:cNvPr id="78" name="그룹 77"/>
          <p:cNvGrpSpPr/>
          <p:nvPr/>
        </p:nvGrpSpPr>
        <p:grpSpPr>
          <a:xfrm>
            <a:off x="487906" y="1664804"/>
            <a:ext cx="8920815" cy="299826"/>
            <a:chOff x="487906" y="1088740"/>
            <a:chExt cx="8920815" cy="299826"/>
          </a:xfrm>
        </p:grpSpPr>
        <p:grpSp>
          <p:nvGrpSpPr>
            <p:cNvPr id="79" name="그룹 78"/>
            <p:cNvGrpSpPr/>
            <p:nvPr/>
          </p:nvGrpSpPr>
          <p:grpSpPr>
            <a:xfrm>
              <a:off x="1430058" y="1121441"/>
              <a:ext cx="7978663" cy="192088"/>
              <a:chOff x="1661288" y="2840954"/>
              <a:chExt cx="7978663" cy="192088"/>
            </a:xfrm>
          </p:grpSpPr>
          <p:pic>
            <p:nvPicPr>
              <p:cNvPr id="86" name="Picture 254" descr="요약중간바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l="9511" t="20181" r="15805" b="22145"/>
              <a:stretch>
                <a:fillRect/>
              </a:stretch>
            </p:blipFill>
            <p:spPr bwMode="gray">
              <a:xfrm>
                <a:off x="4237566" y="2840954"/>
                <a:ext cx="2818872" cy="1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254" descr="요약중간바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l="15778" t="20181" r="15805" b="22145"/>
              <a:stretch>
                <a:fillRect/>
              </a:stretch>
            </p:blipFill>
            <p:spPr bwMode="gray">
              <a:xfrm>
                <a:off x="1661288" y="2840954"/>
                <a:ext cx="2582333" cy="1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254" descr="요약중간바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l="9511" t="20181" r="15805" b="22145"/>
              <a:stretch>
                <a:fillRect/>
              </a:stretch>
            </p:blipFill>
            <p:spPr bwMode="gray">
              <a:xfrm>
                <a:off x="6821079" y="2840954"/>
                <a:ext cx="2818872" cy="1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487906" y="1088740"/>
              <a:ext cx="2159317" cy="299826"/>
              <a:chOff x="719136" y="2808253"/>
              <a:chExt cx="2159317" cy="299826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19136" y="2808253"/>
                <a:ext cx="796099" cy="299826"/>
                <a:chOff x="719136" y="3406012"/>
                <a:chExt cx="796099" cy="299826"/>
              </a:xfrm>
            </p:grpSpPr>
            <p:sp>
              <p:nvSpPr>
                <p:cNvPr id="83" name="한쪽 모서리가 둥근 사각형 82"/>
                <p:cNvSpPr/>
                <p:nvPr/>
              </p:nvSpPr>
              <p:spPr bwMode="auto">
                <a:xfrm flipH="1">
                  <a:off x="719136" y="3429000"/>
                  <a:ext cx="796099" cy="236513"/>
                </a:xfrm>
                <a:prstGeom prst="round1Rect">
                  <a:avLst>
                    <a:gd name="adj" fmla="val 31877"/>
                  </a:avLst>
                </a:prstGeom>
                <a:solidFill>
                  <a:srgbClr val="0046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84" name="TextBox 53"/>
                <p:cNvSpPr txBox="1"/>
                <p:nvPr/>
              </p:nvSpPr>
              <p:spPr>
                <a:xfrm>
                  <a:off x="725603" y="3406012"/>
                  <a:ext cx="603050" cy="29982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509544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1019088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528632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2038176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547721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3057265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566810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4076354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>
                    <a:lnSpc>
                      <a:spcPts val="800"/>
                    </a:lnSpc>
                  </a:pPr>
                  <a:r>
                    <a:rPr lang="en-US" altLang="ko-KR" sz="800" dirty="0">
                      <a:solidFill>
                        <a:schemeClr val="bg1"/>
                      </a:solidFill>
                      <a:effectLst/>
                      <a:latin typeface="Rix모던고딕 B" pitchFamily="18" charset="-127"/>
                      <a:ea typeface="Rix모던고딕 B" pitchFamily="18" charset="-127"/>
                    </a:rPr>
                    <a:t>Key</a:t>
                  </a:r>
                </a:p>
                <a:p>
                  <a:pPr>
                    <a:lnSpc>
                      <a:spcPts val="800"/>
                    </a:lnSpc>
                  </a:pPr>
                  <a:r>
                    <a:rPr lang="en-US" altLang="ko-KR" sz="800" dirty="0">
                      <a:solidFill>
                        <a:schemeClr val="bg1"/>
                      </a:solidFill>
                      <a:effectLst/>
                      <a:latin typeface="Rix모던고딕 B" pitchFamily="18" charset="-127"/>
                      <a:ea typeface="Rix모던고딕 B" pitchFamily="18" charset="-127"/>
                    </a:rPr>
                    <a:t>message</a:t>
                  </a:r>
                  <a:endParaRPr lang="ko-KR" altLang="en-US" sz="800" dirty="0">
                    <a:solidFill>
                      <a:schemeClr val="bg1"/>
                    </a:solidFill>
                    <a:effectLst/>
                    <a:latin typeface="Rix모던고딕 B" pitchFamily="18" charset="-127"/>
                    <a:ea typeface="Rix모던고딕 B" pitchFamily="18" charset="-127"/>
                  </a:endParaRPr>
                </a:p>
              </p:txBody>
            </p:sp>
            <p:pic>
              <p:nvPicPr>
                <p:cNvPr id="85" name="그룹 41"/>
                <p:cNvPicPr>
                  <a:picLocks noChangeArrowheads="1"/>
                </p:cNvPicPr>
                <p:nvPr/>
              </p:nvPicPr>
              <p:blipFill>
                <a:blip r:embed="rId17" cstate="print">
                  <a:lum bright="100000"/>
                </a:blip>
                <a:srcRect/>
                <a:stretch>
                  <a:fillRect/>
                </a:stretch>
              </p:blipFill>
              <p:spPr bwMode="auto">
                <a:xfrm>
                  <a:off x="1299329" y="3466559"/>
                  <a:ext cx="162957" cy="1526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82" name="Text Box 40"/>
              <p:cNvSpPr txBox="1">
                <a:spLocks noChangeArrowheads="1"/>
              </p:cNvSpPr>
              <p:nvPr/>
            </p:nvSpPr>
            <p:spPr bwMode="auto">
              <a:xfrm>
                <a:off x="1594296" y="2813014"/>
                <a:ext cx="1284157" cy="258532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32400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936625">
                  <a:lnSpc>
                    <a:spcPct val="140000"/>
                  </a:lnSpc>
                  <a:spcBef>
                    <a:spcPct val="10000"/>
                  </a:spcBef>
                  <a:spcAft>
                    <a:spcPct val="10000"/>
                  </a:spcAft>
                  <a:defRPr/>
                </a:pPr>
                <a:r>
                  <a:rPr lang="ko-KR" altLang="en-US" sz="1200" b="0" dirty="0">
                    <a:latin typeface="Rix모던고딕 B" pitchFamily="18" charset="-127"/>
                    <a:ea typeface="Rix모던고딕 B" pitchFamily="18" charset="-127"/>
                  </a:rPr>
                  <a:t>가</a:t>
                </a:r>
                <a:r>
                  <a:rPr lang="en-US" altLang="ko-KR" sz="1200" b="0" dirty="0">
                    <a:latin typeface="Rix모던고딕 B" pitchFamily="18" charset="-127"/>
                    <a:ea typeface="Rix모던고딕 B" pitchFamily="18" charset="-127"/>
                  </a:rPr>
                  <a:t>) </a:t>
                </a:r>
                <a:r>
                  <a:rPr lang="ko-KR" altLang="en-US" sz="1200" b="0" dirty="0">
                    <a:latin typeface="Rix모던고딕 B" pitchFamily="18" charset="-127"/>
                    <a:ea typeface="Rix모던고딕 B" pitchFamily="18" charset="-127"/>
                  </a:rPr>
                  <a:t>시스템 개요</a:t>
                </a:r>
              </a:p>
            </p:txBody>
          </p:sp>
        </p:grpSp>
      </p:grp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496616" y="324584"/>
            <a:ext cx="5764202" cy="440120"/>
          </a:xfrm>
        </p:spPr>
        <p:txBody>
          <a:bodyPr/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제안요청 사항 수행방안</a:t>
            </a:r>
            <a:r>
              <a:rPr lang="en-US" altLang="ko-KR" sz="1200" dirty="0"/>
              <a:t> </a:t>
            </a:r>
            <a:br>
              <a:rPr lang="en-US" altLang="ko-KR" dirty="0"/>
            </a:b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주요 기능</a:t>
            </a:r>
            <a:r>
              <a:rPr lang="en-US" altLang="ko-KR" dirty="0"/>
              <a:t> ▶ 4) </a:t>
            </a:r>
            <a:r>
              <a:rPr lang="ko-KR" altLang="en-US" dirty="0" err="1"/>
              <a:t>포워딩</a:t>
            </a:r>
            <a:r>
              <a:rPr lang="ko-KR" altLang="en-US" dirty="0"/>
              <a:t> 시스템 </a:t>
            </a:r>
            <a:r>
              <a:rPr lang="en-US" altLang="ko-KR" dirty="0"/>
              <a:t>(FMS) </a:t>
            </a:r>
            <a:r>
              <a:rPr lang="ko-KR" altLang="en-US" dirty="0"/>
              <a:t>구축</a:t>
            </a:r>
            <a:endParaRPr lang="ko-KR" altLang="en-US" sz="1200" dirty="0"/>
          </a:p>
        </p:txBody>
      </p:sp>
      <p:pic>
        <p:nvPicPr>
          <p:cNvPr id="21" name="그림 193" descr="Untitled-1.pn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10800000" flipV="1">
            <a:off x="2760151" y="2240867"/>
            <a:ext cx="4385700" cy="197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그룹 21"/>
          <p:cNvGrpSpPr/>
          <p:nvPr/>
        </p:nvGrpSpPr>
        <p:grpSpPr>
          <a:xfrm>
            <a:off x="1136576" y="4356532"/>
            <a:ext cx="7632848" cy="377270"/>
            <a:chOff x="2599454" y="1863868"/>
            <a:chExt cx="4705394" cy="377270"/>
          </a:xfrm>
          <a:solidFill>
            <a:srgbClr val="FFFFFF">
              <a:lumMod val="85000"/>
            </a:srgbClr>
          </a:solidFill>
        </p:grpSpPr>
        <p:sp>
          <p:nvSpPr>
            <p:cNvPr id="23" name="직사각형 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99454" y="1863868"/>
              <a:ext cx="2313398" cy="37727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50881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kern="0" dirty="0">
                  <a:latin typeface="Rix모던명조 M" panose="02020603020101020101" pitchFamily="18" charset="-127"/>
                  <a:ea typeface="Rix모던명조 M" panose="02020603020101020101" pitchFamily="18" charset="-127"/>
                </a:rPr>
                <a:t>ECC Platform</a:t>
              </a:r>
            </a:p>
          </p:txBody>
        </p:sp>
        <p:sp>
          <p:nvSpPr>
            <p:cNvPr id="24" name="직사각형 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4991450" y="1863868"/>
              <a:ext cx="2313398" cy="37727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50881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kern="0" dirty="0">
                  <a:latin typeface="Rix모던명조 M" panose="02020603020101020101" pitchFamily="18" charset="-127"/>
                  <a:ea typeface="Rix모던명조 M" panose="02020603020101020101" pitchFamily="18" charset="-127"/>
                </a:rPr>
                <a:t>Intelligence</a:t>
              </a:r>
              <a:r>
                <a:rPr kumimoji="0" lang="ko-KR" altLang="en-US" kern="0" dirty="0">
                  <a:latin typeface="Rix모던명조 M" panose="02020603020101020101" pitchFamily="18" charset="-127"/>
                  <a:ea typeface="Rix모던명조 M" panose="02020603020101020101" pitchFamily="18" charset="-127"/>
                </a:rPr>
                <a:t> </a:t>
              </a:r>
              <a:r>
                <a:rPr kumimoji="0" lang="en-US" altLang="ko-KR" kern="0" dirty="0">
                  <a:latin typeface="Rix모던명조 M" panose="02020603020101020101" pitchFamily="18" charset="-127"/>
                  <a:ea typeface="Rix모던명조 M" panose="02020603020101020101" pitchFamily="18" charset="-127"/>
                </a:rPr>
                <a:t>Platform</a:t>
              </a:r>
            </a:p>
          </p:txBody>
        </p:sp>
      </p:grpSp>
      <p:sp>
        <p:nvSpPr>
          <p:cNvPr id="25" name="직사각형 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459862" y="1808820"/>
            <a:ext cx="4986276" cy="432048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lang="ko-KR" altLang="en-US" b="1" u="sng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명조 M" panose="02020603020101020101" pitchFamily="18" charset="-127"/>
                <a:ea typeface="Rix모던명조 M" panose="02020603020101020101" pitchFamily="18" charset="-127"/>
              </a:rPr>
              <a:t>인터지스</a:t>
            </a:r>
            <a:r>
              <a:rPr lang="en-US" altLang="ko-KR" sz="2400" b="1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명조 M" panose="02020603020101020101" pitchFamily="18" charset="-127"/>
                <a:ea typeface="Rix모던명조 M" panose="02020603020101020101" pitchFamily="18" charset="-127"/>
              </a:rPr>
              <a:t> Logistics Platform</a:t>
            </a:r>
          </a:p>
        </p:txBody>
      </p:sp>
      <p:sp>
        <p:nvSpPr>
          <p:cNvPr id="26" name="직사각형 4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152249" y="4836369"/>
            <a:ext cx="1639982" cy="391939"/>
          </a:xfrm>
          <a:prstGeom prst="roundRect">
            <a:avLst>
              <a:gd name="adj" fmla="val 50000"/>
            </a:avLst>
          </a:prstGeom>
          <a:solidFill>
            <a:srgbClr val="000000">
              <a:lumMod val="65000"/>
              <a:lumOff val="35000"/>
            </a:srgbClr>
          </a:solidFill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sz="2000" kern="0" dirty="0">
                <a:solidFill>
                  <a:srgbClr val="FFFFFF"/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Forwarding</a:t>
            </a:r>
          </a:p>
        </p:txBody>
      </p:sp>
      <p:sp>
        <p:nvSpPr>
          <p:cNvPr id="27" name="직사각형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152778" y="5305280"/>
            <a:ext cx="1639982" cy="391939"/>
          </a:xfrm>
          <a:prstGeom prst="roundRect">
            <a:avLst>
              <a:gd name="adj" fmla="val 50000"/>
            </a:avLst>
          </a:prstGeom>
          <a:solidFill>
            <a:srgbClr val="000000">
              <a:lumMod val="65000"/>
              <a:lumOff val="35000"/>
            </a:srgbClr>
          </a:solidFill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sz="2000" kern="0" dirty="0">
                <a:solidFill>
                  <a:srgbClr val="FFFFFF"/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Warehouse</a:t>
            </a:r>
          </a:p>
        </p:txBody>
      </p:sp>
      <p:sp>
        <p:nvSpPr>
          <p:cNvPr id="28" name="직사각형 4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808962" y="4833154"/>
            <a:ext cx="1639982" cy="391939"/>
          </a:xfrm>
          <a:prstGeom prst="roundRect">
            <a:avLst>
              <a:gd name="adj" fmla="val 50000"/>
            </a:avLst>
          </a:prstGeom>
          <a:solidFill>
            <a:srgbClr val="000000">
              <a:lumMod val="65000"/>
              <a:lumOff val="35000"/>
            </a:srgbClr>
          </a:solidFill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sz="2000" kern="0" dirty="0">
                <a:solidFill>
                  <a:srgbClr val="FFFFFF"/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Transport</a:t>
            </a:r>
          </a:p>
        </p:txBody>
      </p:sp>
      <p:sp>
        <p:nvSpPr>
          <p:cNvPr id="29" name="직사각형 4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808962" y="5305312"/>
            <a:ext cx="1639982" cy="391939"/>
          </a:xfrm>
          <a:prstGeom prst="roundRect">
            <a:avLst>
              <a:gd name="adj" fmla="val 50000"/>
            </a:avLst>
          </a:prstGeom>
          <a:solidFill>
            <a:srgbClr val="000000">
              <a:lumMod val="65000"/>
              <a:lumOff val="35000"/>
            </a:srgbClr>
          </a:solidFill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sz="2000" kern="0" dirty="0">
                <a:solidFill>
                  <a:srgbClr val="FFFFFF"/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Visibility</a:t>
            </a:r>
          </a:p>
        </p:txBody>
      </p:sp>
      <p:pic>
        <p:nvPicPr>
          <p:cNvPr id="30" name="Picture 2" descr="\\Client\C$\Users\09525\Desktop\윤진호\이미지\customers-icon-53440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2803" y="3199723"/>
            <a:ext cx="612000" cy="57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 bwMode="auto">
          <a:xfrm>
            <a:off x="2189041" y="3044926"/>
            <a:ext cx="1510969" cy="813354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</p:spPr>
        <p:txBody>
          <a:bodyPr wrap="square" lIns="36000" tIns="72000" rIns="36000" bIns="72000" rtlCol="0" anchor="ctr">
            <a:noAutofit/>
          </a:bodyPr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FontTx/>
              <a:buNone/>
              <a:defRPr/>
            </a:pPr>
            <a:endParaRPr kumimoji="0" lang="ko-KR" altLang="en-US" sz="2000" kern="0" dirty="0">
              <a:latin typeface="Rix모던명조 M" panose="02020603020101020101" pitchFamily="18" charset="-127"/>
              <a:ea typeface="Rix모던명조 M" panose="02020603020101020101" pitchFamily="18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 bwMode="auto">
          <a:xfrm>
            <a:off x="1791643" y="3472840"/>
            <a:ext cx="288000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화살표 연결선 32"/>
          <p:cNvCxnSpPr/>
          <p:nvPr/>
        </p:nvCxnSpPr>
        <p:spPr bwMode="auto">
          <a:xfrm flipH="1">
            <a:off x="1785293" y="3616856"/>
            <a:ext cx="288000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709622" y="3077405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ko-KR" sz="800" b="1" dirty="0">
                <a:latin typeface="Rix모던명조 M" panose="02020603020101020101" pitchFamily="18" charset="-127"/>
                <a:ea typeface="Rix모던명조 M" panose="02020603020101020101" pitchFamily="18" charset="-127"/>
              </a:rPr>
              <a:t>Fun &amp; Easy UI/UX</a:t>
            </a:r>
            <a:endParaRPr lang="ko-KR" altLang="en-US" sz="800" b="1" dirty="0" err="1">
              <a:latin typeface="Rix모던명조 M" panose="02020603020101020101" pitchFamily="18" charset="-127"/>
              <a:ea typeface="Rix모던명조 M" panose="02020603020101020101" pitchFamily="18" charset="-127"/>
            </a:endParaRP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91" y="3343876"/>
            <a:ext cx="352251" cy="38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71" y="3369217"/>
            <a:ext cx="425202" cy="40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94" y="3343875"/>
            <a:ext cx="444168" cy="43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3685085" y="3003805"/>
            <a:ext cx="1071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indent="-92075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Rix모던명조 M" panose="02020603020101020101" pitchFamily="18" charset="-127"/>
                <a:ea typeface="Rix모던명조 M" panose="02020603020101020101" pitchFamily="18" charset="-127"/>
              </a:rPr>
              <a:t>Monitoring</a:t>
            </a:r>
          </a:p>
          <a:p>
            <a:pPr marL="92075" indent="-92075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Rix모던명조 M" panose="02020603020101020101" pitchFamily="18" charset="-127"/>
                <a:ea typeface="Rix모던명조 M" panose="02020603020101020101" pitchFamily="18" charset="-127"/>
              </a:rPr>
              <a:t>Control</a:t>
            </a:r>
          </a:p>
          <a:p>
            <a:pPr marL="92075" indent="-92075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Rix모던명조 M" panose="02020603020101020101" pitchFamily="18" charset="-127"/>
                <a:ea typeface="Rix모던명조 M" panose="02020603020101020101" pitchFamily="18" charset="-127"/>
              </a:rPr>
              <a:t>Communication</a:t>
            </a:r>
            <a:endParaRPr lang="ko-KR" altLang="en-US" sz="900" b="1" dirty="0" err="1">
              <a:latin typeface="Rix모던명조 M" panose="02020603020101020101" pitchFamily="18" charset="-127"/>
              <a:ea typeface="Rix모던명조 M" panose="02020603020101020101" pitchFamily="18" charset="-127"/>
            </a:endParaRPr>
          </a:p>
        </p:txBody>
      </p:sp>
      <p:sp>
        <p:nvSpPr>
          <p:cNvPr id="39" name="직사각형 4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776336" y="2367653"/>
            <a:ext cx="2456584" cy="377270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lang="en-US" altLang="ko-KR" sz="1400" b="1" kern="0" dirty="0">
                <a:solidFill>
                  <a:srgbClr val="2A79D0">
                    <a:lumMod val="75000"/>
                  </a:srgbClr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UI/ UX </a:t>
            </a:r>
          </a:p>
          <a:p>
            <a:pPr algn="ctr" fontAlgn="auto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lang="ko-KR" altLang="en-US" sz="1400" b="1" kern="0" dirty="0">
                <a:solidFill>
                  <a:srgbClr val="2A79D0">
                    <a:lumMod val="75000"/>
                  </a:srgbClr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물류서비스</a:t>
            </a:r>
            <a:endParaRPr lang="en-US" altLang="ko-KR" sz="1400" b="1" kern="0" dirty="0">
              <a:solidFill>
                <a:srgbClr val="2A79D0">
                  <a:lumMod val="75000"/>
                </a:srgbClr>
              </a:solidFill>
              <a:latin typeface="Rix모던명조 M" panose="02020603020101020101" pitchFamily="18" charset="-127"/>
              <a:ea typeface="Rix모던명조 M" panose="02020603020101020101" pitchFamily="18" charset="-127"/>
            </a:endParaRPr>
          </a:p>
        </p:txBody>
      </p:sp>
      <p:sp>
        <p:nvSpPr>
          <p:cNvPr id="40" name="직사각형 4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5736776" y="2367653"/>
            <a:ext cx="2456584" cy="377270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sz="1400" b="1" kern="0" dirty="0">
                <a:solidFill>
                  <a:srgbClr val="2A79D0">
                    <a:lumMod val="75000"/>
                  </a:srgbClr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Global Connected</a:t>
            </a:r>
          </a:p>
          <a:p>
            <a:pPr algn="ctr" fontAlgn="auto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lang="en-US" altLang="ko-KR" sz="1400" b="1" kern="0" dirty="0">
                <a:solidFill>
                  <a:srgbClr val="2A79D0">
                    <a:lumMod val="75000"/>
                  </a:srgbClr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Logistics Network</a:t>
            </a:r>
            <a:endParaRPr kumimoji="0" lang="en-US" altLang="ko-KR" sz="1400" b="1" kern="0" dirty="0">
              <a:solidFill>
                <a:srgbClr val="2A79D0">
                  <a:lumMod val="75000"/>
                </a:srgbClr>
              </a:solidFill>
              <a:latin typeface="Rix모던명조 M" panose="02020603020101020101" pitchFamily="18" charset="-127"/>
              <a:ea typeface="Rix모던명조 M" panose="0202060302010102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640253" y="2911543"/>
            <a:ext cx="2649629" cy="1186001"/>
            <a:chOff x="1306726" y="3130091"/>
            <a:chExt cx="2649629" cy="1186001"/>
          </a:xfrm>
        </p:grpSpPr>
        <p:pic>
          <p:nvPicPr>
            <p:cNvPr id="42" name="Picture 9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608" y="3130091"/>
              <a:ext cx="2469276" cy="11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6726" y="3729468"/>
              <a:ext cx="648000" cy="27229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91529" y="4053977"/>
              <a:ext cx="648000" cy="26211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9080" y="3951458"/>
              <a:ext cx="648000" cy="31433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8355" y="3697003"/>
              <a:ext cx="648000" cy="314227"/>
            </a:xfrm>
            <a:prstGeom prst="rect">
              <a:avLst/>
            </a:prstGeom>
          </p:spPr>
        </p:pic>
        <p:grpSp>
          <p:nvGrpSpPr>
            <p:cNvPr id="47" name="그룹 46"/>
            <p:cNvGrpSpPr/>
            <p:nvPr/>
          </p:nvGrpSpPr>
          <p:grpSpPr>
            <a:xfrm>
              <a:off x="2117424" y="3257497"/>
              <a:ext cx="995187" cy="637439"/>
              <a:chOff x="2733677" y="1938098"/>
              <a:chExt cx="995187" cy="637439"/>
            </a:xfrm>
          </p:grpSpPr>
          <p:pic>
            <p:nvPicPr>
              <p:cNvPr id="52" name="Picture 8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sharpenSoften amount="4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0436" y="1999461"/>
                <a:ext cx="795321" cy="443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타원 52"/>
              <p:cNvSpPr/>
              <p:nvPr/>
            </p:nvSpPr>
            <p:spPr bwMode="auto">
              <a:xfrm>
                <a:off x="2733677" y="1938098"/>
                <a:ext cx="995187" cy="637439"/>
              </a:xfrm>
              <a:prstGeom prst="ellips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square" lIns="36000" tIns="72000" rIns="36000" bIns="72000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ko-KR" altLang="en-US" sz="2000" dirty="0">
                  <a:latin typeface="Rix모던명조 M" panose="02020603020101020101" pitchFamily="18" charset="-127"/>
                  <a:ea typeface="Rix모던명조 M" panose="02020603020101020101" pitchFamily="18" charset="-127"/>
                </a:endParaRPr>
              </a:p>
            </p:txBody>
          </p:sp>
        </p:grpSp>
        <p:cxnSp>
          <p:nvCxnSpPr>
            <p:cNvPr id="48" name="직선 연결선 47"/>
            <p:cNvCxnSpPr/>
            <p:nvPr/>
          </p:nvCxnSpPr>
          <p:spPr bwMode="auto">
            <a:xfrm flipV="1">
              <a:off x="1944093" y="3729469"/>
              <a:ext cx="252000" cy="136144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직선 연결선 48"/>
            <p:cNvCxnSpPr/>
            <p:nvPr/>
          </p:nvCxnSpPr>
          <p:spPr bwMode="auto">
            <a:xfrm flipV="1">
              <a:off x="2226162" y="3860603"/>
              <a:ext cx="152400" cy="172108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직선 연결선 49"/>
            <p:cNvCxnSpPr/>
            <p:nvPr/>
          </p:nvCxnSpPr>
          <p:spPr bwMode="auto">
            <a:xfrm flipH="1" flipV="1">
              <a:off x="2894253" y="3850171"/>
              <a:ext cx="154736" cy="158211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직선 연결선 50"/>
            <p:cNvCxnSpPr/>
            <p:nvPr/>
          </p:nvCxnSpPr>
          <p:spPr bwMode="auto">
            <a:xfrm flipH="1" flipV="1">
              <a:off x="3067745" y="3708203"/>
              <a:ext cx="195744" cy="124648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직사각형 4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5471553" y="4836369"/>
            <a:ext cx="1639982" cy="391939"/>
          </a:xfrm>
          <a:prstGeom prst="roundRect">
            <a:avLst>
              <a:gd name="adj" fmla="val 50000"/>
            </a:avLst>
          </a:prstGeom>
          <a:solidFill>
            <a:srgbClr val="000000">
              <a:lumMod val="65000"/>
              <a:lumOff val="35000"/>
            </a:srgbClr>
          </a:solidFill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sz="2000" kern="0" dirty="0">
                <a:solidFill>
                  <a:srgbClr val="FFFFFF"/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Conversation</a:t>
            </a:r>
          </a:p>
        </p:txBody>
      </p:sp>
      <p:sp>
        <p:nvSpPr>
          <p:cNvPr id="55" name="직사각형 4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5472082" y="5305280"/>
            <a:ext cx="1639982" cy="391939"/>
          </a:xfrm>
          <a:prstGeom prst="roundRect">
            <a:avLst>
              <a:gd name="adj" fmla="val 50000"/>
            </a:avLst>
          </a:prstGeom>
          <a:solidFill>
            <a:srgbClr val="000000">
              <a:lumMod val="65000"/>
              <a:lumOff val="35000"/>
            </a:srgbClr>
          </a:solidFill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sz="2000" kern="0" dirty="0">
                <a:solidFill>
                  <a:srgbClr val="FFFFFF"/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Intelligence</a:t>
            </a:r>
          </a:p>
        </p:txBody>
      </p:sp>
      <p:sp>
        <p:nvSpPr>
          <p:cNvPr id="56" name="직사각형 4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7129442" y="4833154"/>
            <a:ext cx="1639982" cy="391939"/>
          </a:xfrm>
          <a:prstGeom prst="roundRect">
            <a:avLst>
              <a:gd name="adj" fmla="val 50000"/>
            </a:avLst>
          </a:prstGeom>
          <a:solidFill>
            <a:srgbClr val="000000">
              <a:lumMod val="65000"/>
              <a:lumOff val="35000"/>
            </a:srgbClr>
          </a:solidFill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sz="2000" kern="0" dirty="0">
                <a:solidFill>
                  <a:srgbClr val="FFFFFF"/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Autonomous</a:t>
            </a:r>
          </a:p>
        </p:txBody>
      </p:sp>
      <p:sp>
        <p:nvSpPr>
          <p:cNvPr id="57" name="직사각형 4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7129442" y="5305312"/>
            <a:ext cx="1639982" cy="391939"/>
          </a:xfrm>
          <a:prstGeom prst="roundRect">
            <a:avLst>
              <a:gd name="adj" fmla="val 50000"/>
            </a:avLst>
          </a:prstGeom>
          <a:solidFill>
            <a:srgbClr val="000000">
              <a:lumMod val="65000"/>
              <a:lumOff val="35000"/>
            </a:srgbClr>
          </a:solidFill>
          <a:ln w="12700" algn="ctr">
            <a:noFill/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sz="2000" kern="0" dirty="0">
                <a:solidFill>
                  <a:srgbClr val="FFFFFF"/>
                </a:solidFill>
                <a:latin typeface="Rix모던명조 M" panose="02020603020101020101" pitchFamily="18" charset="-127"/>
                <a:ea typeface="Rix모던명조 M" panose="02020603020101020101" pitchFamily="18" charset="-127"/>
              </a:rPr>
              <a:t>Security</a:t>
            </a:r>
          </a:p>
        </p:txBody>
      </p:sp>
      <p:sp>
        <p:nvSpPr>
          <p:cNvPr id="58" name="직사각형 4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848544" y="6093296"/>
            <a:ext cx="8208912" cy="288032"/>
          </a:xfrm>
          <a:prstGeom prst="roundRect">
            <a:avLst>
              <a:gd name="adj" fmla="val 50000"/>
            </a:avLst>
          </a:prstGeom>
          <a:solidFill>
            <a:srgbClr val="FFFFFF">
              <a:lumMod val="75000"/>
            </a:srgbClr>
          </a:solidFill>
          <a:ln w="12700" cmpd="sng" algn="ctr">
            <a:solidFill>
              <a:srgbClr val="FFFFFF">
                <a:lumMod val="50000"/>
              </a:srgbClr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7D0900"/>
              </a:buClr>
              <a:buFontTx/>
              <a:buNone/>
              <a:defRPr/>
            </a:pPr>
            <a:r>
              <a:rPr kumimoji="0" lang="en-US" altLang="ko-KR" kern="0" dirty="0">
                <a:latin typeface="Rix모던명조 M" panose="02020603020101020101" pitchFamily="18" charset="-127"/>
                <a:ea typeface="Rix모던명조 M" panose="02020603020101020101" pitchFamily="18" charset="-127"/>
              </a:rPr>
              <a:t>Cloud</a:t>
            </a:r>
          </a:p>
        </p:txBody>
      </p:sp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43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69" y="5337211"/>
            <a:ext cx="1292048" cy="71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 descr="P:\Users\09525\Desktop\윤진호\01.물류플랫폼\00.통합물류플랫폼\KEROL이미지\케롤 BI.PNG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r="58711" b="48724"/>
          <a:stretch/>
        </p:blipFill>
        <p:spPr bwMode="auto">
          <a:xfrm>
            <a:off x="4187362" y="3753035"/>
            <a:ext cx="1566984" cy="1428189"/>
          </a:xfrm>
          <a:prstGeom prst="rect">
            <a:avLst/>
          </a:prstGeom>
          <a:noFill/>
          <a:extLst/>
        </p:spPr>
      </p:pic>
      <p:sp>
        <p:nvSpPr>
          <p:cNvPr id="61" name="TextBox 60"/>
          <p:cNvSpPr txBox="1"/>
          <p:nvPr/>
        </p:nvSpPr>
        <p:spPr>
          <a:xfrm>
            <a:off x="4457993" y="4545167"/>
            <a:ext cx="9832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ko-KR" sz="2000" b="1" dirty="0">
                <a:latin typeface="Rix모던명조 M" panose="02020603020101020101" pitchFamily="18" charset="-127"/>
                <a:ea typeface="Rix모던명조 M" panose="02020603020101020101" pitchFamily="18" charset="-127"/>
              </a:rPr>
              <a:t>KEROL</a:t>
            </a:r>
            <a:endParaRPr lang="ko-KR" altLang="en-US" sz="2000" b="1" dirty="0" err="1">
              <a:latin typeface="Rix모던명조 M" panose="02020603020101020101" pitchFamily="18" charset="-127"/>
              <a:ea typeface="Rix모던명조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(3) </a:t>
            </a:r>
            <a:r>
              <a:rPr lang="ko-KR" altLang="en-US" dirty="0"/>
              <a:t>해상수출 선적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</a:t>
            </a:r>
            <a:r>
              <a:rPr lang="ko-KR" altLang="en-US" dirty="0"/>
              <a:t>선적</a:t>
            </a:r>
            <a:r>
              <a:rPr lang="en-US" altLang="ko-KR" dirty="0"/>
              <a:t>/</a:t>
            </a:r>
            <a:r>
              <a:rPr lang="ko-KR" altLang="en-US" dirty="0"/>
              <a:t>출항정보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190821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제안사는</a:t>
            </a:r>
            <a:r>
              <a:rPr lang="ko-KR" altLang="en-US" dirty="0"/>
              <a:t> 선적</a:t>
            </a:r>
            <a:r>
              <a:rPr lang="en-US" altLang="ko-KR" dirty="0"/>
              <a:t>, </a:t>
            </a:r>
            <a:r>
              <a:rPr lang="ko-KR" altLang="en-US" dirty="0" err="1"/>
              <a:t>출항등</a:t>
            </a:r>
            <a:r>
              <a:rPr lang="ko-KR" altLang="en-US" dirty="0"/>
              <a:t> 운항 정보를 수집 관리 하는 선적</a:t>
            </a:r>
            <a:r>
              <a:rPr lang="en-US" altLang="ko-KR" dirty="0"/>
              <a:t>/</a:t>
            </a:r>
            <a:r>
              <a:rPr lang="ko-KR" altLang="en-US" dirty="0"/>
              <a:t>출항정보 관리 기능을 구축하며</a:t>
            </a:r>
            <a:r>
              <a:rPr lang="en-US" altLang="ko-KR" dirty="0"/>
              <a:t>, </a:t>
            </a:r>
            <a:r>
              <a:rPr lang="ko-KR" altLang="en-US" dirty="0"/>
              <a:t>선적</a:t>
            </a:r>
            <a:r>
              <a:rPr lang="en-US" altLang="ko-KR" dirty="0"/>
              <a:t>/</a:t>
            </a:r>
            <a:r>
              <a:rPr lang="ko-KR" altLang="en-US" dirty="0"/>
              <a:t>출항</a:t>
            </a:r>
            <a:r>
              <a:rPr lang="en-US" altLang="ko-KR" dirty="0"/>
              <a:t>, </a:t>
            </a:r>
            <a:r>
              <a:rPr lang="ko-KR" altLang="en-US" dirty="0" err="1"/>
              <a:t>환적</a:t>
            </a:r>
            <a:r>
              <a:rPr lang="ko-KR" altLang="en-US" dirty="0"/>
              <a:t> 정보 연계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9813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해상수출 선적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/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출항정보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선적</a:t>
              </a: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/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출항정보관리 기능 설명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6135" y="4497292"/>
            <a:ext cx="4788743" cy="1037479"/>
            <a:chOff x="1565497" y="4845042"/>
            <a:chExt cx="7612914" cy="1536286"/>
          </a:xfrm>
        </p:grpSpPr>
        <p:pic>
          <p:nvPicPr>
            <p:cNvPr id="50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4"/>
            <a:stretch/>
          </p:blipFill>
          <p:spPr bwMode="auto">
            <a:xfrm>
              <a:off x="1565497" y="4845042"/>
              <a:ext cx="7612914" cy="753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497" y="5628825"/>
              <a:ext cx="7612914" cy="752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35" y="3573201"/>
            <a:ext cx="4578118" cy="78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5229605" y="3573201"/>
            <a:ext cx="783798" cy="526904"/>
          </a:xfrm>
          <a:prstGeom prst="rect">
            <a:avLst/>
          </a:prstGeom>
          <a:noFill/>
        </p:spPr>
        <p:txBody>
          <a:bodyPr wrap="none" lIns="95088" tIns="47544" rIns="95088" bIns="47544" rtlCol="0">
            <a:spAutoFit/>
          </a:bodyPr>
          <a:lstStyle/>
          <a:p>
            <a:pPr defTabSz="950881">
              <a:lnSpc>
                <a:spcPct val="100000"/>
              </a:lnSpc>
              <a:buFontTx/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Cargo</a:t>
            </a:r>
          </a:p>
          <a:p>
            <a:pPr defTabSz="950881">
              <a:lnSpc>
                <a:spcPct val="100000"/>
              </a:lnSpc>
              <a:buFontTx/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Tracing</a:t>
            </a:r>
            <a:endParaRPr lang="ko-KR" altLang="en-US" sz="1400" b="1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07253" y="4504888"/>
            <a:ext cx="1144538" cy="526904"/>
          </a:xfrm>
          <a:prstGeom prst="rect">
            <a:avLst/>
          </a:prstGeom>
          <a:noFill/>
        </p:spPr>
        <p:txBody>
          <a:bodyPr wrap="none" lIns="95088" tIns="47544" rIns="95088" bIns="47544" rtlCol="0">
            <a:spAutoFit/>
          </a:bodyPr>
          <a:lstStyle/>
          <a:p>
            <a:pPr defTabSz="950881">
              <a:lnSpc>
                <a:spcPct val="100000"/>
              </a:lnSpc>
              <a:buFontTx/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Cargo</a:t>
            </a:r>
          </a:p>
          <a:p>
            <a:pPr defTabSz="950881">
              <a:lnSpc>
                <a:spcPct val="100000"/>
              </a:lnSpc>
              <a:buFontTx/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Information</a:t>
            </a:r>
            <a:endParaRPr lang="ko-KR" altLang="en-US" sz="1400" b="1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1826155" y="2559259"/>
            <a:ext cx="380181" cy="408156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50881" fontAlgn="auto" latinLnBrk="0">
              <a:spcAft>
                <a:spcPts val="0"/>
              </a:spcAft>
              <a:buFontTx/>
              <a:buNone/>
              <a:defRPr/>
            </a:pPr>
            <a:endParaRPr kumimoji="0" lang="ko-KR" altLang="en-US" sz="1900" kern="0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717437" y="4177717"/>
            <a:ext cx="1330632" cy="167997"/>
          </a:xfrm>
          <a:prstGeom prst="roundRect">
            <a:avLst>
              <a:gd name="adj" fmla="val 50000"/>
            </a:avLst>
          </a:prstGeom>
          <a:solidFill>
            <a:srgbClr val="E2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50881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kern="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운항정보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717437" y="4837855"/>
            <a:ext cx="1330632" cy="167997"/>
          </a:xfrm>
          <a:prstGeom prst="roundRect">
            <a:avLst>
              <a:gd name="adj" fmla="val 50000"/>
            </a:avLst>
          </a:prstGeom>
          <a:solidFill>
            <a:srgbClr val="E2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50881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kern="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화물정보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717437" y="5366774"/>
            <a:ext cx="1330632" cy="167997"/>
          </a:xfrm>
          <a:prstGeom prst="roundRect">
            <a:avLst>
              <a:gd name="adj" fmla="val 50000"/>
            </a:avLst>
          </a:prstGeom>
          <a:solidFill>
            <a:srgbClr val="E2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50881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kern="0" dirty="0" err="1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환적정보</a:t>
            </a:r>
            <a:endParaRPr kumimoji="0" lang="ko-KR" altLang="en-US" sz="1100" kern="0" dirty="0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301380" y="2078387"/>
            <a:ext cx="2386236" cy="1415602"/>
            <a:chOff x="4073588" y="1431048"/>
            <a:chExt cx="3615716" cy="1997952"/>
          </a:xfrm>
        </p:grpSpPr>
        <p:pic>
          <p:nvPicPr>
            <p:cNvPr id="6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588" y="1431048"/>
              <a:ext cx="3615716" cy="199795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992" y="1446965"/>
              <a:ext cx="242317" cy="77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3" name="TextBox 62"/>
          <p:cNvSpPr txBox="1"/>
          <p:nvPr/>
        </p:nvSpPr>
        <p:spPr>
          <a:xfrm>
            <a:off x="527489" y="5678787"/>
            <a:ext cx="6081693" cy="594529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none" lIns="72000" tIns="36000" rIns="36000" bIns="36000" rtlCol="0" anchor="t" anchorCtr="0">
            <a:noAutofit/>
          </a:bodyPr>
          <a:lstStyle>
            <a:defPPr>
              <a:defRPr lang="ko-KR"/>
            </a:defPPr>
            <a:lvl1pPr marL="126000" indent="-126000" fontAlgn="auto" latinLnBrk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1300" b="0" kern="0">
                <a:latin typeface="맑은 고딕"/>
                <a:ea typeface="맑은 고딕"/>
              </a:defRPr>
            </a:lvl1pPr>
          </a:lstStyle>
          <a:p>
            <a:pPr>
              <a:lnSpc>
                <a:spcPct val="100000"/>
              </a:lnSpc>
              <a:buClrTx/>
              <a:defRPr/>
            </a:pPr>
            <a:r>
              <a:rPr lang="ko-KR" altLang="en-US" sz="1400" b="1" dirty="0" err="1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인터지스</a:t>
            </a:r>
            <a:r>
              <a:rPr lang="ko-KR" altLang="en-US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 통합물류플랫폼   물동</a:t>
            </a:r>
            <a:r>
              <a:rPr lang="en-US" altLang="ko-KR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작업 가시성 확보를 통한 對 고객 서비스 대응력확보</a:t>
            </a:r>
            <a:endParaRPr lang="en-US" altLang="ko-KR" sz="1400" b="1" dirty="0">
              <a:latin typeface="Rix모던고딕 L" panose="02020603020101020101" pitchFamily="18" charset="-127"/>
              <a:ea typeface="Rix모던고딕 L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ClrTx/>
              <a:defRPr/>
            </a:pPr>
            <a:r>
              <a:rPr lang="ko-KR" altLang="en-US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운영 가시성 확보를 위한 </a:t>
            </a:r>
            <a:r>
              <a:rPr lang="en-US" altLang="ko-KR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Mobile/Exception Alerting </a:t>
            </a:r>
            <a:r>
              <a:rPr lang="ko-KR" altLang="en-US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등 지원</a:t>
            </a:r>
            <a:endParaRPr lang="en-US" altLang="ko-KR" sz="1400" b="1" dirty="0">
              <a:latin typeface="Rix모던고딕 L" panose="02020603020101020101" pitchFamily="18" charset="-127"/>
              <a:ea typeface="Rix모던고딕 L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7041232" y="2999908"/>
            <a:ext cx="982709" cy="509715"/>
            <a:chOff x="276252" y="1159643"/>
            <a:chExt cx="4028676" cy="2058810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252" y="1159643"/>
              <a:ext cx="4028676" cy="10452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6252" y="2204864"/>
              <a:ext cx="4028676" cy="10135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9" name="AutoShape 193"/>
          <p:cNvSpPr>
            <a:spLocks/>
          </p:cNvSpPr>
          <p:nvPr/>
        </p:nvSpPr>
        <p:spPr bwMode="auto">
          <a:xfrm>
            <a:off x="6945441" y="2780927"/>
            <a:ext cx="2338895" cy="2140926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70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sp>
        <p:nvSpPr>
          <p:cNvPr id="71" name="TextBox 96"/>
          <p:cNvSpPr txBox="1">
            <a:spLocks noChangeArrowheads="1"/>
          </p:cNvSpPr>
          <p:nvPr/>
        </p:nvSpPr>
        <p:spPr bwMode="auto">
          <a:xfrm>
            <a:off x="8198393" y="3592061"/>
            <a:ext cx="967075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선적</a:t>
            </a:r>
            <a:r>
              <a:rPr lang="en-US" altLang="ko-KR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출항 정보 생성</a:t>
            </a:r>
          </a:p>
        </p:txBody>
      </p:sp>
      <p:sp>
        <p:nvSpPr>
          <p:cNvPr id="72" name="TextBox 96"/>
          <p:cNvSpPr txBox="1">
            <a:spLocks noChangeArrowheads="1"/>
          </p:cNvSpPr>
          <p:nvPr/>
        </p:nvSpPr>
        <p:spPr bwMode="auto">
          <a:xfrm>
            <a:off x="7010261" y="3609020"/>
            <a:ext cx="967075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선적</a:t>
            </a:r>
            <a:r>
              <a:rPr lang="en-US" altLang="ko-KR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출항 정보 관리</a:t>
            </a:r>
          </a:p>
        </p:txBody>
      </p:sp>
      <p:pic>
        <p:nvPicPr>
          <p:cNvPr id="76" name="Picture 4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59" y="2918630"/>
            <a:ext cx="660018" cy="5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그룹 76"/>
          <p:cNvGrpSpPr/>
          <p:nvPr/>
        </p:nvGrpSpPr>
        <p:grpSpPr>
          <a:xfrm rot="5400000" flipV="1">
            <a:off x="8132195" y="3167913"/>
            <a:ext cx="192966" cy="239513"/>
            <a:chOff x="2344451" y="5856352"/>
            <a:chExt cx="283207" cy="351523"/>
          </a:xfrm>
        </p:grpSpPr>
        <p:grpSp>
          <p:nvGrpSpPr>
            <p:cNvPr id="78" name="그룹 77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87" name="모서리가 둥근 직사각형 86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85" name="모서리가 둥근 직사각형 84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89" name="Group 213"/>
          <p:cNvGrpSpPr>
            <a:grpSpLocks/>
          </p:cNvGrpSpPr>
          <p:nvPr/>
        </p:nvGrpSpPr>
        <p:grpSpPr bwMode="auto">
          <a:xfrm>
            <a:off x="7237749" y="4324695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90" name="AutoShape 21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ko-KR" sz="800" spc="-5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endParaRPr>
            </a:p>
          </p:txBody>
        </p:sp>
        <p:sp>
          <p:nvSpPr>
            <p:cNvPr id="91" name="Rectangle 21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spc="-5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ixMGo B" charset="-128"/>
                </a:rPr>
                <a:t>FTP</a:t>
              </a:r>
              <a:endParaRPr lang="ko-KR" altLang="en-US" sz="800" spc="-5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endParaRPr>
            </a:p>
          </p:txBody>
        </p:sp>
      </p:grpSp>
      <p:grpSp>
        <p:nvGrpSpPr>
          <p:cNvPr id="92" name="Group 223"/>
          <p:cNvGrpSpPr>
            <a:grpSpLocks/>
          </p:cNvGrpSpPr>
          <p:nvPr/>
        </p:nvGrpSpPr>
        <p:grpSpPr bwMode="auto">
          <a:xfrm>
            <a:off x="7237749" y="4518353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93" name="AutoShape 22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ko-KR" sz="800" spc="-5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endParaRPr>
            </a:p>
          </p:txBody>
        </p:sp>
        <p:sp>
          <p:nvSpPr>
            <p:cNvPr id="94" name="Rectangle 22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spc="-5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ixMGo B" charset="-128"/>
                </a:rPr>
                <a:t>XML</a:t>
              </a:r>
              <a:endParaRPr lang="ko-KR" altLang="en-US" sz="800" spc="-5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endParaRPr>
            </a:p>
          </p:txBody>
        </p:sp>
      </p:grpSp>
      <p:grpSp>
        <p:nvGrpSpPr>
          <p:cNvPr id="95" name="Group 233"/>
          <p:cNvGrpSpPr>
            <a:grpSpLocks/>
          </p:cNvGrpSpPr>
          <p:nvPr/>
        </p:nvGrpSpPr>
        <p:grpSpPr bwMode="auto">
          <a:xfrm>
            <a:off x="7237749" y="4713599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96" name="AutoShape 23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ko-KR" sz="800" spc="-5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endParaRPr>
            </a:p>
          </p:txBody>
        </p:sp>
        <p:sp>
          <p:nvSpPr>
            <p:cNvPr id="97" name="Rectangle 23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spc="-5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ixMGo B" charset="-128"/>
                </a:rPr>
                <a:t>엑셀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7175869" y="3872478"/>
            <a:ext cx="895309" cy="419353"/>
            <a:chOff x="4553763" y="5617257"/>
            <a:chExt cx="905459" cy="424107"/>
          </a:xfrm>
        </p:grpSpPr>
        <p:sp>
          <p:nvSpPr>
            <p:cNvPr id="99" name="자유형 98"/>
            <p:cNvSpPr/>
            <p:nvPr/>
          </p:nvSpPr>
          <p:spPr>
            <a:xfrm rot="20606695">
              <a:off x="4909016" y="5932093"/>
              <a:ext cx="194292" cy="109271"/>
            </a:xfrm>
            <a:custGeom>
              <a:avLst/>
              <a:gdLst>
                <a:gd name="connsiteX0" fmla="*/ 0 w 243840"/>
                <a:gd name="connsiteY0" fmla="*/ 142240 h 142240"/>
                <a:gd name="connsiteX1" fmla="*/ 243840 w 243840"/>
                <a:gd name="connsiteY1" fmla="*/ 0 h 142240"/>
                <a:gd name="connsiteX2" fmla="*/ 142240 w 243840"/>
                <a:gd name="connsiteY2" fmla="*/ 0 h 142240"/>
                <a:gd name="connsiteX3" fmla="*/ 0 w 243840"/>
                <a:gd name="connsiteY3" fmla="*/ 142240 h 142240"/>
                <a:gd name="connsiteX0" fmla="*/ 0 w 194292"/>
                <a:gd name="connsiteY0" fmla="*/ 109271 h 109271"/>
                <a:gd name="connsiteX1" fmla="*/ 194292 w 194292"/>
                <a:gd name="connsiteY1" fmla="*/ 0 h 109271"/>
                <a:gd name="connsiteX2" fmla="*/ 92692 w 194292"/>
                <a:gd name="connsiteY2" fmla="*/ 0 h 109271"/>
                <a:gd name="connsiteX3" fmla="*/ 0 w 194292"/>
                <a:gd name="connsiteY3" fmla="*/ 109271 h 10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292" h="109271">
                  <a:moveTo>
                    <a:pt x="0" y="109271"/>
                  </a:moveTo>
                  <a:lnTo>
                    <a:pt x="194292" y="0"/>
                  </a:lnTo>
                  <a:lnTo>
                    <a:pt x="92692" y="0"/>
                  </a:lnTo>
                  <a:lnTo>
                    <a:pt x="0" y="109271"/>
                  </a:lnTo>
                  <a:close/>
                </a:path>
              </a:pathLst>
            </a:custGeom>
            <a:solidFill>
              <a:srgbClr val="E6691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10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Rounded Rectangular Callout 9"/>
            <p:cNvSpPr/>
            <p:nvPr/>
          </p:nvSpPr>
          <p:spPr>
            <a:xfrm>
              <a:off x="4553763" y="5617257"/>
              <a:ext cx="905459" cy="333938"/>
            </a:xfrm>
            <a:prstGeom prst="roundRect">
              <a:avLst>
                <a:gd name="adj" fmla="val 50000"/>
              </a:avLst>
            </a:prstGeom>
            <a:solidFill>
              <a:srgbClr val="E6691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Interface </a:t>
              </a:r>
              <a:r>
                <a:rPr lang="ko-KR" altLang="en-US" sz="10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방식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8273490" y="3919036"/>
            <a:ext cx="844904" cy="822110"/>
            <a:chOff x="3219903" y="6127987"/>
            <a:chExt cx="919718" cy="894906"/>
          </a:xfrm>
        </p:grpSpPr>
        <p:pic>
          <p:nvPicPr>
            <p:cNvPr id="102" name="Picture 146" descr="원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직사각형 99"/>
            <p:cNvSpPr>
              <a:spLocks noChangeArrowheads="1"/>
            </p:cNvSpPr>
            <p:nvPr/>
          </p:nvSpPr>
          <p:spPr bwMode="auto">
            <a:xfrm>
              <a:off x="3311723" y="6374423"/>
              <a:ext cx="736078" cy="402036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rPr>
                <a:t>연계기능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rPr>
                <a:t>구축</a:t>
              </a: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105" name="원호 104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06" name="원호 105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07" name="원호 106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08" name="원호 107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</p:grpSp>
      <p:sp>
        <p:nvSpPr>
          <p:cNvPr id="109" name="TextBox 108"/>
          <p:cNvSpPr txBox="1"/>
          <p:nvPr/>
        </p:nvSpPr>
        <p:spPr>
          <a:xfrm>
            <a:off x="6910762" y="5229200"/>
            <a:ext cx="239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오더정보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en-US" altLang="ko-KR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Visualbillity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B/L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정보등을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취합하여 통합정보를 구성하며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통합정보를 바탕으로 선적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출항정보를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694104" y="2312876"/>
            <a:ext cx="1102132" cy="794407"/>
          </a:xfrm>
          <a:prstGeom prst="rect">
            <a:avLst/>
          </a:prstGeom>
        </p:spPr>
      </p:pic>
      <p:sp>
        <p:nvSpPr>
          <p:cNvPr id="111" name="TextBox 96"/>
          <p:cNvSpPr txBox="1">
            <a:spLocks noChangeArrowheads="1"/>
          </p:cNvSpPr>
          <p:nvPr/>
        </p:nvSpPr>
        <p:spPr bwMode="auto">
          <a:xfrm>
            <a:off x="761632" y="3140968"/>
            <a:ext cx="967075" cy="30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</a:pPr>
            <a:r>
              <a:rPr lang="ko-KR" altLang="en-US" sz="1100" dirty="0" err="1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인터지스</a:t>
            </a:r>
            <a:r>
              <a:rPr lang="ko-KR" altLang="en-US" sz="11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통함물류플랫폼</a:t>
            </a:r>
            <a:endParaRPr lang="ko-KR" altLang="en-US" sz="1100" dirty="0">
              <a:solidFill>
                <a:srgbClr val="292929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직사각형 99"/>
          <p:cNvSpPr>
            <a:spLocks noChangeArrowheads="1"/>
          </p:cNvSpPr>
          <p:nvPr/>
        </p:nvSpPr>
        <p:spPr bwMode="auto">
          <a:xfrm>
            <a:off x="4763342" y="3211903"/>
            <a:ext cx="2061866" cy="184666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※</a:t>
            </a: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 선적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/</a:t>
            </a: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출항정보 관리 기능 구축</a:t>
            </a:r>
          </a:p>
        </p:txBody>
      </p:sp>
      <p:sp>
        <p:nvSpPr>
          <p:cNvPr id="68" name="직사각형 67"/>
          <p:cNvSpPr/>
          <p:nvPr/>
        </p:nvSpPr>
        <p:spPr bwMode="auto">
          <a:xfrm rot="20307271">
            <a:off x="4583159" y="2510870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75230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(3) </a:t>
            </a:r>
            <a:r>
              <a:rPr lang="ko-KR" altLang="en-US" dirty="0"/>
              <a:t>해상수출 선적 관리 </a:t>
            </a:r>
            <a:r>
              <a:rPr lang="en-US" altLang="ko-KR" dirty="0"/>
              <a:t>&gt; (</a:t>
            </a:r>
            <a:r>
              <a:rPr lang="ko-KR" altLang="en-US" dirty="0"/>
              <a:t>다</a:t>
            </a:r>
            <a:r>
              <a:rPr lang="en-US" altLang="ko-KR" dirty="0"/>
              <a:t>) S/N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00"/>
                </a:solidFill>
              </a:rPr>
              <a:t>선적에 관련된 서류</a:t>
            </a:r>
            <a:r>
              <a:rPr lang="en-US" altLang="ko-KR" dirty="0">
                <a:solidFill>
                  <a:srgbClr val="000000"/>
                </a:solidFill>
              </a:rPr>
              <a:t>(S/A, M/F)</a:t>
            </a:r>
            <a:r>
              <a:rPr lang="ko-KR" altLang="en-US" dirty="0">
                <a:solidFill>
                  <a:srgbClr val="000000"/>
                </a:solidFill>
              </a:rPr>
              <a:t>등을 취합하여 선적서류 관리기능을 구축하며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선적서류를 </a:t>
            </a:r>
            <a:r>
              <a:rPr lang="ko-KR" altLang="en-US" dirty="0" err="1">
                <a:solidFill>
                  <a:srgbClr val="000000"/>
                </a:solidFill>
              </a:rPr>
              <a:t>해외포워더에게</a:t>
            </a:r>
            <a:r>
              <a:rPr lang="ko-KR" altLang="en-US" dirty="0">
                <a:solidFill>
                  <a:srgbClr val="000000"/>
                </a:solidFill>
              </a:rPr>
              <a:t> 발송하는 기능 및 </a:t>
            </a:r>
            <a:r>
              <a:rPr lang="ko-KR" altLang="en-US" dirty="0" err="1">
                <a:solidFill>
                  <a:srgbClr val="000000"/>
                </a:solidFill>
              </a:rPr>
              <a:t>선적서류등을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해외포워더</a:t>
            </a:r>
            <a:r>
              <a:rPr lang="ko-KR" altLang="en-US" dirty="0">
                <a:solidFill>
                  <a:srgbClr val="000000"/>
                </a:solidFill>
              </a:rPr>
              <a:t> 시스템과의 </a:t>
            </a:r>
            <a:r>
              <a:rPr lang="ko-KR" altLang="en-US" dirty="0" err="1">
                <a:solidFill>
                  <a:srgbClr val="000000"/>
                </a:solidFill>
              </a:rPr>
              <a:t>연계을</a:t>
            </a:r>
            <a:r>
              <a:rPr lang="ko-KR" altLang="en-US" dirty="0">
                <a:solidFill>
                  <a:srgbClr val="000000"/>
                </a:solidFill>
              </a:rPr>
              <a:t> 위해 연계기능을 구성합니다</a:t>
            </a:r>
            <a:r>
              <a:rPr lang="en-US" altLang="ko-KR" dirty="0">
                <a:solidFill>
                  <a:srgbClr val="000000"/>
                </a:solidFill>
              </a:rPr>
              <a:t>. 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99386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S/N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관리 화면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S/N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4054" t="12793" r="-373" b="20517"/>
          <a:stretch/>
        </p:blipFill>
        <p:spPr>
          <a:xfrm>
            <a:off x="594570" y="2098122"/>
            <a:ext cx="5906602" cy="2160240"/>
          </a:xfrm>
          <a:prstGeom prst="rect">
            <a:avLst/>
          </a:prstGeom>
        </p:spPr>
      </p:pic>
      <p:sp>
        <p:nvSpPr>
          <p:cNvPr id="48" name="아래쪽 화살표 47"/>
          <p:cNvSpPr/>
          <p:nvPr/>
        </p:nvSpPr>
        <p:spPr bwMode="auto">
          <a:xfrm>
            <a:off x="1648126" y="4160073"/>
            <a:ext cx="289076" cy="30768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4021" t="13665" r="1188" b="21521"/>
          <a:stretch/>
        </p:blipFill>
        <p:spPr>
          <a:xfrm>
            <a:off x="594986" y="4509120"/>
            <a:ext cx="5798173" cy="1606333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 bwMode="auto">
          <a:xfrm>
            <a:off x="5601072" y="4523889"/>
            <a:ext cx="288032" cy="21551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421788" y="3025716"/>
            <a:ext cx="779684" cy="475292"/>
            <a:chOff x="6711806" y="4854655"/>
            <a:chExt cx="917769" cy="475292"/>
          </a:xfrm>
        </p:grpSpPr>
        <p:pic>
          <p:nvPicPr>
            <p:cNvPr id="52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53" name="직사각형 52"/>
            <p:cNvSpPr/>
            <p:nvPr/>
          </p:nvSpPr>
          <p:spPr>
            <a:xfrm>
              <a:off x="6816043" y="5062820"/>
              <a:ext cx="69365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S/A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 rot="5400000" flipV="1">
            <a:off x="8125990" y="3313532"/>
            <a:ext cx="192966" cy="239513"/>
            <a:chOff x="2344451" y="5856352"/>
            <a:chExt cx="283207" cy="351523"/>
          </a:xfrm>
        </p:grpSpPr>
        <p:grpSp>
          <p:nvGrpSpPr>
            <p:cNvPr id="55" name="그룹 54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59" name="모서리가 둥근 직사각형 58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57" name="모서리가 둥근 직사각형 56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8409384" y="3529772"/>
            <a:ext cx="779684" cy="475292"/>
            <a:chOff x="6711806" y="4854655"/>
            <a:chExt cx="917769" cy="475292"/>
          </a:xfrm>
        </p:grpSpPr>
        <p:pic>
          <p:nvPicPr>
            <p:cNvPr id="62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63" name="직사각형 62"/>
            <p:cNvSpPr/>
            <p:nvPr/>
          </p:nvSpPr>
          <p:spPr>
            <a:xfrm>
              <a:off x="6816043" y="5062820"/>
              <a:ext cx="69365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M/F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</a:t>
              </a:r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7011347" y="3023397"/>
            <a:ext cx="1102132" cy="794407"/>
          </a:xfrm>
          <a:prstGeom prst="rect">
            <a:avLst/>
          </a:prstGeom>
        </p:spPr>
      </p:pic>
      <p:sp>
        <p:nvSpPr>
          <p:cNvPr id="66" name="AutoShape 193"/>
          <p:cNvSpPr>
            <a:spLocks/>
          </p:cNvSpPr>
          <p:nvPr/>
        </p:nvSpPr>
        <p:spPr bwMode="auto">
          <a:xfrm>
            <a:off x="6945441" y="2793958"/>
            <a:ext cx="2338895" cy="1283114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Gill Sans" charset="0"/>
            </a:endParaRPr>
          </a:p>
        </p:txBody>
      </p:sp>
      <p:sp>
        <p:nvSpPr>
          <p:cNvPr id="65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910762" y="4383685"/>
            <a:ext cx="23960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사용자별로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조건을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설정할수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있으면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설적된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설정된 조건에 따라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ETD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혹은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On-board date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 도래한 시점에 자동으로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Pre-Alert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메일이 발송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Pre-Alert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세팅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값을 토대로 선적 서류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(B/L, CI, PL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함께 발송</a:t>
            </a:r>
          </a:p>
        </p:txBody>
      </p:sp>
      <p:sp>
        <p:nvSpPr>
          <p:cNvPr id="69" name="직사각형 68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67976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(4) </a:t>
            </a:r>
            <a:r>
              <a:rPr lang="ko-KR" altLang="en-US" dirty="0"/>
              <a:t>해상 수출 </a:t>
            </a:r>
            <a:r>
              <a:rPr lang="en-US" altLang="ko-KR" dirty="0"/>
              <a:t>B/L </a:t>
            </a:r>
            <a:r>
              <a:rPr lang="ko-KR" altLang="en-US" dirty="0"/>
              <a:t>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HBL</a:t>
            </a:r>
            <a:r>
              <a:rPr lang="ko-KR" altLang="en-US" dirty="0"/>
              <a:t>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Shipping Request </a:t>
            </a:r>
            <a:r>
              <a:rPr lang="ko-KR" altLang="en-US" dirty="0">
                <a:solidFill>
                  <a:srgbClr val="000000"/>
                </a:solidFill>
              </a:rPr>
              <a:t>기준으로 </a:t>
            </a:r>
            <a:r>
              <a:rPr lang="en-US" altLang="ko-KR" dirty="0">
                <a:solidFill>
                  <a:srgbClr val="000000"/>
                </a:solidFill>
              </a:rPr>
              <a:t>House B/L</a:t>
            </a:r>
            <a:r>
              <a:rPr lang="ko-KR" altLang="en-US" dirty="0">
                <a:solidFill>
                  <a:srgbClr val="000000"/>
                </a:solidFill>
              </a:rPr>
              <a:t>을 생성하고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화주에게 제공할 </a:t>
            </a:r>
            <a:r>
              <a:rPr lang="en-US" altLang="ko-KR" dirty="0">
                <a:solidFill>
                  <a:srgbClr val="000000"/>
                </a:solidFill>
              </a:rPr>
              <a:t>House B/L</a:t>
            </a:r>
            <a:r>
              <a:rPr lang="ko-KR" altLang="en-US" dirty="0">
                <a:solidFill>
                  <a:srgbClr val="000000"/>
                </a:solidFill>
              </a:rPr>
              <a:t>을 발행하는 </a:t>
            </a:r>
            <a:r>
              <a:rPr lang="en-US" altLang="ko-KR" dirty="0">
                <a:solidFill>
                  <a:srgbClr val="000000"/>
                </a:solidFill>
              </a:rPr>
              <a:t>House B/L </a:t>
            </a:r>
            <a:r>
              <a:rPr lang="ko-KR" altLang="en-US" dirty="0">
                <a:solidFill>
                  <a:srgbClr val="000000"/>
                </a:solidFill>
              </a:rPr>
              <a:t>관리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 House B/L </a:t>
            </a:r>
            <a:r>
              <a:rPr lang="ko-KR" altLang="en-US" dirty="0">
                <a:solidFill>
                  <a:srgbClr val="000000"/>
                </a:solidFill>
              </a:rPr>
              <a:t>기준으로 화주청구운임항목 생성 기능 및 화주 </a:t>
            </a:r>
            <a:r>
              <a:rPr lang="en-US" altLang="ko-KR" dirty="0">
                <a:solidFill>
                  <a:srgbClr val="000000"/>
                </a:solidFill>
              </a:rPr>
              <a:t>Legacy System </a:t>
            </a:r>
            <a:r>
              <a:rPr lang="ko-KR" altLang="en-US" dirty="0">
                <a:solidFill>
                  <a:srgbClr val="000000"/>
                </a:solidFill>
              </a:rPr>
              <a:t>과의 연계기능 구성합니다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7104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해상수출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House BL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House BL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기능 설명</a:t>
              </a: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3934" t="14790" r="1963" b="3101"/>
          <a:stretch/>
        </p:blipFill>
        <p:spPr>
          <a:xfrm>
            <a:off x="644829" y="3670028"/>
            <a:ext cx="2493671" cy="122388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l="4359" t="18031" r="1992" b="1150"/>
          <a:stretch/>
        </p:blipFill>
        <p:spPr>
          <a:xfrm>
            <a:off x="648977" y="4904106"/>
            <a:ext cx="2481502" cy="118125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l="3368" t="13907" b="40156"/>
          <a:stretch/>
        </p:blipFill>
        <p:spPr>
          <a:xfrm>
            <a:off x="730242" y="2192376"/>
            <a:ext cx="5339349" cy="1427753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 bwMode="auto">
          <a:xfrm>
            <a:off x="2619741" y="3653551"/>
            <a:ext cx="391284" cy="21008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 bwMode="auto">
          <a:xfrm>
            <a:off x="2823654" y="3863101"/>
            <a:ext cx="576262" cy="658947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아래쪽 화살표 51"/>
          <p:cNvSpPr/>
          <p:nvPr/>
        </p:nvSpPr>
        <p:spPr bwMode="auto">
          <a:xfrm>
            <a:off x="1585568" y="3506076"/>
            <a:ext cx="289076" cy="30768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3739" t="14281" r="411" b="12137"/>
          <a:stretch/>
        </p:blipFill>
        <p:spPr>
          <a:xfrm>
            <a:off x="3420374" y="4281740"/>
            <a:ext cx="2845714" cy="1228831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3383295" y="5808360"/>
            <a:ext cx="2092271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해상 수출 </a:t>
            </a:r>
            <a:r>
              <a:rPr lang="en-US" altLang="ko-KR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 B/L </a:t>
            </a: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생성</a:t>
            </a:r>
          </a:p>
        </p:txBody>
      </p:sp>
      <p:sp>
        <p:nvSpPr>
          <p:cNvPr id="55" name="AutoShape 123"/>
          <p:cNvSpPr>
            <a:spLocks/>
          </p:cNvSpPr>
          <p:nvPr/>
        </p:nvSpPr>
        <p:spPr bwMode="auto">
          <a:xfrm>
            <a:off x="7021234" y="2924944"/>
            <a:ext cx="624756" cy="185210"/>
          </a:xfrm>
          <a:prstGeom prst="roundRect">
            <a:avLst>
              <a:gd name="adj" fmla="val 4622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8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S/R </a:t>
            </a:r>
            <a:r>
              <a:rPr lang="ko-KR" altLang="en-US" sz="8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관리</a:t>
            </a:r>
            <a:endParaRPr kumimoji="1" lang="ko-KR" altLang="ko-KR" sz="800" spc="-8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7934829" y="3253136"/>
            <a:ext cx="467195" cy="402834"/>
            <a:chOff x="6711806" y="4854655"/>
            <a:chExt cx="917769" cy="535436"/>
          </a:xfrm>
        </p:grpSpPr>
        <p:pic>
          <p:nvPicPr>
            <p:cNvPr id="57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58" name="직사각형 57"/>
            <p:cNvSpPr/>
            <p:nvPr/>
          </p:nvSpPr>
          <p:spPr>
            <a:xfrm>
              <a:off x="6816042" y="5062821"/>
              <a:ext cx="693654" cy="327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S/R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</a:t>
              </a:r>
            </a:p>
          </p:txBody>
        </p:sp>
      </p:grpSp>
      <p:sp>
        <p:nvSpPr>
          <p:cNvPr id="59" name="Right Arrow 406"/>
          <p:cNvSpPr/>
          <p:nvPr/>
        </p:nvSpPr>
        <p:spPr>
          <a:xfrm>
            <a:off x="8451334" y="3212976"/>
            <a:ext cx="238954" cy="397747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703741" y="3252251"/>
            <a:ext cx="519085" cy="408082"/>
            <a:chOff x="6711806" y="4854655"/>
            <a:chExt cx="917769" cy="542411"/>
          </a:xfrm>
        </p:grpSpPr>
        <p:pic>
          <p:nvPicPr>
            <p:cNvPr id="61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62" name="직사각형 61"/>
            <p:cNvSpPr/>
            <p:nvPr/>
          </p:nvSpPr>
          <p:spPr>
            <a:xfrm>
              <a:off x="6816043" y="5069796"/>
              <a:ext cx="813532" cy="327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H. B/L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</a:t>
              </a:r>
            </a:p>
          </p:txBody>
        </p:sp>
      </p:grpSp>
      <p:sp>
        <p:nvSpPr>
          <p:cNvPr id="63" name="Right Arrow 406"/>
          <p:cNvSpPr/>
          <p:nvPr/>
        </p:nvSpPr>
        <p:spPr>
          <a:xfrm>
            <a:off x="7675935" y="3236726"/>
            <a:ext cx="238954" cy="397747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64" name="Straight Arrow Connector 169"/>
          <p:cNvCxnSpPr/>
          <p:nvPr/>
        </p:nvCxnSpPr>
        <p:spPr>
          <a:xfrm flipH="1">
            <a:off x="7315895" y="3078140"/>
            <a:ext cx="3700" cy="512662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7027863" y="3580302"/>
            <a:ext cx="618127" cy="357585"/>
            <a:chOff x="6711806" y="4854655"/>
            <a:chExt cx="917769" cy="475292"/>
          </a:xfrm>
        </p:grpSpPr>
        <p:pic>
          <p:nvPicPr>
            <p:cNvPr id="66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67" name="직사각형 66"/>
            <p:cNvSpPr/>
            <p:nvPr/>
          </p:nvSpPr>
          <p:spPr>
            <a:xfrm>
              <a:off x="6816043" y="5062821"/>
              <a:ext cx="693654" cy="1636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S/R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</a:t>
              </a:r>
            </a:p>
          </p:txBody>
        </p:sp>
      </p:grpSp>
      <p:sp>
        <p:nvSpPr>
          <p:cNvPr id="68" name="AutoShape 130"/>
          <p:cNvSpPr>
            <a:spLocks/>
          </p:cNvSpPr>
          <p:nvPr/>
        </p:nvSpPr>
        <p:spPr bwMode="auto">
          <a:xfrm>
            <a:off x="7021234" y="3222156"/>
            <a:ext cx="624756" cy="185210"/>
          </a:xfrm>
          <a:prstGeom prst="roundRect">
            <a:avLst>
              <a:gd name="adj" fmla="val 46227"/>
            </a:avLst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S/R </a:t>
            </a:r>
            <a:r>
              <a:rPr lang="ko-KR" altLang="en-US" sz="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생성</a:t>
            </a:r>
            <a:endParaRPr lang="ko-KR" altLang="ko-KR" sz="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69" name="Right Arrow 406"/>
          <p:cNvSpPr/>
          <p:nvPr/>
        </p:nvSpPr>
        <p:spPr>
          <a:xfrm rot="5400000">
            <a:off x="8788210" y="3641133"/>
            <a:ext cx="330115" cy="397747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70" name="Picture 15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333" y="4002156"/>
            <a:ext cx="447794" cy="35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AutoShape 130"/>
          <p:cNvSpPr>
            <a:spLocks/>
          </p:cNvSpPr>
          <p:nvPr/>
        </p:nvSpPr>
        <p:spPr bwMode="auto">
          <a:xfrm>
            <a:off x="8568557" y="4380156"/>
            <a:ext cx="704923" cy="200972"/>
          </a:xfrm>
          <a:prstGeom prst="roundRect">
            <a:avLst>
              <a:gd name="adj" fmla="val 46227"/>
            </a:avLst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House B/L</a:t>
            </a:r>
            <a:r>
              <a:rPr lang="ko-KR" altLang="en-US" sz="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발행 </a:t>
            </a:r>
            <a:endParaRPr lang="ko-KR" altLang="ko-KR" sz="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72" name="AutoShape 193"/>
          <p:cNvSpPr>
            <a:spLocks/>
          </p:cNvSpPr>
          <p:nvPr/>
        </p:nvSpPr>
        <p:spPr bwMode="auto">
          <a:xfrm>
            <a:off x="6945441" y="2780927"/>
            <a:ext cx="2338895" cy="272964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73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003051" y="5130519"/>
            <a:ext cx="115697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House B/L List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7246780" y="4631706"/>
            <a:ext cx="579605" cy="431050"/>
            <a:chOff x="2435239" y="4860336"/>
            <a:chExt cx="756290" cy="524926"/>
          </a:xfrm>
        </p:grpSpPr>
        <p:sp>
          <p:nvSpPr>
            <p:cNvPr id="76" name="직사각형 727"/>
            <p:cNvSpPr/>
            <p:nvPr/>
          </p:nvSpPr>
          <p:spPr bwMode="auto">
            <a:xfrm>
              <a:off x="2468202" y="4860336"/>
              <a:ext cx="564506" cy="33234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7" name="직사각형 728"/>
            <p:cNvSpPr/>
            <p:nvPr/>
          </p:nvSpPr>
          <p:spPr bwMode="auto">
            <a:xfrm>
              <a:off x="2487050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8" name="직사각형 729"/>
            <p:cNvSpPr/>
            <p:nvPr/>
          </p:nvSpPr>
          <p:spPr bwMode="auto">
            <a:xfrm>
              <a:off x="2625640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9" name="직사각형 730"/>
            <p:cNvSpPr/>
            <p:nvPr/>
          </p:nvSpPr>
          <p:spPr bwMode="auto">
            <a:xfrm>
              <a:off x="2761794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5" name="직사각형 731"/>
            <p:cNvSpPr/>
            <p:nvPr/>
          </p:nvSpPr>
          <p:spPr bwMode="auto">
            <a:xfrm>
              <a:off x="2893835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6" name="직사각형 732"/>
            <p:cNvSpPr/>
            <p:nvPr/>
          </p:nvSpPr>
          <p:spPr bwMode="auto">
            <a:xfrm>
              <a:off x="2487050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7" name="직사각형 733"/>
            <p:cNvSpPr/>
            <p:nvPr/>
          </p:nvSpPr>
          <p:spPr bwMode="auto">
            <a:xfrm>
              <a:off x="2625640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8" name="직사각형 734"/>
            <p:cNvSpPr/>
            <p:nvPr/>
          </p:nvSpPr>
          <p:spPr bwMode="auto">
            <a:xfrm>
              <a:off x="2761794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9" name="직사각형 735"/>
            <p:cNvSpPr/>
            <p:nvPr/>
          </p:nvSpPr>
          <p:spPr bwMode="auto">
            <a:xfrm>
              <a:off x="2893835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0" name="직사각형 718"/>
            <p:cNvSpPr/>
            <p:nvPr/>
          </p:nvSpPr>
          <p:spPr bwMode="auto">
            <a:xfrm>
              <a:off x="2551807" y="4946687"/>
              <a:ext cx="564506" cy="33234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1" name="직사각형 719"/>
            <p:cNvSpPr/>
            <p:nvPr/>
          </p:nvSpPr>
          <p:spPr bwMode="auto">
            <a:xfrm>
              <a:off x="2570655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2" name="직사각형 720"/>
            <p:cNvSpPr/>
            <p:nvPr/>
          </p:nvSpPr>
          <p:spPr bwMode="auto">
            <a:xfrm>
              <a:off x="2709245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3" name="직사각형 721"/>
            <p:cNvSpPr/>
            <p:nvPr/>
          </p:nvSpPr>
          <p:spPr bwMode="auto">
            <a:xfrm>
              <a:off x="2845399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4" name="직사각형 722"/>
            <p:cNvSpPr/>
            <p:nvPr/>
          </p:nvSpPr>
          <p:spPr bwMode="auto">
            <a:xfrm>
              <a:off x="2977440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5" name="직사각형 723"/>
            <p:cNvSpPr/>
            <p:nvPr/>
          </p:nvSpPr>
          <p:spPr bwMode="auto">
            <a:xfrm>
              <a:off x="2570655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6" name="직사각형 724"/>
            <p:cNvSpPr/>
            <p:nvPr/>
          </p:nvSpPr>
          <p:spPr bwMode="auto">
            <a:xfrm>
              <a:off x="2709245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7" name="직사각형 725"/>
            <p:cNvSpPr/>
            <p:nvPr/>
          </p:nvSpPr>
          <p:spPr bwMode="auto">
            <a:xfrm>
              <a:off x="2845399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8" name="직사각형 726"/>
            <p:cNvSpPr/>
            <p:nvPr/>
          </p:nvSpPr>
          <p:spPr bwMode="auto">
            <a:xfrm>
              <a:off x="2977440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9" name="직사각형 709"/>
            <p:cNvSpPr/>
            <p:nvPr/>
          </p:nvSpPr>
          <p:spPr bwMode="auto">
            <a:xfrm>
              <a:off x="2627023" y="5052923"/>
              <a:ext cx="564506" cy="33233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0" name="직사각형 710"/>
            <p:cNvSpPr/>
            <p:nvPr/>
          </p:nvSpPr>
          <p:spPr bwMode="auto">
            <a:xfrm>
              <a:off x="2645872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1" name="직사각형 711"/>
            <p:cNvSpPr/>
            <p:nvPr/>
          </p:nvSpPr>
          <p:spPr bwMode="auto">
            <a:xfrm>
              <a:off x="2784461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2" name="직사각형 712"/>
            <p:cNvSpPr/>
            <p:nvPr/>
          </p:nvSpPr>
          <p:spPr bwMode="auto">
            <a:xfrm>
              <a:off x="2920616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3" name="직사각형 713"/>
            <p:cNvSpPr/>
            <p:nvPr/>
          </p:nvSpPr>
          <p:spPr bwMode="auto">
            <a:xfrm>
              <a:off x="3052657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4" name="직사각형 714"/>
            <p:cNvSpPr/>
            <p:nvPr/>
          </p:nvSpPr>
          <p:spPr bwMode="auto">
            <a:xfrm>
              <a:off x="2645872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5" name="직사각형 715"/>
            <p:cNvSpPr/>
            <p:nvPr/>
          </p:nvSpPr>
          <p:spPr bwMode="auto">
            <a:xfrm>
              <a:off x="2784461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6" name="직사각형 716"/>
            <p:cNvSpPr/>
            <p:nvPr/>
          </p:nvSpPr>
          <p:spPr bwMode="auto">
            <a:xfrm>
              <a:off x="2920616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7" name="직사각형 717"/>
            <p:cNvSpPr/>
            <p:nvPr/>
          </p:nvSpPr>
          <p:spPr bwMode="auto">
            <a:xfrm>
              <a:off x="3052657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8" name="Text Box 354"/>
            <p:cNvSpPr txBox="1">
              <a:spLocks noChangeArrowheads="1"/>
            </p:cNvSpPr>
            <p:nvPr/>
          </p:nvSpPr>
          <p:spPr bwMode="auto">
            <a:xfrm>
              <a:off x="2616093" y="5080655"/>
              <a:ext cx="430631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650</a:t>
              </a:r>
            </a:p>
          </p:txBody>
        </p:sp>
        <p:sp>
          <p:nvSpPr>
            <p:cNvPr id="109" name="Text Box 354"/>
            <p:cNvSpPr txBox="1">
              <a:spLocks noChangeArrowheads="1"/>
            </p:cNvSpPr>
            <p:nvPr/>
          </p:nvSpPr>
          <p:spPr bwMode="auto">
            <a:xfrm>
              <a:off x="2524250" y="4946724"/>
              <a:ext cx="430631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031</a:t>
              </a:r>
            </a:p>
          </p:txBody>
        </p:sp>
        <p:sp>
          <p:nvSpPr>
            <p:cNvPr id="110" name="Text Box 354"/>
            <p:cNvSpPr txBox="1">
              <a:spLocks noChangeArrowheads="1"/>
            </p:cNvSpPr>
            <p:nvPr/>
          </p:nvSpPr>
          <p:spPr bwMode="auto">
            <a:xfrm>
              <a:off x="2435239" y="4869160"/>
              <a:ext cx="430631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202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 rot="5400000" flipV="1">
            <a:off x="7899458" y="4795332"/>
            <a:ext cx="192966" cy="239513"/>
            <a:chOff x="2344451" y="5856352"/>
            <a:chExt cx="283207" cy="351523"/>
          </a:xfrm>
        </p:grpSpPr>
        <p:grpSp>
          <p:nvGrpSpPr>
            <p:cNvPr id="112" name="그룹 111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16" name="모서리가 둥근 직사각형 115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7" name="모서리가 둥근 직사각형 116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14" name="모서리가 둥근 직사각형 113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pic>
        <p:nvPicPr>
          <p:cNvPr id="118" name="Picture 18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79" y="4637599"/>
            <a:ext cx="544118" cy="42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7926449" y="5125777"/>
            <a:ext cx="1016207" cy="271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화주청구운임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생성</a:t>
            </a:r>
          </a:p>
        </p:txBody>
      </p:sp>
      <p:sp>
        <p:nvSpPr>
          <p:cNvPr id="120" name="AutoShape 123"/>
          <p:cNvSpPr>
            <a:spLocks/>
          </p:cNvSpPr>
          <p:nvPr/>
        </p:nvSpPr>
        <p:spPr bwMode="auto">
          <a:xfrm>
            <a:off x="7000882" y="4380156"/>
            <a:ext cx="1380189" cy="185211"/>
          </a:xfrm>
          <a:prstGeom prst="roundRect">
            <a:avLst>
              <a:gd name="adj" fmla="val 4622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8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화주청구 운임 생성</a:t>
            </a:r>
            <a:endParaRPr kumimoji="1" lang="ko-KR" altLang="ko-KR" sz="800" spc="-8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910762" y="5733256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•H B/L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입력해야 할 컨테이너 목록을 엑셀로 작성하여 업로드</a:t>
            </a:r>
          </a:p>
        </p:txBody>
      </p:sp>
      <p:sp>
        <p:nvSpPr>
          <p:cNvPr id="123" name="직사각형 122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27126" y="5955081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244993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(4) </a:t>
            </a:r>
            <a:r>
              <a:rPr lang="ko-KR" altLang="en-US" dirty="0"/>
              <a:t>해상 수출 </a:t>
            </a:r>
            <a:r>
              <a:rPr lang="en-US" altLang="ko-KR" dirty="0"/>
              <a:t>B/L </a:t>
            </a:r>
            <a:r>
              <a:rPr lang="ko-KR" altLang="en-US" dirty="0"/>
              <a:t>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MBL</a:t>
            </a:r>
            <a:r>
              <a:rPr lang="ko-KR" altLang="en-US" dirty="0"/>
              <a:t>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해상운송사나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포워더로부터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Master B/L</a:t>
            </a:r>
            <a:r>
              <a:rPr lang="ko-KR" altLang="en-US" dirty="0">
                <a:solidFill>
                  <a:srgbClr val="000000"/>
                </a:solidFill>
              </a:rPr>
              <a:t>을 수령하고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화주에게 </a:t>
            </a:r>
            <a:r>
              <a:rPr lang="en-US" altLang="ko-KR" dirty="0">
                <a:solidFill>
                  <a:srgbClr val="000000"/>
                </a:solidFill>
              </a:rPr>
              <a:t>Master B/L</a:t>
            </a:r>
            <a:r>
              <a:rPr lang="ko-KR" altLang="en-US" dirty="0">
                <a:solidFill>
                  <a:srgbClr val="000000"/>
                </a:solidFill>
              </a:rPr>
              <a:t>을 전송하는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Master B/L </a:t>
            </a:r>
            <a:r>
              <a:rPr lang="ko-KR" altLang="en-US" dirty="0">
                <a:solidFill>
                  <a:srgbClr val="000000"/>
                </a:solidFill>
              </a:rPr>
              <a:t>기준으로 지출운임항목 생성 기능 및 </a:t>
            </a:r>
            <a:r>
              <a:rPr lang="en-US" altLang="ko-KR" dirty="0">
                <a:solidFill>
                  <a:srgbClr val="000000"/>
                </a:solidFill>
              </a:rPr>
              <a:t>Master B/L </a:t>
            </a:r>
            <a:r>
              <a:rPr lang="ko-KR" altLang="en-US" dirty="0">
                <a:solidFill>
                  <a:srgbClr val="000000"/>
                </a:solidFill>
              </a:rPr>
              <a:t>연계 기능을 구축합니다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75791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해상수출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Master BL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Master BL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기능 설명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645750" y="5770421"/>
            <a:ext cx="2142932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해상 수출 </a:t>
            </a:r>
            <a:r>
              <a:rPr lang="en-US" altLang="ko-KR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B/L </a:t>
            </a: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생성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rcRect l="3674" t="13983" r="281" b="47598"/>
          <a:stretch/>
        </p:blipFill>
        <p:spPr>
          <a:xfrm>
            <a:off x="560512" y="2024844"/>
            <a:ext cx="5760640" cy="1296144"/>
          </a:xfrm>
          <a:prstGeom prst="rect">
            <a:avLst/>
          </a:prstGeom>
        </p:spPr>
      </p:pic>
      <p:sp>
        <p:nvSpPr>
          <p:cNvPr id="49" name="아래쪽 화살표 48"/>
          <p:cNvSpPr/>
          <p:nvPr/>
        </p:nvSpPr>
        <p:spPr bwMode="auto">
          <a:xfrm>
            <a:off x="1974160" y="3167144"/>
            <a:ext cx="289076" cy="30768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rcRect l="3236" t="11935" r="668" b="1508"/>
          <a:stretch/>
        </p:blipFill>
        <p:spPr>
          <a:xfrm>
            <a:off x="678538" y="4698973"/>
            <a:ext cx="2978318" cy="15090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l="3565" t="13364" r="1002" b="18479"/>
          <a:stretch/>
        </p:blipFill>
        <p:spPr>
          <a:xfrm>
            <a:off x="678538" y="3512317"/>
            <a:ext cx="2978318" cy="119647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3147603" y="3545482"/>
            <a:ext cx="391284" cy="21008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 bwMode="auto">
          <a:xfrm>
            <a:off x="3351516" y="3755032"/>
            <a:ext cx="438290" cy="63491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rcRect l="3666" t="13053" r="287" b="24383"/>
          <a:stretch/>
        </p:blipFill>
        <p:spPr>
          <a:xfrm>
            <a:off x="3789806" y="4201995"/>
            <a:ext cx="2469018" cy="904678"/>
          </a:xfrm>
          <a:prstGeom prst="rect">
            <a:avLst/>
          </a:prstGeom>
        </p:spPr>
      </p:pic>
      <p:sp>
        <p:nvSpPr>
          <p:cNvPr id="85" name="AutoShape 193"/>
          <p:cNvSpPr>
            <a:spLocks/>
          </p:cNvSpPr>
          <p:nvPr/>
        </p:nvSpPr>
        <p:spPr bwMode="auto">
          <a:xfrm>
            <a:off x="6945441" y="2780927"/>
            <a:ext cx="2338895" cy="272964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86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6955506" y="5322463"/>
            <a:ext cx="115697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B/L List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183995" y="4823650"/>
            <a:ext cx="579605" cy="431050"/>
            <a:chOff x="2435239" y="4860336"/>
            <a:chExt cx="756290" cy="524926"/>
          </a:xfrm>
        </p:grpSpPr>
        <p:sp>
          <p:nvSpPr>
            <p:cNvPr id="133" name="직사각형 727"/>
            <p:cNvSpPr/>
            <p:nvPr/>
          </p:nvSpPr>
          <p:spPr bwMode="auto">
            <a:xfrm>
              <a:off x="2468202" y="4860336"/>
              <a:ext cx="564506" cy="33234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직사각형 728"/>
            <p:cNvSpPr/>
            <p:nvPr/>
          </p:nvSpPr>
          <p:spPr bwMode="auto">
            <a:xfrm>
              <a:off x="2487050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직사각형 729"/>
            <p:cNvSpPr/>
            <p:nvPr/>
          </p:nvSpPr>
          <p:spPr bwMode="auto">
            <a:xfrm>
              <a:off x="2625640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직사각형 730"/>
            <p:cNvSpPr/>
            <p:nvPr/>
          </p:nvSpPr>
          <p:spPr bwMode="auto">
            <a:xfrm>
              <a:off x="2761794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직사각형 731"/>
            <p:cNvSpPr/>
            <p:nvPr/>
          </p:nvSpPr>
          <p:spPr bwMode="auto">
            <a:xfrm>
              <a:off x="2893835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직사각형 732"/>
            <p:cNvSpPr/>
            <p:nvPr/>
          </p:nvSpPr>
          <p:spPr bwMode="auto">
            <a:xfrm>
              <a:off x="2487050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직사각형 733"/>
            <p:cNvSpPr/>
            <p:nvPr/>
          </p:nvSpPr>
          <p:spPr bwMode="auto">
            <a:xfrm>
              <a:off x="2625640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직사각형 734"/>
            <p:cNvSpPr/>
            <p:nvPr/>
          </p:nvSpPr>
          <p:spPr bwMode="auto">
            <a:xfrm>
              <a:off x="2761794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직사각형 735"/>
            <p:cNvSpPr/>
            <p:nvPr/>
          </p:nvSpPr>
          <p:spPr bwMode="auto">
            <a:xfrm>
              <a:off x="2893835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직사각형 718"/>
            <p:cNvSpPr/>
            <p:nvPr/>
          </p:nvSpPr>
          <p:spPr bwMode="auto">
            <a:xfrm>
              <a:off x="2551807" y="4946687"/>
              <a:ext cx="564506" cy="33234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직사각형 719"/>
            <p:cNvSpPr/>
            <p:nvPr/>
          </p:nvSpPr>
          <p:spPr bwMode="auto">
            <a:xfrm>
              <a:off x="2570655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720"/>
            <p:cNvSpPr/>
            <p:nvPr/>
          </p:nvSpPr>
          <p:spPr bwMode="auto">
            <a:xfrm>
              <a:off x="2709245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721"/>
            <p:cNvSpPr/>
            <p:nvPr/>
          </p:nvSpPr>
          <p:spPr bwMode="auto">
            <a:xfrm>
              <a:off x="2845399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직사각형 722"/>
            <p:cNvSpPr/>
            <p:nvPr/>
          </p:nvSpPr>
          <p:spPr bwMode="auto">
            <a:xfrm>
              <a:off x="2977440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직사각형 723"/>
            <p:cNvSpPr/>
            <p:nvPr/>
          </p:nvSpPr>
          <p:spPr bwMode="auto">
            <a:xfrm>
              <a:off x="2570655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직사각형 724"/>
            <p:cNvSpPr/>
            <p:nvPr/>
          </p:nvSpPr>
          <p:spPr bwMode="auto">
            <a:xfrm>
              <a:off x="2709245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직사각형 725"/>
            <p:cNvSpPr/>
            <p:nvPr/>
          </p:nvSpPr>
          <p:spPr bwMode="auto">
            <a:xfrm>
              <a:off x="2845399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직사각형 726"/>
            <p:cNvSpPr/>
            <p:nvPr/>
          </p:nvSpPr>
          <p:spPr bwMode="auto">
            <a:xfrm>
              <a:off x="2977440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709"/>
            <p:cNvSpPr/>
            <p:nvPr/>
          </p:nvSpPr>
          <p:spPr bwMode="auto">
            <a:xfrm>
              <a:off x="2627023" y="5052923"/>
              <a:ext cx="564506" cy="33233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710"/>
            <p:cNvSpPr/>
            <p:nvPr/>
          </p:nvSpPr>
          <p:spPr bwMode="auto">
            <a:xfrm>
              <a:off x="2645872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직사각형 711"/>
            <p:cNvSpPr/>
            <p:nvPr/>
          </p:nvSpPr>
          <p:spPr bwMode="auto">
            <a:xfrm>
              <a:off x="2784461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직사각형 712"/>
            <p:cNvSpPr/>
            <p:nvPr/>
          </p:nvSpPr>
          <p:spPr bwMode="auto">
            <a:xfrm>
              <a:off x="2920616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713"/>
            <p:cNvSpPr/>
            <p:nvPr/>
          </p:nvSpPr>
          <p:spPr bwMode="auto">
            <a:xfrm>
              <a:off x="3052657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직사각형 714"/>
            <p:cNvSpPr/>
            <p:nvPr/>
          </p:nvSpPr>
          <p:spPr bwMode="auto">
            <a:xfrm>
              <a:off x="2645872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직사각형 715"/>
            <p:cNvSpPr/>
            <p:nvPr/>
          </p:nvSpPr>
          <p:spPr bwMode="auto">
            <a:xfrm>
              <a:off x="2784461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직사각형 716"/>
            <p:cNvSpPr/>
            <p:nvPr/>
          </p:nvSpPr>
          <p:spPr bwMode="auto">
            <a:xfrm>
              <a:off x="2920616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직사각형 717"/>
            <p:cNvSpPr/>
            <p:nvPr/>
          </p:nvSpPr>
          <p:spPr bwMode="auto">
            <a:xfrm>
              <a:off x="3052657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Text Box 354"/>
            <p:cNvSpPr txBox="1">
              <a:spLocks noChangeArrowheads="1"/>
            </p:cNvSpPr>
            <p:nvPr/>
          </p:nvSpPr>
          <p:spPr bwMode="auto">
            <a:xfrm>
              <a:off x="2616093" y="5080655"/>
              <a:ext cx="411805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650</a:t>
              </a:r>
            </a:p>
          </p:txBody>
        </p:sp>
        <p:sp>
          <p:nvSpPr>
            <p:cNvPr id="161" name="Text Box 354"/>
            <p:cNvSpPr txBox="1">
              <a:spLocks noChangeArrowheads="1"/>
            </p:cNvSpPr>
            <p:nvPr/>
          </p:nvSpPr>
          <p:spPr bwMode="auto">
            <a:xfrm>
              <a:off x="2524250" y="4946724"/>
              <a:ext cx="411805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031</a:t>
              </a:r>
            </a:p>
          </p:txBody>
        </p:sp>
        <p:sp>
          <p:nvSpPr>
            <p:cNvPr id="162" name="Text Box 354"/>
            <p:cNvSpPr txBox="1">
              <a:spLocks noChangeArrowheads="1"/>
            </p:cNvSpPr>
            <p:nvPr/>
          </p:nvSpPr>
          <p:spPr bwMode="auto">
            <a:xfrm>
              <a:off x="2435239" y="4869160"/>
              <a:ext cx="411805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 rot="5400000" flipV="1">
            <a:off x="7836673" y="4987276"/>
            <a:ext cx="192966" cy="239513"/>
            <a:chOff x="2344451" y="5856352"/>
            <a:chExt cx="283207" cy="351523"/>
          </a:xfrm>
        </p:grpSpPr>
        <p:grpSp>
          <p:nvGrpSpPr>
            <p:cNvPr id="164" name="그룹 163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68" name="모서리가 둥근 직사각형 167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9" name="모서리가 둥근 직사각형 168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5" name="그룹 164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66" name="모서리가 둥근 직사각형 165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7" name="모서리가 둥근 직사각형 166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70" name="Picture 18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394" y="4829543"/>
            <a:ext cx="544118" cy="42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직사각형 170"/>
          <p:cNvSpPr/>
          <p:nvPr/>
        </p:nvSpPr>
        <p:spPr>
          <a:xfrm>
            <a:off x="7863664" y="5224851"/>
            <a:ext cx="101620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지출운임생성</a:t>
            </a:r>
          </a:p>
        </p:txBody>
      </p:sp>
      <p:sp>
        <p:nvSpPr>
          <p:cNvPr id="172" name="AutoShape 123"/>
          <p:cNvSpPr>
            <a:spLocks/>
          </p:cNvSpPr>
          <p:nvPr/>
        </p:nvSpPr>
        <p:spPr bwMode="auto">
          <a:xfrm>
            <a:off x="7000882" y="4503929"/>
            <a:ext cx="1380189" cy="185211"/>
          </a:xfrm>
          <a:prstGeom prst="roundRect">
            <a:avLst>
              <a:gd name="adj" fmla="val 4622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8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지출운임 생성</a:t>
            </a:r>
            <a:endParaRPr kumimoji="1" lang="ko-KR" altLang="ko-KR" sz="800" spc="-8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910762" y="5697252"/>
            <a:ext cx="239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•MBL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입력된 조건에 부합하는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HBL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 조회되고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이를 선택하여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Consolidation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하게 되면 각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HBL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입력 된 화물 정보들이 자동으로 종합되어 반영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grpSp>
        <p:nvGrpSpPr>
          <p:cNvPr id="176" name="그룹 175"/>
          <p:cNvGrpSpPr/>
          <p:nvPr/>
        </p:nvGrpSpPr>
        <p:grpSpPr>
          <a:xfrm>
            <a:off x="6978770" y="3167144"/>
            <a:ext cx="779684" cy="475292"/>
            <a:chOff x="6711806" y="4854655"/>
            <a:chExt cx="917769" cy="475292"/>
          </a:xfrm>
        </p:grpSpPr>
        <p:pic>
          <p:nvPicPr>
            <p:cNvPr id="177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178" name="직사각형 177"/>
            <p:cNvSpPr/>
            <p:nvPr/>
          </p:nvSpPr>
          <p:spPr>
            <a:xfrm>
              <a:off x="6816043" y="5062820"/>
              <a:ext cx="69365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S/R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</a:p>
          </p:txBody>
        </p:sp>
      </p:grpSp>
      <p:grpSp>
        <p:nvGrpSpPr>
          <p:cNvPr id="179" name="그룹 178"/>
          <p:cNvGrpSpPr/>
          <p:nvPr/>
        </p:nvGrpSpPr>
        <p:grpSpPr>
          <a:xfrm rot="5400000" flipV="1">
            <a:off x="7703216" y="3297715"/>
            <a:ext cx="192966" cy="239513"/>
            <a:chOff x="2344451" y="5856352"/>
            <a:chExt cx="283207" cy="351523"/>
          </a:xfrm>
        </p:grpSpPr>
        <p:grpSp>
          <p:nvGrpSpPr>
            <p:cNvPr id="180" name="그룹 179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84" name="모서리가 둥근 직사각형 183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181" name="그룹 180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82" name="모서리가 둥근 직사각형 181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83" name="모서리가 둥근 직사각형 182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</p:grpSp>
      <p:pic>
        <p:nvPicPr>
          <p:cNvPr id="186" name="그림 185"/>
          <p:cNvPicPr/>
          <p:nvPr/>
        </p:nvPicPr>
        <p:blipFill>
          <a:blip r:embed="rId8"/>
          <a:stretch>
            <a:fillRect/>
          </a:stretch>
        </p:blipFill>
        <p:spPr>
          <a:xfrm>
            <a:off x="7879905" y="2878192"/>
            <a:ext cx="1285563" cy="11867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7" name="직사각형 186"/>
          <p:cNvSpPr/>
          <p:nvPr/>
        </p:nvSpPr>
        <p:spPr>
          <a:xfrm>
            <a:off x="7011348" y="4051436"/>
            <a:ext cx="226029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S/R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생성 후 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B/L  CONSOL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작업화면</a:t>
            </a:r>
          </a:p>
        </p:txBody>
      </p:sp>
      <p:sp>
        <p:nvSpPr>
          <p:cNvPr id="188" name="사다리꼴 187"/>
          <p:cNvSpPr/>
          <p:nvPr/>
        </p:nvSpPr>
        <p:spPr>
          <a:xfrm rot="10800000">
            <a:off x="10137576" y="1680773"/>
            <a:ext cx="2275805" cy="360040"/>
          </a:xfrm>
          <a:prstGeom prst="trapezoid">
            <a:avLst>
              <a:gd name="adj" fmla="val 411811"/>
            </a:avLst>
          </a:prstGeom>
          <a:gradFill rotWithShape="0">
            <a:gsLst>
              <a:gs pos="0">
                <a:srgbClr val="D1D1D1"/>
              </a:gs>
              <a:gs pos="100000">
                <a:srgbClr val="AFE3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4500" spc="-51">
              <a:solidFill>
                <a:srgbClr val="000000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78538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359221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(5) </a:t>
            </a:r>
            <a:r>
              <a:rPr lang="ko-KR" altLang="en-US" dirty="0"/>
              <a:t>항공 수출 스케줄</a:t>
            </a:r>
            <a:r>
              <a:rPr lang="en-US" altLang="ko-KR" dirty="0"/>
              <a:t> </a:t>
            </a:r>
            <a:r>
              <a:rPr lang="ko-KR" altLang="en-US" dirty="0"/>
              <a:t>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스케줄 정보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651717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항공사로 부터 확보한 스케줄 정보 관리 기능을 구축하며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화주에게 스케줄을 제공하는 기능을 구성합니다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r>
              <a:rPr lang="ko-KR" altLang="en-US" dirty="0">
                <a:solidFill>
                  <a:srgbClr val="000000"/>
                </a:solidFill>
              </a:rPr>
              <a:t>또한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화주 </a:t>
            </a:r>
            <a:r>
              <a:rPr lang="en-US" altLang="ko-KR" dirty="0">
                <a:solidFill>
                  <a:srgbClr val="000000"/>
                </a:solidFill>
              </a:rPr>
              <a:t>Legacy System </a:t>
            </a:r>
            <a:r>
              <a:rPr lang="ko-KR" altLang="en-US" dirty="0">
                <a:solidFill>
                  <a:srgbClr val="000000"/>
                </a:solidFill>
              </a:rPr>
              <a:t>과의 연계 기능을 제공합니다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7921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항공수출 스케줄 정보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스케줄정보관리 기능 설명</a:t>
              </a: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67" y="2096852"/>
            <a:ext cx="5964286" cy="3960439"/>
          </a:xfrm>
          <a:prstGeom prst="rect">
            <a:avLst/>
          </a:prstGeom>
        </p:spPr>
      </p:pic>
      <p:sp>
        <p:nvSpPr>
          <p:cNvPr id="49" name="Rectangle 51"/>
          <p:cNvSpPr>
            <a:spLocks/>
          </p:cNvSpPr>
          <p:nvPr/>
        </p:nvSpPr>
        <p:spPr bwMode="auto">
          <a:xfrm>
            <a:off x="8373380" y="4233310"/>
            <a:ext cx="786820" cy="16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b="1" spc="-5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· </a:t>
            </a:r>
            <a:r>
              <a:rPr lang="ko-KR" altLang="en-US" sz="900" b="1" spc="-5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사용자 관점 스케줄정보 제공</a:t>
            </a:r>
          </a:p>
        </p:txBody>
      </p:sp>
      <p:sp>
        <p:nvSpPr>
          <p:cNvPr id="50" name="타원 49"/>
          <p:cNvSpPr/>
          <p:nvPr/>
        </p:nvSpPr>
        <p:spPr>
          <a:xfrm>
            <a:off x="6910762" y="2708920"/>
            <a:ext cx="576000" cy="576000"/>
          </a:xfrm>
          <a:prstGeom prst="ellipse">
            <a:avLst/>
          </a:prstGeom>
          <a:solidFill>
            <a:srgbClr val="E8E8E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51" name="Picture 12" descr="C:\Users\wslee\Desktop\2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949" y="2796295"/>
            <a:ext cx="263839" cy="380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그룹 51"/>
          <p:cNvGrpSpPr/>
          <p:nvPr/>
        </p:nvGrpSpPr>
        <p:grpSpPr>
          <a:xfrm>
            <a:off x="7530259" y="2843385"/>
            <a:ext cx="967075" cy="323612"/>
            <a:chOff x="7509696" y="3634810"/>
            <a:chExt cx="1122077" cy="323612"/>
          </a:xfrm>
        </p:grpSpPr>
        <p:sp>
          <p:nvSpPr>
            <p:cNvPr id="53" name="TextBox 96"/>
            <p:cNvSpPr txBox="1">
              <a:spLocks noChangeArrowheads="1"/>
            </p:cNvSpPr>
            <p:nvPr/>
          </p:nvSpPr>
          <p:spPr bwMode="auto">
            <a:xfrm>
              <a:off x="7509696" y="3833451"/>
              <a:ext cx="1122077" cy="12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90000"/>
                </a:lnSpc>
              </a:pPr>
              <a:r>
                <a:rPr lang="ko-KR" altLang="en-US" sz="900" dirty="0">
                  <a:solidFill>
                    <a:srgbClr val="29292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스케줄 정보 생성</a:t>
              </a:r>
            </a:p>
          </p:txBody>
        </p:sp>
        <p:sp>
          <p:nvSpPr>
            <p:cNvPr id="54" name="오른쪽 화살표 53"/>
            <p:cNvSpPr/>
            <p:nvPr/>
          </p:nvSpPr>
          <p:spPr bwMode="auto">
            <a:xfrm flipV="1">
              <a:off x="7596336" y="3634810"/>
              <a:ext cx="880435" cy="183026"/>
            </a:xfrm>
            <a:prstGeom prst="rightArrow">
              <a:avLst/>
            </a:prstGeom>
            <a:gradFill>
              <a:gsLst>
                <a:gs pos="0">
                  <a:srgbClr val="0065AB"/>
                </a:gs>
                <a:gs pos="100000">
                  <a:srgbClr val="399AB5">
                    <a:alpha val="0"/>
                  </a:srgbClr>
                </a:gs>
              </a:gsLst>
              <a:lin ang="10800000" scaled="0"/>
            </a:gradFill>
            <a:ln w="6350" cap="flat" cmpd="sng" algn="ctr">
              <a:noFill/>
              <a:prstDash val="solid"/>
            </a:ln>
            <a:effectLst/>
          </p:spPr>
          <p:txBody>
            <a:bodyPr lIns="76159" tIns="38080" rIns="76159" bIns="38080" rtlCol="0" anchor="ctr"/>
            <a:lstStyle/>
            <a:p>
              <a:pPr algn="ctr" latinLnBrk="0">
                <a:defRPr/>
              </a:pPr>
              <a:endParaRPr lang="ko-KR" altLang="en-US" sz="900" kern="0" dirty="0">
                <a:solidFill>
                  <a:sysClr val="window" lastClr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421788" y="2759274"/>
            <a:ext cx="779684" cy="475292"/>
            <a:chOff x="6711806" y="4854655"/>
            <a:chExt cx="917769" cy="475292"/>
          </a:xfrm>
        </p:grpSpPr>
        <p:pic>
          <p:nvPicPr>
            <p:cNvPr id="56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57" name="직사각형 56"/>
            <p:cNvSpPr/>
            <p:nvPr/>
          </p:nvSpPr>
          <p:spPr>
            <a:xfrm>
              <a:off x="6816043" y="4961778"/>
              <a:ext cx="693653" cy="3026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생성된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스케줄 정보</a:t>
              </a:r>
            </a:p>
          </p:txBody>
        </p:sp>
      </p:grpSp>
      <p:sp>
        <p:nvSpPr>
          <p:cNvPr id="58" name="아래쪽 화살표 57"/>
          <p:cNvSpPr/>
          <p:nvPr/>
        </p:nvSpPr>
        <p:spPr bwMode="auto">
          <a:xfrm>
            <a:off x="8536997" y="3278378"/>
            <a:ext cx="560585" cy="30673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8553400" y="3624029"/>
            <a:ext cx="590412" cy="618750"/>
            <a:chOff x="10387718" y="2323589"/>
            <a:chExt cx="590412" cy="618750"/>
          </a:xfrm>
        </p:grpSpPr>
        <p:sp>
          <p:nvSpPr>
            <p:cNvPr id="60" name="AutoShape 826"/>
            <p:cNvSpPr>
              <a:spLocks noChangeArrowheads="1"/>
            </p:cNvSpPr>
            <p:nvPr/>
          </p:nvSpPr>
          <p:spPr bwMode="auto">
            <a:xfrm>
              <a:off x="10387718" y="2323589"/>
              <a:ext cx="590412" cy="457200"/>
            </a:xfrm>
            <a:prstGeom prst="roundRect">
              <a:avLst>
                <a:gd name="adj" fmla="val 47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1pPr>
              <a:lvl2pPr marL="742950" indent="-28575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2pPr>
              <a:lvl3pPr marL="11430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3pPr>
              <a:lvl4pPr marL="16002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4pPr>
              <a:lvl5pPr marL="20574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9pPr>
            </a:lstStyle>
            <a:p>
              <a:pPr algn="ctr" eaLnBrk="1" fontAlgn="base" latinLnBrk="0" hangingPunct="1">
                <a:spcBef>
                  <a:spcPct val="50000"/>
                </a:spcBef>
                <a:spcAft>
                  <a:spcPct val="0"/>
                </a:spcAft>
                <a:defRPr/>
              </a:pPr>
              <a:endParaRPr lang="ko-KR" altLang="ko-KR" ker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10578728" y="2803840"/>
              <a:ext cx="20839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spcBef>
                  <a:spcPts val="500"/>
                </a:spcBef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화주</a:t>
              </a:r>
            </a:p>
          </p:txBody>
        </p:sp>
        <p:sp>
          <p:nvSpPr>
            <p:cNvPr id="62" name="Freeform 162"/>
            <p:cNvSpPr>
              <a:spLocks noEditPoints="1"/>
            </p:cNvSpPr>
            <p:nvPr/>
          </p:nvSpPr>
          <p:spPr bwMode="auto">
            <a:xfrm>
              <a:off x="10682922" y="2409402"/>
              <a:ext cx="226782" cy="227936"/>
            </a:xfrm>
            <a:custGeom>
              <a:avLst/>
              <a:gdLst>
                <a:gd name="T0" fmla="*/ 25 w 107"/>
                <a:gd name="T1" fmla="*/ 76 h 106"/>
                <a:gd name="T2" fmla="*/ 48 w 107"/>
                <a:gd name="T3" fmla="*/ 76 h 106"/>
                <a:gd name="T4" fmla="*/ 54 w 107"/>
                <a:gd name="T5" fmla="*/ 70 h 106"/>
                <a:gd name="T6" fmla="*/ 25 w 107"/>
                <a:gd name="T7" fmla="*/ 70 h 106"/>
                <a:gd name="T8" fmla="*/ 25 w 107"/>
                <a:gd name="T9" fmla="*/ 76 h 106"/>
                <a:gd name="T10" fmla="*/ 66 w 107"/>
                <a:gd name="T11" fmla="*/ 90 h 106"/>
                <a:gd name="T12" fmla="*/ 50 w 107"/>
                <a:gd name="T13" fmla="*/ 94 h 106"/>
                <a:gd name="T14" fmla="*/ 52 w 107"/>
                <a:gd name="T15" fmla="*/ 77 h 106"/>
                <a:gd name="T16" fmla="*/ 93 w 107"/>
                <a:gd name="T17" fmla="*/ 34 h 106"/>
                <a:gd name="T18" fmla="*/ 107 w 107"/>
                <a:gd name="T19" fmla="*/ 46 h 106"/>
                <a:gd name="T20" fmla="*/ 66 w 107"/>
                <a:gd name="T21" fmla="*/ 90 h 106"/>
                <a:gd name="T22" fmla="*/ 64 w 107"/>
                <a:gd name="T23" fmla="*/ 88 h 106"/>
                <a:gd name="T24" fmla="*/ 57 w 107"/>
                <a:gd name="T25" fmla="*/ 90 h 106"/>
                <a:gd name="T26" fmla="*/ 53 w 107"/>
                <a:gd name="T27" fmla="*/ 86 h 106"/>
                <a:gd name="T28" fmla="*/ 54 w 107"/>
                <a:gd name="T29" fmla="*/ 79 h 106"/>
                <a:gd name="T30" fmla="*/ 64 w 107"/>
                <a:gd name="T31" fmla="*/ 88 h 106"/>
                <a:gd name="T32" fmla="*/ 63 w 107"/>
                <a:gd name="T33" fmla="*/ 22 h 106"/>
                <a:gd name="T34" fmla="*/ 22 w 107"/>
                <a:gd name="T35" fmla="*/ 22 h 106"/>
                <a:gd name="T36" fmla="*/ 22 w 107"/>
                <a:gd name="T37" fmla="*/ 15 h 106"/>
                <a:gd name="T38" fmla="*/ 8 w 107"/>
                <a:gd name="T39" fmla="*/ 32 h 106"/>
                <a:gd name="T40" fmla="*/ 8 w 107"/>
                <a:gd name="T41" fmla="*/ 79 h 106"/>
                <a:gd name="T42" fmla="*/ 28 w 107"/>
                <a:gd name="T43" fmla="*/ 99 h 106"/>
                <a:gd name="T44" fmla="*/ 57 w 107"/>
                <a:gd name="T45" fmla="*/ 99 h 106"/>
                <a:gd name="T46" fmla="*/ 78 w 107"/>
                <a:gd name="T47" fmla="*/ 84 h 106"/>
                <a:gd name="T48" fmla="*/ 85 w 107"/>
                <a:gd name="T49" fmla="*/ 76 h 106"/>
                <a:gd name="T50" fmla="*/ 85 w 107"/>
                <a:gd name="T51" fmla="*/ 84 h 106"/>
                <a:gd name="T52" fmla="*/ 63 w 107"/>
                <a:gd name="T53" fmla="*/ 106 h 106"/>
                <a:gd name="T54" fmla="*/ 22 w 107"/>
                <a:gd name="T55" fmla="*/ 106 h 106"/>
                <a:gd name="T56" fmla="*/ 0 w 107"/>
                <a:gd name="T57" fmla="*/ 84 h 106"/>
                <a:gd name="T58" fmla="*/ 0 w 107"/>
                <a:gd name="T59" fmla="*/ 29 h 106"/>
                <a:gd name="T60" fmla="*/ 22 w 107"/>
                <a:gd name="T61" fmla="*/ 7 h 106"/>
                <a:gd name="T62" fmla="*/ 22 w 107"/>
                <a:gd name="T63" fmla="*/ 0 h 106"/>
                <a:gd name="T64" fmla="*/ 63 w 107"/>
                <a:gd name="T65" fmla="*/ 0 h 106"/>
                <a:gd name="T66" fmla="*/ 63 w 107"/>
                <a:gd name="T67" fmla="*/ 7 h 106"/>
                <a:gd name="T68" fmla="*/ 85 w 107"/>
                <a:gd name="T69" fmla="*/ 29 h 106"/>
                <a:gd name="T70" fmla="*/ 85 w 107"/>
                <a:gd name="T71" fmla="*/ 36 h 106"/>
                <a:gd name="T72" fmla="*/ 78 w 107"/>
                <a:gd name="T73" fmla="*/ 44 h 106"/>
                <a:gd name="T74" fmla="*/ 78 w 107"/>
                <a:gd name="T75" fmla="*/ 32 h 106"/>
                <a:gd name="T76" fmla="*/ 63 w 107"/>
                <a:gd name="T77" fmla="*/ 15 h 106"/>
                <a:gd name="T78" fmla="*/ 63 w 107"/>
                <a:gd name="T79" fmla="*/ 22 h 106"/>
                <a:gd name="T80" fmla="*/ 25 w 107"/>
                <a:gd name="T81" fmla="*/ 45 h 106"/>
                <a:gd name="T82" fmla="*/ 60 w 107"/>
                <a:gd name="T83" fmla="*/ 45 h 106"/>
                <a:gd name="T84" fmla="*/ 60 w 107"/>
                <a:gd name="T85" fmla="*/ 39 h 106"/>
                <a:gd name="T86" fmla="*/ 25 w 107"/>
                <a:gd name="T87" fmla="*/ 39 h 106"/>
                <a:gd name="T88" fmla="*/ 25 w 107"/>
                <a:gd name="T89" fmla="*/ 45 h 106"/>
                <a:gd name="T90" fmla="*/ 25 w 107"/>
                <a:gd name="T91" fmla="*/ 61 h 106"/>
                <a:gd name="T92" fmla="*/ 60 w 107"/>
                <a:gd name="T93" fmla="*/ 61 h 106"/>
                <a:gd name="T94" fmla="*/ 60 w 107"/>
                <a:gd name="T95" fmla="*/ 55 h 106"/>
                <a:gd name="T96" fmla="*/ 25 w 107"/>
                <a:gd name="T97" fmla="*/ 55 h 106"/>
                <a:gd name="T98" fmla="*/ 25 w 107"/>
                <a:gd name="T99" fmla="*/ 6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7" h="106">
                  <a:moveTo>
                    <a:pt x="25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2" y="70"/>
                    <a:pt x="22" y="76"/>
                    <a:pt x="25" y="76"/>
                  </a:cubicBezTo>
                  <a:close/>
                  <a:moveTo>
                    <a:pt x="66" y="90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66" y="90"/>
                    <a:pt x="66" y="90"/>
                    <a:pt x="66" y="90"/>
                  </a:cubicBezTo>
                  <a:close/>
                  <a:moveTo>
                    <a:pt x="64" y="88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63" y="22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4" y="16"/>
                    <a:pt x="8" y="22"/>
                    <a:pt x="8" y="32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91"/>
                    <a:pt x="13" y="99"/>
                    <a:pt x="28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73" y="99"/>
                    <a:pt x="78" y="91"/>
                    <a:pt x="78" y="84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5" y="96"/>
                    <a:pt x="75" y="106"/>
                    <a:pt x="63" y="106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10" y="106"/>
                    <a:pt x="0" y="96"/>
                    <a:pt x="0" y="8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0" y="7"/>
                    <a:pt x="22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85" y="8"/>
                    <a:pt x="85" y="29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21"/>
                    <a:pt x="73" y="15"/>
                    <a:pt x="63" y="15"/>
                  </a:cubicBezTo>
                  <a:cubicBezTo>
                    <a:pt x="63" y="22"/>
                    <a:pt x="63" y="22"/>
                    <a:pt x="63" y="22"/>
                  </a:cubicBezTo>
                  <a:close/>
                  <a:moveTo>
                    <a:pt x="25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4" y="45"/>
                    <a:pt x="64" y="39"/>
                    <a:pt x="60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2" y="39"/>
                    <a:pt x="22" y="45"/>
                    <a:pt x="25" y="45"/>
                  </a:cubicBezTo>
                  <a:close/>
                  <a:moveTo>
                    <a:pt x="25" y="61"/>
                  </a:moveTo>
                  <a:cubicBezTo>
                    <a:pt x="60" y="61"/>
                    <a:pt x="60" y="61"/>
                    <a:pt x="60" y="61"/>
                  </a:cubicBezTo>
                  <a:cubicBezTo>
                    <a:pt x="64" y="61"/>
                    <a:pt x="64" y="55"/>
                    <a:pt x="60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2" y="55"/>
                    <a:pt x="22" y="61"/>
                    <a:pt x="25" y="61"/>
                  </a:cubicBezTo>
                  <a:close/>
                </a:path>
              </a:pathLst>
            </a:custGeom>
            <a:solidFill>
              <a:srgbClr val="8799B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90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3" name="Freeform 16"/>
            <p:cNvSpPr>
              <a:spLocks noEditPoints="1"/>
            </p:cNvSpPr>
            <p:nvPr/>
          </p:nvSpPr>
          <p:spPr bwMode="auto">
            <a:xfrm>
              <a:off x="10526890" y="2427036"/>
              <a:ext cx="194616" cy="291658"/>
            </a:xfrm>
            <a:custGeom>
              <a:avLst/>
              <a:gdLst>
                <a:gd name="T0" fmla="*/ 3 w 316"/>
                <a:gd name="T1" fmla="*/ 467 h 467"/>
                <a:gd name="T2" fmla="*/ 18 w 316"/>
                <a:gd name="T3" fmla="*/ 242 h 467"/>
                <a:gd name="T4" fmla="*/ 28 w 316"/>
                <a:gd name="T5" fmla="*/ 216 h 467"/>
                <a:gd name="T6" fmla="*/ 106 w 316"/>
                <a:gd name="T7" fmla="*/ 185 h 467"/>
                <a:gd name="T8" fmla="*/ 141 w 316"/>
                <a:gd name="T9" fmla="*/ 303 h 467"/>
                <a:gd name="T10" fmla="*/ 147 w 316"/>
                <a:gd name="T11" fmla="*/ 225 h 467"/>
                <a:gd name="T12" fmla="*/ 158 w 316"/>
                <a:gd name="T13" fmla="*/ 219 h 467"/>
                <a:gd name="T14" fmla="*/ 169 w 316"/>
                <a:gd name="T15" fmla="*/ 225 h 467"/>
                <a:gd name="T16" fmla="*/ 175 w 316"/>
                <a:gd name="T17" fmla="*/ 303 h 467"/>
                <a:gd name="T18" fmla="*/ 210 w 316"/>
                <a:gd name="T19" fmla="*/ 185 h 467"/>
                <a:gd name="T20" fmla="*/ 289 w 316"/>
                <a:gd name="T21" fmla="*/ 216 h 467"/>
                <a:gd name="T22" fmla="*/ 298 w 316"/>
                <a:gd name="T23" fmla="*/ 242 h 467"/>
                <a:gd name="T24" fmla="*/ 313 w 316"/>
                <a:gd name="T25" fmla="*/ 467 h 467"/>
                <a:gd name="T26" fmla="*/ 3 w 316"/>
                <a:gd name="T27" fmla="*/ 467 h 467"/>
                <a:gd name="T28" fmla="*/ 158 w 316"/>
                <a:gd name="T29" fmla="*/ 0 h 467"/>
                <a:gd name="T30" fmla="*/ 224 w 316"/>
                <a:gd name="T31" fmla="*/ 65 h 467"/>
                <a:gd name="T32" fmla="*/ 158 w 316"/>
                <a:gd name="T33" fmla="*/ 166 h 467"/>
                <a:gd name="T34" fmla="*/ 92 w 316"/>
                <a:gd name="T35" fmla="*/ 65 h 467"/>
                <a:gd name="T36" fmla="*/ 158 w 316"/>
                <a:gd name="T37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6" h="467">
                  <a:moveTo>
                    <a:pt x="3" y="467"/>
                  </a:moveTo>
                  <a:cubicBezTo>
                    <a:pt x="0" y="397"/>
                    <a:pt x="10" y="312"/>
                    <a:pt x="18" y="242"/>
                  </a:cubicBezTo>
                  <a:cubicBezTo>
                    <a:pt x="19" y="233"/>
                    <a:pt x="20" y="221"/>
                    <a:pt x="28" y="216"/>
                  </a:cubicBezTo>
                  <a:cubicBezTo>
                    <a:pt x="31" y="213"/>
                    <a:pt x="98" y="187"/>
                    <a:pt x="106" y="185"/>
                  </a:cubicBezTo>
                  <a:cubicBezTo>
                    <a:pt x="113" y="213"/>
                    <a:pt x="127" y="277"/>
                    <a:pt x="141" y="303"/>
                  </a:cubicBezTo>
                  <a:cubicBezTo>
                    <a:pt x="142" y="290"/>
                    <a:pt x="147" y="238"/>
                    <a:pt x="147" y="225"/>
                  </a:cubicBezTo>
                  <a:cubicBezTo>
                    <a:pt x="151" y="223"/>
                    <a:pt x="154" y="221"/>
                    <a:pt x="158" y="219"/>
                  </a:cubicBezTo>
                  <a:cubicBezTo>
                    <a:pt x="162" y="221"/>
                    <a:pt x="165" y="223"/>
                    <a:pt x="169" y="225"/>
                  </a:cubicBezTo>
                  <a:cubicBezTo>
                    <a:pt x="169" y="238"/>
                    <a:pt x="174" y="290"/>
                    <a:pt x="175" y="303"/>
                  </a:cubicBezTo>
                  <a:cubicBezTo>
                    <a:pt x="189" y="277"/>
                    <a:pt x="203" y="213"/>
                    <a:pt x="210" y="185"/>
                  </a:cubicBezTo>
                  <a:cubicBezTo>
                    <a:pt x="218" y="187"/>
                    <a:pt x="286" y="214"/>
                    <a:pt x="289" y="216"/>
                  </a:cubicBezTo>
                  <a:cubicBezTo>
                    <a:pt x="296" y="222"/>
                    <a:pt x="297" y="233"/>
                    <a:pt x="298" y="242"/>
                  </a:cubicBezTo>
                  <a:cubicBezTo>
                    <a:pt x="306" y="312"/>
                    <a:pt x="316" y="397"/>
                    <a:pt x="313" y="467"/>
                  </a:cubicBezTo>
                  <a:cubicBezTo>
                    <a:pt x="3" y="467"/>
                    <a:pt x="3" y="467"/>
                    <a:pt x="3" y="467"/>
                  </a:cubicBezTo>
                  <a:close/>
                  <a:moveTo>
                    <a:pt x="158" y="0"/>
                  </a:moveTo>
                  <a:cubicBezTo>
                    <a:pt x="200" y="0"/>
                    <a:pt x="224" y="32"/>
                    <a:pt x="224" y="65"/>
                  </a:cubicBezTo>
                  <a:cubicBezTo>
                    <a:pt x="224" y="97"/>
                    <a:pt x="199" y="166"/>
                    <a:pt x="158" y="166"/>
                  </a:cubicBezTo>
                  <a:cubicBezTo>
                    <a:pt x="117" y="166"/>
                    <a:pt x="92" y="97"/>
                    <a:pt x="92" y="65"/>
                  </a:cubicBezTo>
                  <a:cubicBezTo>
                    <a:pt x="92" y="32"/>
                    <a:pt x="116" y="0"/>
                    <a:pt x="15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90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910762" y="4631648"/>
            <a:ext cx="2396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•ATD, ATA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와 같은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Actual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정보를 직접 입력하여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Tracing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 연계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해당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항차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관련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Tracing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정보가 자동 업데이트</a:t>
            </a:r>
            <a:b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또한 엑셀로 작성된 외부 데이터를 업로드 함에 따라 사용자 지정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스케쥴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정보 생성을 구현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TextBox 96"/>
          <p:cNvSpPr txBox="1">
            <a:spLocks noChangeArrowheads="1"/>
          </p:cNvSpPr>
          <p:nvPr/>
        </p:nvSpPr>
        <p:spPr bwMode="auto">
          <a:xfrm>
            <a:off x="6901119" y="3320945"/>
            <a:ext cx="1601675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90000"/>
              </a:lnSpc>
            </a:pPr>
            <a:r>
              <a:rPr lang="ko-KR" altLang="en-US" sz="8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스케줄 관리 기능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6918816" y="3543888"/>
            <a:ext cx="844904" cy="822110"/>
            <a:chOff x="3219903" y="6127987"/>
            <a:chExt cx="919718" cy="894906"/>
          </a:xfrm>
        </p:grpSpPr>
        <p:pic>
          <p:nvPicPr>
            <p:cNvPr id="67" name="Picture 146" descr="원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직사각형 99"/>
            <p:cNvSpPr>
              <a:spLocks noChangeArrowheads="1"/>
            </p:cNvSpPr>
            <p:nvPr/>
          </p:nvSpPr>
          <p:spPr bwMode="auto">
            <a:xfrm>
              <a:off x="3311723" y="6374423"/>
              <a:ext cx="736078" cy="402036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rPr>
                <a:t>연계기능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rPr>
                <a:t>구축</a:t>
              </a: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70" name="원호 69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73" name="원호 72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</p:grpSp>
      <p:sp>
        <p:nvSpPr>
          <p:cNvPr id="74" name="Up-Down Arrow 146"/>
          <p:cNvSpPr/>
          <p:nvPr/>
        </p:nvSpPr>
        <p:spPr>
          <a:xfrm rot="16200000">
            <a:off x="7981673" y="3496956"/>
            <a:ext cx="342422" cy="783143"/>
          </a:xfrm>
          <a:prstGeom prst="upDownArrow">
            <a:avLst/>
          </a:prstGeom>
          <a:solidFill>
            <a:srgbClr val="CDCDC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54424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(6) </a:t>
            </a:r>
            <a:r>
              <a:rPr lang="ko-KR" altLang="en-US" dirty="0"/>
              <a:t>항공 수출 </a:t>
            </a:r>
            <a:r>
              <a:rPr lang="en-US" altLang="ko-KR" dirty="0"/>
              <a:t>Booking </a:t>
            </a:r>
            <a:r>
              <a:rPr lang="ko-KR" altLang="en-US" dirty="0"/>
              <a:t>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오더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/>
              <a:t>화주의 오더</a:t>
            </a:r>
            <a:r>
              <a:rPr lang="en-US" altLang="ko-KR" dirty="0"/>
              <a:t>(S/O, D/O, B/R)</a:t>
            </a:r>
            <a:r>
              <a:rPr lang="ko-KR" altLang="en-US" dirty="0"/>
              <a:t>를 기반으로 물류 </a:t>
            </a:r>
            <a:r>
              <a:rPr lang="ko-KR" altLang="en-US" dirty="0" err="1"/>
              <a:t>실행오더를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관리기능을 기반으로 </a:t>
            </a:r>
            <a:r>
              <a:rPr lang="ko-KR" altLang="en-US" dirty="0" err="1"/>
              <a:t>오더관리를</a:t>
            </a:r>
            <a:r>
              <a:rPr lang="ko-KR" altLang="en-US" dirty="0"/>
              <a:t> 구축하며</a:t>
            </a:r>
            <a:r>
              <a:rPr lang="en-US" altLang="ko-KR" dirty="0"/>
              <a:t>, </a:t>
            </a:r>
            <a:r>
              <a:rPr lang="ko-KR" altLang="en-US" dirty="0" err="1"/>
              <a:t>화주오더의</a:t>
            </a:r>
            <a:r>
              <a:rPr lang="ko-KR" altLang="en-US" dirty="0"/>
              <a:t> 접수기능 및 이력관리 </a:t>
            </a:r>
            <a:r>
              <a:rPr lang="ko-KR" altLang="en-US" dirty="0" err="1"/>
              <a:t>기능등을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2952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항공수출 오더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스케줄정보관리 기능 설명</a:t>
              </a:r>
            </a:p>
          </p:txBody>
        </p:sp>
      </p:grpSp>
      <p:sp>
        <p:nvSpPr>
          <p:cNvPr id="47" name="Rectangle 9"/>
          <p:cNvSpPr/>
          <p:nvPr/>
        </p:nvSpPr>
        <p:spPr>
          <a:xfrm>
            <a:off x="7053289" y="2674742"/>
            <a:ext cx="2175692" cy="6407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 기본정보</a:t>
            </a:r>
          </a:p>
        </p:txBody>
      </p:sp>
      <p:sp>
        <p:nvSpPr>
          <p:cNvPr id="48" name="Rectangle 36"/>
          <p:cNvSpPr/>
          <p:nvPr/>
        </p:nvSpPr>
        <p:spPr>
          <a:xfrm>
            <a:off x="7052760" y="3713026"/>
            <a:ext cx="2176221" cy="6407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운항 기본정보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7099865" y="2973258"/>
            <a:ext cx="2048289" cy="291802"/>
            <a:chOff x="814662" y="4136946"/>
            <a:chExt cx="1465672" cy="294905"/>
          </a:xfrm>
        </p:grpSpPr>
        <p:sp>
          <p:nvSpPr>
            <p:cNvPr id="50" name="모서리가 둥근 직사각형 185"/>
            <p:cNvSpPr/>
            <p:nvPr/>
          </p:nvSpPr>
          <p:spPr>
            <a:xfrm>
              <a:off x="814662" y="4136946"/>
              <a:ext cx="718207" cy="294905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업무 유형</a:t>
              </a:r>
            </a:p>
          </p:txBody>
        </p:sp>
        <p:sp>
          <p:nvSpPr>
            <p:cNvPr id="51" name="모서리가 둥근 직사각형 185"/>
            <p:cNvSpPr/>
            <p:nvPr/>
          </p:nvSpPr>
          <p:spPr>
            <a:xfrm>
              <a:off x="1562127" y="4136946"/>
              <a:ext cx="718207" cy="294905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화주정보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118789" y="3957850"/>
            <a:ext cx="1963526" cy="359718"/>
            <a:chOff x="821475" y="4951869"/>
            <a:chExt cx="1385422" cy="363543"/>
          </a:xfrm>
        </p:grpSpPr>
        <p:sp>
          <p:nvSpPr>
            <p:cNvPr id="53" name="모서리가 둥근 직사각형 185"/>
            <p:cNvSpPr/>
            <p:nvPr/>
          </p:nvSpPr>
          <p:spPr>
            <a:xfrm>
              <a:off x="821475" y="4952293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운항 정보</a:t>
              </a:r>
            </a:p>
          </p:txBody>
        </p:sp>
        <p:sp>
          <p:nvSpPr>
            <p:cNvPr id="54" name="모서리가 둥근 직사각형 185"/>
            <p:cNvSpPr/>
            <p:nvPr/>
          </p:nvSpPr>
          <p:spPr>
            <a:xfrm>
              <a:off x="1532699" y="4951869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화물가격정보</a:t>
              </a:r>
            </a:p>
          </p:txBody>
        </p:sp>
        <p:sp>
          <p:nvSpPr>
            <p:cNvPr id="55" name="모서리가 둥근 직사각형 185"/>
            <p:cNvSpPr/>
            <p:nvPr/>
          </p:nvSpPr>
          <p:spPr>
            <a:xfrm>
              <a:off x="821475" y="5157925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화물상세정보</a:t>
              </a:r>
            </a:p>
          </p:txBody>
        </p:sp>
        <p:sp>
          <p:nvSpPr>
            <p:cNvPr id="56" name="모서리가 둥근 직사각형 185"/>
            <p:cNvSpPr/>
            <p:nvPr/>
          </p:nvSpPr>
          <p:spPr>
            <a:xfrm>
              <a:off x="1532699" y="5157501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운송유형</a:t>
              </a:r>
            </a:p>
          </p:txBody>
        </p:sp>
      </p:grpSp>
      <p:grpSp>
        <p:nvGrpSpPr>
          <p:cNvPr id="57" name="Group 109"/>
          <p:cNvGrpSpPr>
            <a:grpSpLocks/>
          </p:cNvGrpSpPr>
          <p:nvPr/>
        </p:nvGrpSpPr>
        <p:grpSpPr bwMode="auto">
          <a:xfrm>
            <a:off x="7869885" y="3345674"/>
            <a:ext cx="448654" cy="326132"/>
            <a:chOff x="3417" y="1217"/>
            <a:chExt cx="158" cy="161"/>
          </a:xfrm>
          <a:solidFill>
            <a:schemeClr val="bg1">
              <a:lumMod val="75000"/>
            </a:schemeClr>
          </a:solidFill>
        </p:grpSpPr>
        <p:sp>
          <p:nvSpPr>
            <p:cNvPr id="58" name="Oval 110"/>
            <p:cNvSpPr>
              <a:spLocks noChangeArrowheads="1"/>
            </p:cNvSpPr>
            <p:nvPr/>
          </p:nvSpPr>
          <p:spPr bwMode="auto">
            <a:xfrm>
              <a:off x="3474" y="1217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9" name="Oval 111"/>
            <p:cNvSpPr>
              <a:spLocks noChangeArrowheads="1"/>
            </p:cNvSpPr>
            <p:nvPr/>
          </p:nvSpPr>
          <p:spPr bwMode="auto">
            <a:xfrm>
              <a:off x="3474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Oval 112"/>
            <p:cNvSpPr>
              <a:spLocks noChangeArrowheads="1"/>
            </p:cNvSpPr>
            <p:nvPr/>
          </p:nvSpPr>
          <p:spPr bwMode="auto">
            <a:xfrm>
              <a:off x="3474" y="1334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Oval 113"/>
            <p:cNvSpPr>
              <a:spLocks noChangeArrowheads="1"/>
            </p:cNvSpPr>
            <p:nvPr/>
          </p:nvSpPr>
          <p:spPr bwMode="auto">
            <a:xfrm>
              <a:off x="3531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2" name="Oval 114"/>
            <p:cNvSpPr>
              <a:spLocks noChangeArrowheads="1"/>
            </p:cNvSpPr>
            <p:nvPr/>
          </p:nvSpPr>
          <p:spPr bwMode="auto">
            <a:xfrm>
              <a:off x="3417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63" name="양쪽 모서리가 둥근 사각형 62"/>
          <p:cNvSpPr/>
          <p:nvPr/>
        </p:nvSpPr>
        <p:spPr bwMode="auto">
          <a:xfrm flipV="1">
            <a:off x="7016768" y="4470520"/>
            <a:ext cx="2220043" cy="287215"/>
          </a:xfrm>
          <a:prstGeom prst="round2SameRect">
            <a:avLst>
              <a:gd name="adj1" fmla="val 0"/>
              <a:gd name="adj2" fmla="val 33828"/>
            </a:avLst>
          </a:prstGeom>
          <a:solidFill>
            <a:srgbClr val="E66914"/>
          </a:solidFill>
          <a:ln w="158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99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598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97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196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995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4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5929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3919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580" indent="-101580" algn="ctr" defTabSz="1042847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700" kern="0">
              <a:solidFill>
                <a:prstClr val="black">
                  <a:lumMod val="75000"/>
                  <a:lumOff val="2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4" name="Rectangle 70"/>
          <p:cNvSpPr>
            <a:spLocks noChangeArrowheads="1"/>
          </p:cNvSpPr>
          <p:nvPr/>
        </p:nvSpPr>
        <p:spPr bwMode="auto">
          <a:xfrm>
            <a:off x="7093667" y="4561180"/>
            <a:ext cx="94897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ts val="300"/>
              </a:spcBef>
              <a:spcAft>
                <a:spcPct val="10000"/>
              </a:spcAft>
              <a:buClr>
                <a:srgbClr val="7BA8D5"/>
              </a:buClr>
              <a:buSzPct val="90000"/>
            </a:pPr>
            <a:r>
              <a:rPr kumimoji="1"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맞춤형 </a:t>
            </a:r>
            <a:r>
              <a:rPr kumimoji="1" lang="ko-KR" altLang="en-US" sz="900" spc="-100" dirty="0" err="1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화주오더</a:t>
            </a:r>
            <a:r>
              <a:rPr kumimoji="1"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 서비스</a:t>
            </a:r>
          </a:p>
        </p:txBody>
      </p:sp>
      <p:sp>
        <p:nvSpPr>
          <p:cNvPr id="65" name="Rectangle 70"/>
          <p:cNvSpPr>
            <a:spLocks noChangeArrowheads="1"/>
          </p:cNvSpPr>
          <p:nvPr/>
        </p:nvSpPr>
        <p:spPr bwMode="auto">
          <a:xfrm>
            <a:off x="8243923" y="4561180"/>
            <a:ext cx="85600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ts val="300"/>
              </a:spcBef>
              <a:spcAft>
                <a:spcPct val="10000"/>
              </a:spcAft>
              <a:buClr>
                <a:srgbClr val="7BA8D5"/>
              </a:buClr>
              <a:buSzPct val="90000"/>
            </a:pPr>
            <a:r>
              <a:rPr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오더 등록 및 </a:t>
            </a:r>
            <a:r>
              <a:rPr lang="en-US" altLang="ko-KR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Interface</a:t>
            </a:r>
            <a:endParaRPr kumimoji="1" lang="ko-KR" altLang="en-US" sz="900" spc="-10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고딕 B" pitchFamily="18" charset="-127"/>
              <a:ea typeface="Rix고딕 B" pitchFamily="18" charset="-127"/>
              <a:sym typeface="Monotype Sorts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922412" y="5409220"/>
            <a:ext cx="1328971" cy="24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pc="-100" dirty="0" err="1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화주별</a:t>
            </a:r>
            <a:r>
              <a:rPr lang="ko-KR" altLang="en-US" sz="800" spc="-100" dirty="0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 </a:t>
            </a:r>
            <a:r>
              <a:rPr lang="ko-KR" altLang="en-US" sz="800" spc="-100" dirty="0" err="1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오더환경</a:t>
            </a:r>
            <a:r>
              <a:rPr lang="ko-KR" altLang="en-US" sz="800" spc="-100" dirty="0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제공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8034461" y="4941066"/>
            <a:ext cx="1195504" cy="641228"/>
            <a:chOff x="5822250" y="5215737"/>
            <a:chExt cx="971573" cy="474233"/>
          </a:xfrm>
        </p:grpSpPr>
        <p:grpSp>
          <p:nvGrpSpPr>
            <p:cNvPr id="68" name="그룹 67"/>
            <p:cNvGrpSpPr/>
            <p:nvPr/>
          </p:nvGrpSpPr>
          <p:grpSpPr>
            <a:xfrm>
              <a:off x="6313740" y="5215737"/>
              <a:ext cx="480083" cy="474233"/>
              <a:chOff x="6313740" y="5215737"/>
              <a:chExt cx="480083" cy="474233"/>
            </a:xfrm>
          </p:grpSpPr>
          <p:sp>
            <p:nvSpPr>
              <p:cNvPr id="77" name="Freeform 65"/>
              <p:cNvSpPr>
                <a:spLocks noEditPoints="1"/>
              </p:cNvSpPr>
              <p:nvPr/>
            </p:nvSpPr>
            <p:spPr bwMode="auto">
              <a:xfrm>
                <a:off x="6386227" y="5215737"/>
                <a:ext cx="337484" cy="224594"/>
              </a:xfrm>
              <a:custGeom>
                <a:avLst/>
                <a:gdLst>
                  <a:gd name="T0" fmla="*/ 3 w 120"/>
                  <a:gd name="T1" fmla="*/ 80 h 80"/>
                  <a:gd name="T2" fmla="*/ 117 w 120"/>
                  <a:gd name="T3" fmla="*/ 80 h 80"/>
                  <a:gd name="T4" fmla="*/ 120 w 120"/>
                  <a:gd name="T5" fmla="*/ 78 h 80"/>
                  <a:gd name="T6" fmla="*/ 120 w 120"/>
                  <a:gd name="T7" fmla="*/ 3 h 80"/>
                  <a:gd name="T8" fmla="*/ 117 w 120"/>
                  <a:gd name="T9" fmla="*/ 0 h 80"/>
                  <a:gd name="T10" fmla="*/ 3 w 120"/>
                  <a:gd name="T11" fmla="*/ 0 h 80"/>
                  <a:gd name="T12" fmla="*/ 0 w 120"/>
                  <a:gd name="T13" fmla="*/ 3 h 80"/>
                  <a:gd name="T14" fmla="*/ 0 w 120"/>
                  <a:gd name="T15" fmla="*/ 78 h 80"/>
                  <a:gd name="T16" fmla="*/ 3 w 120"/>
                  <a:gd name="T17" fmla="*/ 80 h 80"/>
                  <a:gd name="T18" fmla="*/ 6 w 120"/>
                  <a:gd name="T19" fmla="*/ 6 h 80"/>
                  <a:gd name="T20" fmla="*/ 114 w 120"/>
                  <a:gd name="T21" fmla="*/ 6 h 80"/>
                  <a:gd name="T22" fmla="*/ 114 w 120"/>
                  <a:gd name="T23" fmla="*/ 75 h 80"/>
                  <a:gd name="T24" fmla="*/ 6 w 120"/>
                  <a:gd name="T25" fmla="*/ 75 h 80"/>
                  <a:gd name="T26" fmla="*/ 6 w 120"/>
                  <a:gd name="T27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80">
                    <a:moveTo>
                      <a:pt x="3" y="8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18" y="80"/>
                      <a:pt x="120" y="79"/>
                      <a:pt x="120" y="78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1"/>
                      <a:pt x="118" y="0"/>
                      <a:pt x="11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9"/>
                      <a:pt x="1" y="80"/>
                      <a:pt x="3" y="80"/>
                    </a:cubicBezTo>
                    <a:close/>
                    <a:moveTo>
                      <a:pt x="6" y="6"/>
                    </a:moveTo>
                    <a:cubicBezTo>
                      <a:pt x="114" y="6"/>
                      <a:pt x="114" y="6"/>
                      <a:pt x="114" y="6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6" y="75"/>
                      <a:pt x="6" y="75"/>
                      <a:pt x="6" y="75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8" name="그룹 77"/>
              <p:cNvGrpSpPr/>
              <p:nvPr/>
            </p:nvGrpSpPr>
            <p:grpSpPr>
              <a:xfrm>
                <a:off x="6427198" y="5570390"/>
                <a:ext cx="255542" cy="119580"/>
                <a:chOff x="6369590" y="5580552"/>
                <a:chExt cx="370757" cy="173496"/>
              </a:xfrm>
            </p:grpSpPr>
            <p:sp>
              <p:nvSpPr>
                <p:cNvPr id="85" name="Oval 64"/>
                <p:cNvSpPr>
                  <a:spLocks noChangeArrowheads="1"/>
                </p:cNvSpPr>
                <p:nvPr/>
              </p:nvSpPr>
              <p:spPr bwMode="auto">
                <a:xfrm>
                  <a:off x="6501495" y="5653040"/>
                  <a:ext cx="104573" cy="101008"/>
                </a:xfrm>
                <a:prstGeom prst="ellipse">
                  <a:avLst/>
                </a:prstGeom>
                <a:solidFill>
                  <a:srgbClr val="66A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6"/>
                <p:cNvSpPr>
                  <a:spLocks/>
                </p:cNvSpPr>
                <p:nvPr/>
              </p:nvSpPr>
              <p:spPr bwMode="auto">
                <a:xfrm>
                  <a:off x="6369590" y="5683936"/>
                  <a:ext cx="121209" cy="39215"/>
                </a:xfrm>
                <a:custGeom>
                  <a:avLst/>
                  <a:gdLst>
                    <a:gd name="T0" fmla="*/ 7 w 43"/>
                    <a:gd name="T1" fmla="*/ 0 h 14"/>
                    <a:gd name="T2" fmla="*/ 0 w 43"/>
                    <a:gd name="T3" fmla="*/ 7 h 14"/>
                    <a:gd name="T4" fmla="*/ 7 w 43"/>
                    <a:gd name="T5" fmla="*/ 14 h 14"/>
                    <a:gd name="T6" fmla="*/ 43 w 43"/>
                    <a:gd name="T7" fmla="*/ 14 h 14"/>
                    <a:gd name="T8" fmla="*/ 42 w 43"/>
                    <a:gd name="T9" fmla="*/ 7 h 14"/>
                    <a:gd name="T10" fmla="*/ 43 w 43"/>
                    <a:gd name="T11" fmla="*/ 0 h 14"/>
                    <a:gd name="T12" fmla="*/ 7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2" y="12"/>
                        <a:pt x="42" y="10"/>
                        <a:pt x="42" y="7"/>
                      </a:cubicBezTo>
                      <a:cubicBezTo>
                        <a:pt x="42" y="5"/>
                        <a:pt x="42" y="2"/>
                        <a:pt x="43" y="0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67"/>
                <p:cNvSpPr>
                  <a:spLocks/>
                </p:cNvSpPr>
                <p:nvPr/>
              </p:nvSpPr>
              <p:spPr bwMode="auto">
                <a:xfrm>
                  <a:off x="6619138" y="5683936"/>
                  <a:ext cx="121209" cy="39215"/>
                </a:xfrm>
                <a:custGeom>
                  <a:avLst/>
                  <a:gdLst>
                    <a:gd name="T0" fmla="*/ 36 w 43"/>
                    <a:gd name="T1" fmla="*/ 0 h 14"/>
                    <a:gd name="T2" fmla="*/ 0 w 43"/>
                    <a:gd name="T3" fmla="*/ 0 h 14"/>
                    <a:gd name="T4" fmla="*/ 1 w 43"/>
                    <a:gd name="T5" fmla="*/ 7 h 14"/>
                    <a:gd name="T6" fmla="*/ 0 w 43"/>
                    <a:gd name="T7" fmla="*/ 14 h 14"/>
                    <a:gd name="T8" fmla="*/ 36 w 43"/>
                    <a:gd name="T9" fmla="*/ 14 h 14"/>
                    <a:gd name="T10" fmla="*/ 43 w 43"/>
                    <a:gd name="T11" fmla="*/ 7 h 14"/>
                    <a:gd name="T12" fmla="*/ 36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3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1" y="5"/>
                        <a:pt x="1" y="7"/>
                      </a:cubicBezTo>
                      <a:cubicBezTo>
                        <a:pt x="1" y="10"/>
                        <a:pt x="1" y="12"/>
                        <a:pt x="0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40" y="14"/>
                        <a:pt x="43" y="11"/>
                        <a:pt x="43" y="7"/>
                      </a:cubicBezTo>
                      <a:cubicBezTo>
                        <a:pt x="43" y="3"/>
                        <a:pt x="40" y="0"/>
                        <a:pt x="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68"/>
                <p:cNvSpPr>
                  <a:spLocks/>
                </p:cNvSpPr>
                <p:nvPr/>
              </p:nvSpPr>
              <p:spPr bwMode="auto">
                <a:xfrm>
                  <a:off x="6534768" y="5580552"/>
                  <a:ext cx="40403" cy="59416"/>
                </a:xfrm>
                <a:custGeom>
                  <a:avLst/>
                  <a:gdLst>
                    <a:gd name="T0" fmla="*/ 0 w 14"/>
                    <a:gd name="T1" fmla="*/ 0 h 21"/>
                    <a:gd name="T2" fmla="*/ 0 w 14"/>
                    <a:gd name="T3" fmla="*/ 21 h 21"/>
                    <a:gd name="T4" fmla="*/ 7 w 14"/>
                    <a:gd name="T5" fmla="*/ 20 h 21"/>
                    <a:gd name="T6" fmla="*/ 14 w 14"/>
                    <a:gd name="T7" fmla="*/ 21 h 21"/>
                    <a:gd name="T8" fmla="*/ 14 w 14"/>
                    <a:gd name="T9" fmla="*/ 0 h 21"/>
                    <a:gd name="T10" fmla="*/ 0 w 14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21">
                      <a:moveTo>
                        <a:pt x="0" y="0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20"/>
                        <a:pt x="4" y="20"/>
                        <a:pt x="7" y="20"/>
                      </a:cubicBezTo>
                      <a:cubicBezTo>
                        <a:pt x="9" y="20"/>
                        <a:pt x="12" y="20"/>
                        <a:pt x="14" y="21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9" name="Freeform 69"/>
              <p:cNvSpPr>
                <a:spLocks/>
              </p:cNvSpPr>
              <p:nvPr/>
            </p:nvSpPr>
            <p:spPr bwMode="auto">
              <a:xfrm>
                <a:off x="6313740" y="5456966"/>
                <a:ext cx="480083" cy="82414"/>
              </a:xfrm>
              <a:custGeom>
                <a:avLst/>
                <a:gdLst>
                  <a:gd name="T0" fmla="*/ 171 w 171"/>
                  <a:gd name="T1" fmla="*/ 36 h 39"/>
                  <a:gd name="T2" fmla="*/ 146 w 171"/>
                  <a:gd name="T3" fmla="*/ 0 h 39"/>
                  <a:gd name="T4" fmla="*/ 26 w 171"/>
                  <a:gd name="T5" fmla="*/ 0 h 39"/>
                  <a:gd name="T6" fmla="*/ 1 w 171"/>
                  <a:gd name="T7" fmla="*/ 36 h 39"/>
                  <a:gd name="T8" fmla="*/ 2 w 171"/>
                  <a:gd name="T9" fmla="*/ 39 h 39"/>
                  <a:gd name="T10" fmla="*/ 169 w 171"/>
                  <a:gd name="T11" fmla="*/ 39 h 39"/>
                  <a:gd name="T12" fmla="*/ 171 w 171"/>
                  <a:gd name="T13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39">
                    <a:moveTo>
                      <a:pt x="171" y="36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1" y="39"/>
                      <a:pt x="2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71" y="39"/>
                      <a:pt x="171" y="37"/>
                      <a:pt x="171" y="3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822250" y="5215737"/>
              <a:ext cx="480083" cy="474233"/>
              <a:chOff x="6313740" y="5215737"/>
              <a:chExt cx="480083" cy="474233"/>
            </a:xfrm>
          </p:grpSpPr>
          <p:sp>
            <p:nvSpPr>
              <p:cNvPr id="70" name="Freeform 65"/>
              <p:cNvSpPr>
                <a:spLocks noEditPoints="1"/>
              </p:cNvSpPr>
              <p:nvPr/>
            </p:nvSpPr>
            <p:spPr bwMode="auto">
              <a:xfrm>
                <a:off x="6386227" y="5215737"/>
                <a:ext cx="337484" cy="224594"/>
              </a:xfrm>
              <a:custGeom>
                <a:avLst/>
                <a:gdLst>
                  <a:gd name="T0" fmla="*/ 3 w 120"/>
                  <a:gd name="T1" fmla="*/ 80 h 80"/>
                  <a:gd name="T2" fmla="*/ 117 w 120"/>
                  <a:gd name="T3" fmla="*/ 80 h 80"/>
                  <a:gd name="T4" fmla="*/ 120 w 120"/>
                  <a:gd name="T5" fmla="*/ 78 h 80"/>
                  <a:gd name="T6" fmla="*/ 120 w 120"/>
                  <a:gd name="T7" fmla="*/ 3 h 80"/>
                  <a:gd name="T8" fmla="*/ 117 w 120"/>
                  <a:gd name="T9" fmla="*/ 0 h 80"/>
                  <a:gd name="T10" fmla="*/ 3 w 120"/>
                  <a:gd name="T11" fmla="*/ 0 h 80"/>
                  <a:gd name="T12" fmla="*/ 0 w 120"/>
                  <a:gd name="T13" fmla="*/ 3 h 80"/>
                  <a:gd name="T14" fmla="*/ 0 w 120"/>
                  <a:gd name="T15" fmla="*/ 78 h 80"/>
                  <a:gd name="T16" fmla="*/ 3 w 120"/>
                  <a:gd name="T17" fmla="*/ 80 h 80"/>
                  <a:gd name="T18" fmla="*/ 6 w 120"/>
                  <a:gd name="T19" fmla="*/ 6 h 80"/>
                  <a:gd name="T20" fmla="*/ 114 w 120"/>
                  <a:gd name="T21" fmla="*/ 6 h 80"/>
                  <a:gd name="T22" fmla="*/ 114 w 120"/>
                  <a:gd name="T23" fmla="*/ 75 h 80"/>
                  <a:gd name="T24" fmla="*/ 6 w 120"/>
                  <a:gd name="T25" fmla="*/ 75 h 80"/>
                  <a:gd name="T26" fmla="*/ 6 w 120"/>
                  <a:gd name="T27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80">
                    <a:moveTo>
                      <a:pt x="3" y="8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18" y="80"/>
                      <a:pt x="120" y="79"/>
                      <a:pt x="120" y="78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1"/>
                      <a:pt x="118" y="0"/>
                      <a:pt x="11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9"/>
                      <a:pt x="1" y="80"/>
                      <a:pt x="3" y="80"/>
                    </a:cubicBezTo>
                    <a:close/>
                    <a:moveTo>
                      <a:pt x="6" y="6"/>
                    </a:moveTo>
                    <a:cubicBezTo>
                      <a:pt x="114" y="6"/>
                      <a:pt x="114" y="6"/>
                      <a:pt x="114" y="6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6" y="75"/>
                      <a:pt x="6" y="75"/>
                      <a:pt x="6" y="75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1" name="그룹 70"/>
              <p:cNvGrpSpPr/>
              <p:nvPr/>
            </p:nvGrpSpPr>
            <p:grpSpPr>
              <a:xfrm>
                <a:off x="6427198" y="5570390"/>
                <a:ext cx="255542" cy="119580"/>
                <a:chOff x="6369590" y="5580552"/>
                <a:chExt cx="370757" cy="173496"/>
              </a:xfrm>
            </p:grpSpPr>
            <p:sp>
              <p:nvSpPr>
                <p:cNvPr id="73" name="Oval 64"/>
                <p:cNvSpPr>
                  <a:spLocks noChangeArrowheads="1"/>
                </p:cNvSpPr>
                <p:nvPr/>
              </p:nvSpPr>
              <p:spPr bwMode="auto">
                <a:xfrm>
                  <a:off x="6501495" y="5653040"/>
                  <a:ext cx="104573" cy="101008"/>
                </a:xfrm>
                <a:prstGeom prst="ellipse">
                  <a:avLst/>
                </a:prstGeom>
                <a:solidFill>
                  <a:srgbClr val="66A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66"/>
                <p:cNvSpPr>
                  <a:spLocks/>
                </p:cNvSpPr>
                <p:nvPr/>
              </p:nvSpPr>
              <p:spPr bwMode="auto">
                <a:xfrm>
                  <a:off x="6369590" y="5683936"/>
                  <a:ext cx="121209" cy="39215"/>
                </a:xfrm>
                <a:custGeom>
                  <a:avLst/>
                  <a:gdLst>
                    <a:gd name="T0" fmla="*/ 7 w 43"/>
                    <a:gd name="T1" fmla="*/ 0 h 14"/>
                    <a:gd name="T2" fmla="*/ 0 w 43"/>
                    <a:gd name="T3" fmla="*/ 7 h 14"/>
                    <a:gd name="T4" fmla="*/ 7 w 43"/>
                    <a:gd name="T5" fmla="*/ 14 h 14"/>
                    <a:gd name="T6" fmla="*/ 43 w 43"/>
                    <a:gd name="T7" fmla="*/ 14 h 14"/>
                    <a:gd name="T8" fmla="*/ 42 w 43"/>
                    <a:gd name="T9" fmla="*/ 7 h 14"/>
                    <a:gd name="T10" fmla="*/ 43 w 43"/>
                    <a:gd name="T11" fmla="*/ 0 h 14"/>
                    <a:gd name="T12" fmla="*/ 7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2" y="12"/>
                        <a:pt x="42" y="10"/>
                        <a:pt x="42" y="7"/>
                      </a:cubicBezTo>
                      <a:cubicBezTo>
                        <a:pt x="42" y="5"/>
                        <a:pt x="42" y="2"/>
                        <a:pt x="43" y="0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67"/>
                <p:cNvSpPr>
                  <a:spLocks/>
                </p:cNvSpPr>
                <p:nvPr/>
              </p:nvSpPr>
              <p:spPr bwMode="auto">
                <a:xfrm>
                  <a:off x="6619138" y="5683936"/>
                  <a:ext cx="121209" cy="39215"/>
                </a:xfrm>
                <a:custGeom>
                  <a:avLst/>
                  <a:gdLst>
                    <a:gd name="T0" fmla="*/ 36 w 43"/>
                    <a:gd name="T1" fmla="*/ 0 h 14"/>
                    <a:gd name="T2" fmla="*/ 0 w 43"/>
                    <a:gd name="T3" fmla="*/ 0 h 14"/>
                    <a:gd name="T4" fmla="*/ 1 w 43"/>
                    <a:gd name="T5" fmla="*/ 7 h 14"/>
                    <a:gd name="T6" fmla="*/ 0 w 43"/>
                    <a:gd name="T7" fmla="*/ 14 h 14"/>
                    <a:gd name="T8" fmla="*/ 36 w 43"/>
                    <a:gd name="T9" fmla="*/ 14 h 14"/>
                    <a:gd name="T10" fmla="*/ 43 w 43"/>
                    <a:gd name="T11" fmla="*/ 7 h 14"/>
                    <a:gd name="T12" fmla="*/ 36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3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1" y="5"/>
                        <a:pt x="1" y="7"/>
                      </a:cubicBezTo>
                      <a:cubicBezTo>
                        <a:pt x="1" y="10"/>
                        <a:pt x="1" y="12"/>
                        <a:pt x="0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40" y="14"/>
                        <a:pt x="43" y="11"/>
                        <a:pt x="43" y="7"/>
                      </a:cubicBezTo>
                      <a:cubicBezTo>
                        <a:pt x="43" y="3"/>
                        <a:pt x="40" y="0"/>
                        <a:pt x="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68"/>
                <p:cNvSpPr>
                  <a:spLocks/>
                </p:cNvSpPr>
                <p:nvPr/>
              </p:nvSpPr>
              <p:spPr bwMode="auto">
                <a:xfrm>
                  <a:off x="6534768" y="5580552"/>
                  <a:ext cx="40403" cy="59416"/>
                </a:xfrm>
                <a:custGeom>
                  <a:avLst/>
                  <a:gdLst>
                    <a:gd name="T0" fmla="*/ 0 w 14"/>
                    <a:gd name="T1" fmla="*/ 0 h 21"/>
                    <a:gd name="T2" fmla="*/ 0 w 14"/>
                    <a:gd name="T3" fmla="*/ 21 h 21"/>
                    <a:gd name="T4" fmla="*/ 7 w 14"/>
                    <a:gd name="T5" fmla="*/ 20 h 21"/>
                    <a:gd name="T6" fmla="*/ 14 w 14"/>
                    <a:gd name="T7" fmla="*/ 21 h 21"/>
                    <a:gd name="T8" fmla="*/ 14 w 14"/>
                    <a:gd name="T9" fmla="*/ 0 h 21"/>
                    <a:gd name="T10" fmla="*/ 0 w 14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21">
                      <a:moveTo>
                        <a:pt x="0" y="0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20"/>
                        <a:pt x="4" y="20"/>
                        <a:pt x="7" y="20"/>
                      </a:cubicBezTo>
                      <a:cubicBezTo>
                        <a:pt x="9" y="20"/>
                        <a:pt x="12" y="20"/>
                        <a:pt x="14" y="21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2" name="Freeform 69"/>
              <p:cNvSpPr>
                <a:spLocks/>
              </p:cNvSpPr>
              <p:nvPr/>
            </p:nvSpPr>
            <p:spPr bwMode="auto">
              <a:xfrm>
                <a:off x="6313740" y="5456966"/>
                <a:ext cx="480083" cy="82414"/>
              </a:xfrm>
              <a:custGeom>
                <a:avLst/>
                <a:gdLst>
                  <a:gd name="T0" fmla="*/ 171 w 171"/>
                  <a:gd name="T1" fmla="*/ 36 h 39"/>
                  <a:gd name="T2" fmla="*/ 146 w 171"/>
                  <a:gd name="T3" fmla="*/ 0 h 39"/>
                  <a:gd name="T4" fmla="*/ 26 w 171"/>
                  <a:gd name="T5" fmla="*/ 0 h 39"/>
                  <a:gd name="T6" fmla="*/ 1 w 171"/>
                  <a:gd name="T7" fmla="*/ 36 h 39"/>
                  <a:gd name="T8" fmla="*/ 2 w 171"/>
                  <a:gd name="T9" fmla="*/ 39 h 39"/>
                  <a:gd name="T10" fmla="*/ 169 w 171"/>
                  <a:gd name="T11" fmla="*/ 39 h 39"/>
                  <a:gd name="T12" fmla="*/ 171 w 171"/>
                  <a:gd name="T13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39">
                    <a:moveTo>
                      <a:pt x="171" y="36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1" y="39"/>
                      <a:pt x="2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71" y="39"/>
                      <a:pt x="171" y="37"/>
                      <a:pt x="171" y="3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8137613" y="5006072"/>
            <a:ext cx="354227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오더 접수</a:t>
            </a:r>
            <a:r>
              <a:rPr lang="en-US" altLang="ko-KR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이력관리</a:t>
            </a:r>
            <a:endParaRPr lang="en-US" altLang="ko-KR" sz="600" b="1" dirty="0">
              <a:solidFill>
                <a:srgbClr val="E669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653901" y="4966820"/>
            <a:ext cx="59098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화주</a:t>
            </a:r>
            <a:r>
              <a:rPr lang="en-US" altLang="ko-KR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Legacy System </a:t>
            </a:r>
            <a:r>
              <a:rPr lang="ko-KR" altLang="en-US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과의</a:t>
            </a:r>
            <a:r>
              <a:rPr lang="en-US" altLang="ko-KR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Interface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7016768" y="4550182"/>
            <a:ext cx="0" cy="2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8114970" y="4550182"/>
            <a:ext cx="0" cy="2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7093666" y="4810335"/>
            <a:ext cx="916735" cy="66077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6910762" y="5733256"/>
            <a:ext cx="239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오더에 연계된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AWB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화물 정보를 파악 하여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수량을 파악할 수 있습니다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  <a:b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Booking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별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Status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관리를 통한 실시간 모니터링이 구현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rcRect b="21209"/>
          <a:stretch/>
        </p:blipFill>
        <p:spPr>
          <a:xfrm>
            <a:off x="617172" y="2169255"/>
            <a:ext cx="5483365" cy="2352837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</p:spTree>
    <p:extLst>
      <p:ext uri="{BB962C8B-B14F-4D97-AF65-F5344CB8AC3E}">
        <p14:creationId xmlns:p14="http://schemas.microsoft.com/office/powerpoint/2010/main" val="950579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(6) </a:t>
            </a:r>
            <a:r>
              <a:rPr lang="ko-KR" altLang="en-US" dirty="0"/>
              <a:t>항공 수출 </a:t>
            </a:r>
            <a:r>
              <a:rPr lang="en-US" altLang="ko-KR" dirty="0"/>
              <a:t>Booking </a:t>
            </a:r>
            <a:r>
              <a:rPr lang="ko-KR" altLang="en-US" dirty="0"/>
              <a:t>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Booking</a:t>
            </a:r>
            <a:r>
              <a:rPr lang="ko-KR" altLang="en-US" dirty="0"/>
              <a:t>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화주오더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 err="1">
                <a:solidFill>
                  <a:srgbClr val="000000"/>
                </a:solidFill>
              </a:rPr>
              <a:t>실행오더</a:t>
            </a:r>
            <a:r>
              <a:rPr lang="en-US" altLang="ko-KR" dirty="0">
                <a:solidFill>
                  <a:srgbClr val="000000"/>
                </a:solidFill>
              </a:rPr>
              <a:t>) </a:t>
            </a:r>
            <a:r>
              <a:rPr lang="ko-KR" altLang="en-US" dirty="0">
                <a:solidFill>
                  <a:srgbClr val="000000"/>
                </a:solidFill>
              </a:rPr>
              <a:t>기준으로 </a:t>
            </a:r>
            <a:r>
              <a:rPr lang="ko-KR" altLang="en-US" dirty="0" err="1">
                <a:solidFill>
                  <a:srgbClr val="000000"/>
                </a:solidFill>
              </a:rPr>
              <a:t>실행사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선사나 </a:t>
            </a:r>
            <a:r>
              <a:rPr lang="ko-KR" altLang="en-US" dirty="0" err="1">
                <a:solidFill>
                  <a:srgbClr val="000000"/>
                </a:solidFill>
              </a:rPr>
              <a:t>포워더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에게 </a:t>
            </a:r>
            <a:r>
              <a:rPr lang="en-US" altLang="ko-KR" dirty="0">
                <a:solidFill>
                  <a:srgbClr val="000000"/>
                </a:solidFill>
              </a:rPr>
              <a:t>Booking </a:t>
            </a:r>
            <a:r>
              <a:rPr lang="ko-KR" altLang="en-US" dirty="0">
                <a:solidFill>
                  <a:srgbClr val="000000"/>
                </a:solidFill>
              </a:rPr>
              <a:t>요청 및 승인 기능을 통합물류플랫폼 </a:t>
            </a:r>
            <a:r>
              <a:rPr lang="en-US" altLang="ko-KR" dirty="0">
                <a:solidFill>
                  <a:srgbClr val="000000"/>
                </a:solidFill>
              </a:rPr>
              <a:t>FMS </a:t>
            </a:r>
            <a:r>
              <a:rPr lang="ko-KR" altLang="en-US" dirty="0">
                <a:solidFill>
                  <a:srgbClr val="000000"/>
                </a:solidFill>
              </a:rPr>
              <a:t>시스템에 구축하며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화주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 err="1">
                <a:solidFill>
                  <a:srgbClr val="000000"/>
                </a:solidFill>
              </a:rPr>
              <a:t>실행사와의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B/R, B/C</a:t>
            </a:r>
            <a:r>
              <a:rPr lang="ko-KR" altLang="en-US" dirty="0">
                <a:solidFill>
                  <a:srgbClr val="000000"/>
                </a:solidFill>
              </a:rPr>
              <a:t>의 연계기능을 제공합니다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6190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항공수출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Booking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Booking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2011096"/>
            <a:ext cx="5904656" cy="211780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4104999"/>
            <a:ext cx="5904656" cy="2312333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8362236" y="2823340"/>
            <a:ext cx="779684" cy="475292"/>
            <a:chOff x="6711806" y="4854655"/>
            <a:chExt cx="917769" cy="475292"/>
          </a:xfrm>
        </p:grpSpPr>
        <p:pic>
          <p:nvPicPr>
            <p:cNvPr id="50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51" name="직사각형 50"/>
            <p:cNvSpPr/>
            <p:nvPr/>
          </p:nvSpPr>
          <p:spPr>
            <a:xfrm>
              <a:off x="6816043" y="4987878"/>
              <a:ext cx="69365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부킹정보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생성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230522" y="4761149"/>
            <a:ext cx="430794" cy="606115"/>
            <a:chOff x="6878004" y="3708493"/>
            <a:chExt cx="320569" cy="465189"/>
          </a:xfrm>
        </p:grpSpPr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6917052" y="4067385"/>
              <a:ext cx="232605" cy="106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spcBef>
                  <a:spcPts val="500"/>
                </a:spcBef>
              </a:pPr>
              <a:r>
                <a:rPr lang="ko-KR" altLang="en-US" sz="90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포워더</a:t>
              </a:r>
              <a:endParaRPr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6878004" y="3708493"/>
              <a:ext cx="320569" cy="318205"/>
              <a:chOff x="5986241" y="8257150"/>
              <a:chExt cx="417576" cy="414498"/>
            </a:xfrm>
          </p:grpSpPr>
          <p:sp>
            <p:nvSpPr>
              <p:cNvPr id="55" name="Freeform 60"/>
              <p:cNvSpPr>
                <a:spLocks/>
              </p:cNvSpPr>
              <p:nvPr/>
            </p:nvSpPr>
            <p:spPr bwMode="auto">
              <a:xfrm>
                <a:off x="6326895" y="8444399"/>
                <a:ext cx="18461" cy="128789"/>
              </a:xfrm>
              <a:custGeom>
                <a:avLst/>
                <a:gdLst>
                  <a:gd name="T0" fmla="*/ 0 w 42"/>
                  <a:gd name="T1" fmla="*/ 0 h 293"/>
                  <a:gd name="T2" fmla="*/ 42 w 42"/>
                  <a:gd name="T3" fmla="*/ 0 h 293"/>
                  <a:gd name="T4" fmla="*/ 42 w 42"/>
                  <a:gd name="T5" fmla="*/ 293 h 293"/>
                  <a:gd name="T6" fmla="*/ 0 w 42"/>
                  <a:gd name="T7" fmla="*/ 293 h 293"/>
                  <a:gd name="T8" fmla="*/ 0 w 42"/>
                  <a:gd name="T9" fmla="*/ 0 h 293"/>
                  <a:gd name="T10" fmla="*/ 0 w 42"/>
                  <a:gd name="T11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93">
                    <a:moveTo>
                      <a:pt x="0" y="0"/>
                    </a:moveTo>
                    <a:lnTo>
                      <a:pt x="42" y="0"/>
                    </a:lnTo>
                    <a:lnTo>
                      <a:pt x="42" y="293"/>
                    </a:lnTo>
                    <a:lnTo>
                      <a:pt x="0" y="29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56" name="Freeform 61"/>
              <p:cNvSpPr>
                <a:spLocks/>
              </p:cNvSpPr>
              <p:nvPr/>
            </p:nvSpPr>
            <p:spPr bwMode="auto">
              <a:xfrm>
                <a:off x="6244699" y="8405719"/>
                <a:ext cx="159118" cy="39999"/>
              </a:xfrm>
              <a:custGeom>
                <a:avLst/>
                <a:gdLst>
                  <a:gd name="T0" fmla="*/ 57 w 362"/>
                  <a:gd name="T1" fmla="*/ 0 h 91"/>
                  <a:gd name="T2" fmla="*/ 362 w 362"/>
                  <a:gd name="T3" fmla="*/ 0 h 91"/>
                  <a:gd name="T4" fmla="*/ 362 w 362"/>
                  <a:gd name="T5" fmla="*/ 91 h 91"/>
                  <a:gd name="T6" fmla="*/ 70 w 362"/>
                  <a:gd name="T7" fmla="*/ 91 h 91"/>
                  <a:gd name="T8" fmla="*/ 57 w 362"/>
                  <a:gd name="T9" fmla="*/ 91 h 91"/>
                  <a:gd name="T10" fmla="*/ 0 w 362"/>
                  <a:gd name="T11" fmla="*/ 91 h 91"/>
                  <a:gd name="T12" fmla="*/ 0 w 362"/>
                  <a:gd name="T13" fmla="*/ 46 h 91"/>
                  <a:gd name="T14" fmla="*/ 57 w 362"/>
                  <a:gd name="T15" fmla="*/ 46 h 91"/>
                  <a:gd name="T16" fmla="*/ 57 w 362"/>
                  <a:gd name="T17" fmla="*/ 0 h 91"/>
                  <a:gd name="T18" fmla="*/ 57 w 362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2" h="91">
                    <a:moveTo>
                      <a:pt x="57" y="0"/>
                    </a:moveTo>
                    <a:lnTo>
                      <a:pt x="362" y="0"/>
                    </a:lnTo>
                    <a:lnTo>
                      <a:pt x="362" y="91"/>
                    </a:lnTo>
                    <a:lnTo>
                      <a:pt x="70" y="91"/>
                    </a:lnTo>
                    <a:lnTo>
                      <a:pt x="57" y="91"/>
                    </a:lnTo>
                    <a:lnTo>
                      <a:pt x="0" y="91"/>
                    </a:lnTo>
                    <a:lnTo>
                      <a:pt x="0" y="46"/>
                    </a:lnTo>
                    <a:lnTo>
                      <a:pt x="57" y="46"/>
                    </a:lnTo>
                    <a:lnTo>
                      <a:pt x="57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57" name="Freeform 62"/>
              <p:cNvSpPr>
                <a:spLocks/>
              </p:cNvSpPr>
              <p:nvPr/>
            </p:nvSpPr>
            <p:spPr bwMode="auto">
              <a:xfrm>
                <a:off x="6310192" y="8345060"/>
                <a:ext cx="50109" cy="60658"/>
              </a:xfrm>
              <a:custGeom>
                <a:avLst/>
                <a:gdLst>
                  <a:gd name="T0" fmla="*/ 70 w 114"/>
                  <a:gd name="T1" fmla="*/ 0 h 138"/>
                  <a:gd name="T2" fmla="*/ 114 w 114"/>
                  <a:gd name="T3" fmla="*/ 0 h 138"/>
                  <a:gd name="T4" fmla="*/ 114 w 114"/>
                  <a:gd name="T5" fmla="*/ 138 h 138"/>
                  <a:gd name="T6" fmla="*/ 0 w 114"/>
                  <a:gd name="T7" fmla="*/ 138 h 138"/>
                  <a:gd name="T8" fmla="*/ 0 w 114"/>
                  <a:gd name="T9" fmla="*/ 79 h 138"/>
                  <a:gd name="T10" fmla="*/ 70 w 114"/>
                  <a:gd name="T11" fmla="*/ 0 h 138"/>
                  <a:gd name="T12" fmla="*/ 70 w 114"/>
                  <a:gd name="T1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138">
                    <a:moveTo>
                      <a:pt x="70" y="0"/>
                    </a:moveTo>
                    <a:lnTo>
                      <a:pt x="114" y="0"/>
                    </a:lnTo>
                    <a:lnTo>
                      <a:pt x="114" y="138"/>
                    </a:lnTo>
                    <a:lnTo>
                      <a:pt x="0" y="138"/>
                    </a:lnTo>
                    <a:lnTo>
                      <a:pt x="0" y="79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58" name="Freeform 63"/>
              <p:cNvSpPr>
                <a:spLocks/>
              </p:cNvSpPr>
              <p:nvPr/>
            </p:nvSpPr>
            <p:spPr bwMode="auto">
              <a:xfrm>
                <a:off x="6106679" y="8272534"/>
                <a:ext cx="159118" cy="168788"/>
              </a:xfrm>
              <a:custGeom>
                <a:avLst/>
                <a:gdLst>
                  <a:gd name="T0" fmla="*/ 1 w 291"/>
                  <a:gd name="T1" fmla="*/ 5 h 309"/>
                  <a:gd name="T2" fmla="*/ 4 w 291"/>
                  <a:gd name="T3" fmla="*/ 2 h 309"/>
                  <a:gd name="T4" fmla="*/ 8 w 291"/>
                  <a:gd name="T5" fmla="*/ 2 h 309"/>
                  <a:gd name="T6" fmla="*/ 290 w 291"/>
                  <a:gd name="T7" fmla="*/ 288 h 309"/>
                  <a:gd name="T8" fmla="*/ 290 w 291"/>
                  <a:gd name="T9" fmla="*/ 292 h 309"/>
                  <a:gd name="T10" fmla="*/ 273 w 291"/>
                  <a:gd name="T11" fmla="*/ 308 h 309"/>
                  <a:gd name="T12" fmla="*/ 269 w 291"/>
                  <a:gd name="T13" fmla="*/ 308 h 309"/>
                  <a:gd name="T14" fmla="*/ 1 w 291"/>
                  <a:gd name="T15" fmla="*/ 9 h 309"/>
                  <a:gd name="T16" fmla="*/ 1 w 291"/>
                  <a:gd name="T17" fmla="*/ 5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1" h="309">
                    <a:moveTo>
                      <a:pt x="1" y="5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7" y="1"/>
                      <a:pt x="8" y="2"/>
                    </a:cubicBezTo>
                    <a:cubicBezTo>
                      <a:pt x="290" y="288"/>
                      <a:pt x="290" y="288"/>
                      <a:pt x="290" y="288"/>
                    </a:cubicBezTo>
                    <a:cubicBezTo>
                      <a:pt x="291" y="289"/>
                      <a:pt x="291" y="291"/>
                      <a:pt x="290" y="292"/>
                    </a:cubicBezTo>
                    <a:cubicBezTo>
                      <a:pt x="273" y="308"/>
                      <a:pt x="273" y="308"/>
                      <a:pt x="273" y="308"/>
                    </a:cubicBezTo>
                    <a:cubicBezTo>
                      <a:pt x="272" y="309"/>
                      <a:pt x="270" y="309"/>
                      <a:pt x="269" y="30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6"/>
                      <a:pt x="1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59" name="Freeform 64"/>
              <p:cNvSpPr>
                <a:spLocks/>
              </p:cNvSpPr>
              <p:nvPr/>
            </p:nvSpPr>
            <p:spPr bwMode="auto">
              <a:xfrm>
                <a:off x="6161623" y="8272974"/>
                <a:ext cx="196920" cy="88790"/>
              </a:xfrm>
              <a:custGeom>
                <a:avLst/>
                <a:gdLst>
                  <a:gd name="T0" fmla="*/ 1 w 360"/>
                  <a:gd name="T1" fmla="*/ 6 h 163"/>
                  <a:gd name="T2" fmla="*/ 3 w 360"/>
                  <a:gd name="T3" fmla="*/ 2 h 163"/>
                  <a:gd name="T4" fmla="*/ 6 w 360"/>
                  <a:gd name="T5" fmla="*/ 0 h 163"/>
                  <a:gd name="T6" fmla="*/ 358 w 360"/>
                  <a:gd name="T7" fmla="*/ 136 h 163"/>
                  <a:gd name="T8" fmla="*/ 359 w 360"/>
                  <a:gd name="T9" fmla="*/ 140 h 163"/>
                  <a:gd name="T10" fmla="*/ 348 w 360"/>
                  <a:gd name="T11" fmla="*/ 161 h 163"/>
                  <a:gd name="T12" fmla="*/ 344 w 360"/>
                  <a:gd name="T13" fmla="*/ 162 h 163"/>
                  <a:gd name="T14" fmla="*/ 2 w 360"/>
                  <a:gd name="T15" fmla="*/ 9 h 163"/>
                  <a:gd name="T16" fmla="*/ 1 w 360"/>
                  <a:gd name="T17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163">
                    <a:moveTo>
                      <a:pt x="1" y="6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358" y="136"/>
                      <a:pt x="358" y="136"/>
                      <a:pt x="358" y="136"/>
                    </a:cubicBezTo>
                    <a:cubicBezTo>
                      <a:pt x="359" y="137"/>
                      <a:pt x="360" y="139"/>
                      <a:pt x="359" y="140"/>
                    </a:cubicBezTo>
                    <a:cubicBezTo>
                      <a:pt x="348" y="161"/>
                      <a:pt x="348" y="161"/>
                      <a:pt x="348" y="161"/>
                    </a:cubicBezTo>
                    <a:cubicBezTo>
                      <a:pt x="347" y="163"/>
                      <a:pt x="346" y="163"/>
                      <a:pt x="344" y="16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7"/>
                      <a:pt x="1" y="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0" name="Freeform 65"/>
              <p:cNvSpPr>
                <a:spLocks/>
              </p:cNvSpPr>
              <p:nvPr/>
            </p:nvSpPr>
            <p:spPr bwMode="auto">
              <a:xfrm>
                <a:off x="6238984" y="8333192"/>
                <a:ext cx="69889" cy="80438"/>
              </a:xfrm>
              <a:custGeom>
                <a:avLst/>
                <a:gdLst>
                  <a:gd name="T0" fmla="*/ 125 w 127"/>
                  <a:gd name="T1" fmla="*/ 1 h 148"/>
                  <a:gd name="T2" fmla="*/ 125 w 127"/>
                  <a:gd name="T3" fmla="*/ 1 h 148"/>
                  <a:gd name="T4" fmla="*/ 126 w 127"/>
                  <a:gd name="T5" fmla="*/ 6 h 148"/>
                  <a:gd name="T6" fmla="*/ 6 w 127"/>
                  <a:gd name="T7" fmla="*/ 146 h 148"/>
                  <a:gd name="T8" fmla="*/ 1 w 127"/>
                  <a:gd name="T9" fmla="*/ 147 h 148"/>
                  <a:gd name="T10" fmla="*/ 1 w 127"/>
                  <a:gd name="T11" fmla="*/ 147 h 148"/>
                  <a:gd name="T12" fmla="*/ 1 w 127"/>
                  <a:gd name="T13" fmla="*/ 142 h 148"/>
                  <a:gd name="T14" fmla="*/ 121 w 127"/>
                  <a:gd name="T15" fmla="*/ 2 h 148"/>
                  <a:gd name="T16" fmla="*/ 125 w 127"/>
                  <a:gd name="T17" fmla="*/ 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148">
                    <a:moveTo>
                      <a:pt x="125" y="1"/>
                    </a:moveTo>
                    <a:cubicBezTo>
                      <a:pt x="125" y="1"/>
                      <a:pt x="125" y="1"/>
                      <a:pt x="125" y="1"/>
                    </a:cubicBezTo>
                    <a:cubicBezTo>
                      <a:pt x="127" y="2"/>
                      <a:pt x="127" y="5"/>
                      <a:pt x="126" y="6"/>
                    </a:cubicBezTo>
                    <a:cubicBezTo>
                      <a:pt x="6" y="146"/>
                      <a:pt x="6" y="146"/>
                      <a:pt x="6" y="146"/>
                    </a:cubicBezTo>
                    <a:cubicBezTo>
                      <a:pt x="5" y="148"/>
                      <a:pt x="3" y="148"/>
                      <a:pt x="1" y="147"/>
                    </a:cubicBezTo>
                    <a:cubicBezTo>
                      <a:pt x="1" y="147"/>
                      <a:pt x="1" y="147"/>
                      <a:pt x="1" y="147"/>
                    </a:cubicBezTo>
                    <a:cubicBezTo>
                      <a:pt x="0" y="145"/>
                      <a:pt x="0" y="143"/>
                      <a:pt x="1" y="142"/>
                    </a:cubicBezTo>
                    <a:cubicBezTo>
                      <a:pt x="121" y="2"/>
                      <a:pt x="121" y="2"/>
                      <a:pt x="121" y="2"/>
                    </a:cubicBezTo>
                    <a:cubicBezTo>
                      <a:pt x="122" y="0"/>
                      <a:pt x="124" y="0"/>
                      <a:pt x="125" y="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1" name="Freeform 66"/>
              <p:cNvSpPr>
                <a:spLocks/>
              </p:cNvSpPr>
              <p:nvPr/>
            </p:nvSpPr>
            <p:spPr bwMode="auto">
              <a:xfrm>
                <a:off x="6081185" y="8351654"/>
                <a:ext cx="3516" cy="136701"/>
              </a:xfrm>
              <a:custGeom>
                <a:avLst/>
                <a:gdLst>
                  <a:gd name="T0" fmla="*/ 0 w 8"/>
                  <a:gd name="T1" fmla="*/ 0 h 311"/>
                  <a:gd name="T2" fmla="*/ 8 w 8"/>
                  <a:gd name="T3" fmla="*/ 0 h 311"/>
                  <a:gd name="T4" fmla="*/ 8 w 8"/>
                  <a:gd name="T5" fmla="*/ 311 h 311"/>
                  <a:gd name="T6" fmla="*/ 0 w 8"/>
                  <a:gd name="T7" fmla="*/ 311 h 311"/>
                  <a:gd name="T8" fmla="*/ 0 w 8"/>
                  <a:gd name="T9" fmla="*/ 0 h 311"/>
                  <a:gd name="T10" fmla="*/ 0 w 8"/>
                  <a:gd name="T11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11">
                    <a:moveTo>
                      <a:pt x="0" y="0"/>
                    </a:moveTo>
                    <a:lnTo>
                      <a:pt x="8" y="0"/>
                    </a:lnTo>
                    <a:lnTo>
                      <a:pt x="8" y="311"/>
                    </a:lnTo>
                    <a:lnTo>
                      <a:pt x="0" y="3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2" name="Freeform 67"/>
              <p:cNvSpPr>
                <a:spLocks/>
              </p:cNvSpPr>
              <p:nvPr/>
            </p:nvSpPr>
            <p:spPr bwMode="auto">
              <a:xfrm>
                <a:off x="6075031" y="8476486"/>
                <a:ext cx="15824" cy="13626"/>
              </a:xfrm>
              <a:custGeom>
                <a:avLst/>
                <a:gdLst>
                  <a:gd name="T0" fmla="*/ 7 w 29"/>
                  <a:gd name="T1" fmla="*/ 0 h 25"/>
                  <a:gd name="T2" fmla="*/ 22 w 29"/>
                  <a:gd name="T3" fmla="*/ 0 h 25"/>
                  <a:gd name="T4" fmla="*/ 29 w 29"/>
                  <a:gd name="T5" fmla="*/ 7 h 25"/>
                  <a:gd name="T6" fmla="*/ 29 w 29"/>
                  <a:gd name="T7" fmla="*/ 18 h 25"/>
                  <a:gd name="T8" fmla="*/ 22 w 29"/>
                  <a:gd name="T9" fmla="*/ 25 h 25"/>
                  <a:gd name="T10" fmla="*/ 7 w 29"/>
                  <a:gd name="T11" fmla="*/ 25 h 25"/>
                  <a:gd name="T12" fmla="*/ 0 w 29"/>
                  <a:gd name="T13" fmla="*/ 18 h 25"/>
                  <a:gd name="T14" fmla="*/ 0 w 29"/>
                  <a:gd name="T15" fmla="*/ 7 h 25"/>
                  <a:gd name="T16" fmla="*/ 7 w 29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5">
                    <a:moveTo>
                      <a:pt x="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29" y="3"/>
                      <a:pt x="29" y="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1"/>
                      <a:pt x="26" y="25"/>
                      <a:pt x="22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5"/>
                      <a:pt x="0" y="21"/>
                      <a:pt x="0" y="1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3" name="Freeform 68"/>
              <p:cNvSpPr>
                <a:spLocks/>
              </p:cNvSpPr>
              <p:nvPr/>
            </p:nvSpPr>
            <p:spPr bwMode="auto">
              <a:xfrm>
                <a:off x="6071075" y="8486596"/>
                <a:ext cx="17143" cy="28131"/>
              </a:xfrm>
              <a:custGeom>
                <a:avLst/>
                <a:gdLst>
                  <a:gd name="T0" fmla="*/ 19 w 31"/>
                  <a:gd name="T1" fmla="*/ 15 h 52"/>
                  <a:gd name="T2" fmla="*/ 19 w 31"/>
                  <a:gd name="T3" fmla="*/ 2 h 52"/>
                  <a:gd name="T4" fmla="*/ 22 w 31"/>
                  <a:gd name="T5" fmla="*/ 0 h 52"/>
                  <a:gd name="T6" fmla="*/ 25 w 31"/>
                  <a:gd name="T7" fmla="*/ 2 h 52"/>
                  <a:gd name="T8" fmla="*/ 24 w 31"/>
                  <a:gd name="T9" fmla="*/ 18 h 52"/>
                  <a:gd name="T10" fmla="*/ 24 w 31"/>
                  <a:gd name="T11" fmla="*/ 20 h 52"/>
                  <a:gd name="T12" fmla="*/ 22 w 31"/>
                  <a:gd name="T13" fmla="*/ 20 h 52"/>
                  <a:gd name="T14" fmla="*/ 6 w 31"/>
                  <a:gd name="T15" fmla="*/ 30 h 52"/>
                  <a:gd name="T16" fmla="*/ 25 w 31"/>
                  <a:gd name="T17" fmla="*/ 34 h 52"/>
                  <a:gd name="T18" fmla="*/ 28 w 31"/>
                  <a:gd name="T19" fmla="*/ 32 h 52"/>
                  <a:gd name="T20" fmla="*/ 31 w 31"/>
                  <a:gd name="T21" fmla="*/ 35 h 52"/>
                  <a:gd name="T22" fmla="*/ 1 w 31"/>
                  <a:gd name="T23" fmla="*/ 31 h 52"/>
                  <a:gd name="T24" fmla="*/ 19 w 31"/>
                  <a:gd name="T25" fmla="*/ 1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52">
                    <a:moveTo>
                      <a:pt x="19" y="15"/>
                    </a:moveTo>
                    <a:cubicBezTo>
                      <a:pt x="19" y="12"/>
                      <a:pt x="19" y="5"/>
                      <a:pt x="19" y="2"/>
                    </a:cubicBezTo>
                    <a:cubicBezTo>
                      <a:pt x="19" y="1"/>
                      <a:pt x="21" y="0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6"/>
                      <a:pt x="25" y="14"/>
                      <a:pt x="24" y="18"/>
                    </a:cubicBezTo>
                    <a:cubicBezTo>
                      <a:pt x="24" y="19"/>
                      <a:pt x="24" y="19"/>
                      <a:pt x="24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4" y="20"/>
                      <a:pt x="6" y="22"/>
                      <a:pt x="6" y="30"/>
                    </a:cubicBezTo>
                    <a:cubicBezTo>
                      <a:pt x="6" y="43"/>
                      <a:pt x="24" y="45"/>
                      <a:pt x="25" y="34"/>
                    </a:cubicBezTo>
                    <a:cubicBezTo>
                      <a:pt x="26" y="33"/>
                      <a:pt x="27" y="32"/>
                      <a:pt x="28" y="32"/>
                    </a:cubicBezTo>
                    <a:cubicBezTo>
                      <a:pt x="30" y="33"/>
                      <a:pt x="31" y="34"/>
                      <a:pt x="31" y="35"/>
                    </a:cubicBezTo>
                    <a:cubicBezTo>
                      <a:pt x="28" y="52"/>
                      <a:pt x="1" y="50"/>
                      <a:pt x="1" y="31"/>
                    </a:cubicBezTo>
                    <a:cubicBezTo>
                      <a:pt x="0" y="20"/>
                      <a:pt x="9" y="15"/>
                      <a:pt x="19" y="1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4" name="Freeform 69"/>
              <p:cNvSpPr>
                <a:spLocks noEditPoints="1"/>
              </p:cNvSpPr>
              <p:nvPr/>
            </p:nvSpPr>
            <p:spPr bwMode="auto">
              <a:xfrm>
                <a:off x="6275907" y="8410554"/>
                <a:ext cx="121757" cy="12747"/>
              </a:xfrm>
              <a:custGeom>
                <a:avLst/>
                <a:gdLst>
                  <a:gd name="T0" fmla="*/ 238 w 277"/>
                  <a:gd name="T1" fmla="*/ 0 h 29"/>
                  <a:gd name="T2" fmla="*/ 277 w 277"/>
                  <a:gd name="T3" fmla="*/ 0 h 29"/>
                  <a:gd name="T4" fmla="*/ 277 w 277"/>
                  <a:gd name="T5" fmla="*/ 29 h 29"/>
                  <a:gd name="T6" fmla="*/ 238 w 277"/>
                  <a:gd name="T7" fmla="*/ 29 h 29"/>
                  <a:gd name="T8" fmla="*/ 238 w 277"/>
                  <a:gd name="T9" fmla="*/ 0 h 29"/>
                  <a:gd name="T10" fmla="*/ 238 w 277"/>
                  <a:gd name="T11" fmla="*/ 0 h 29"/>
                  <a:gd name="T12" fmla="*/ 0 w 277"/>
                  <a:gd name="T13" fmla="*/ 0 h 29"/>
                  <a:gd name="T14" fmla="*/ 40 w 277"/>
                  <a:gd name="T15" fmla="*/ 0 h 29"/>
                  <a:gd name="T16" fmla="*/ 40 w 277"/>
                  <a:gd name="T17" fmla="*/ 29 h 29"/>
                  <a:gd name="T18" fmla="*/ 0 w 277"/>
                  <a:gd name="T19" fmla="*/ 29 h 29"/>
                  <a:gd name="T20" fmla="*/ 0 w 277"/>
                  <a:gd name="T21" fmla="*/ 0 h 29"/>
                  <a:gd name="T22" fmla="*/ 0 w 277"/>
                  <a:gd name="T23" fmla="*/ 0 h 29"/>
                  <a:gd name="T24" fmla="*/ 60 w 277"/>
                  <a:gd name="T25" fmla="*/ 0 h 29"/>
                  <a:gd name="T26" fmla="*/ 99 w 277"/>
                  <a:gd name="T27" fmla="*/ 0 h 29"/>
                  <a:gd name="T28" fmla="*/ 99 w 277"/>
                  <a:gd name="T29" fmla="*/ 29 h 29"/>
                  <a:gd name="T30" fmla="*/ 60 w 277"/>
                  <a:gd name="T31" fmla="*/ 29 h 29"/>
                  <a:gd name="T32" fmla="*/ 60 w 277"/>
                  <a:gd name="T33" fmla="*/ 0 h 29"/>
                  <a:gd name="T34" fmla="*/ 60 w 277"/>
                  <a:gd name="T35" fmla="*/ 0 h 29"/>
                  <a:gd name="T36" fmla="*/ 119 w 277"/>
                  <a:gd name="T37" fmla="*/ 0 h 29"/>
                  <a:gd name="T38" fmla="*/ 159 w 277"/>
                  <a:gd name="T39" fmla="*/ 0 h 29"/>
                  <a:gd name="T40" fmla="*/ 159 w 277"/>
                  <a:gd name="T41" fmla="*/ 29 h 29"/>
                  <a:gd name="T42" fmla="*/ 119 w 277"/>
                  <a:gd name="T43" fmla="*/ 29 h 29"/>
                  <a:gd name="T44" fmla="*/ 119 w 277"/>
                  <a:gd name="T45" fmla="*/ 0 h 29"/>
                  <a:gd name="T46" fmla="*/ 119 w 277"/>
                  <a:gd name="T47" fmla="*/ 0 h 29"/>
                  <a:gd name="T48" fmla="*/ 179 w 277"/>
                  <a:gd name="T49" fmla="*/ 0 h 29"/>
                  <a:gd name="T50" fmla="*/ 218 w 277"/>
                  <a:gd name="T51" fmla="*/ 0 h 29"/>
                  <a:gd name="T52" fmla="*/ 218 w 277"/>
                  <a:gd name="T53" fmla="*/ 29 h 29"/>
                  <a:gd name="T54" fmla="*/ 179 w 277"/>
                  <a:gd name="T55" fmla="*/ 29 h 29"/>
                  <a:gd name="T56" fmla="*/ 179 w 277"/>
                  <a:gd name="T57" fmla="*/ 0 h 29"/>
                  <a:gd name="T58" fmla="*/ 179 w 277"/>
                  <a:gd name="T5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7" h="29">
                    <a:moveTo>
                      <a:pt x="238" y="0"/>
                    </a:moveTo>
                    <a:lnTo>
                      <a:pt x="277" y="0"/>
                    </a:lnTo>
                    <a:lnTo>
                      <a:pt x="277" y="29"/>
                    </a:lnTo>
                    <a:lnTo>
                      <a:pt x="238" y="29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0" y="0"/>
                    </a:moveTo>
                    <a:lnTo>
                      <a:pt x="99" y="0"/>
                    </a:lnTo>
                    <a:lnTo>
                      <a:pt x="99" y="29"/>
                    </a:lnTo>
                    <a:lnTo>
                      <a:pt x="60" y="29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  <a:moveTo>
                      <a:pt x="119" y="0"/>
                    </a:moveTo>
                    <a:lnTo>
                      <a:pt x="159" y="0"/>
                    </a:lnTo>
                    <a:lnTo>
                      <a:pt x="159" y="29"/>
                    </a:lnTo>
                    <a:lnTo>
                      <a:pt x="119" y="29"/>
                    </a:lnTo>
                    <a:lnTo>
                      <a:pt x="119" y="0"/>
                    </a:lnTo>
                    <a:lnTo>
                      <a:pt x="119" y="0"/>
                    </a:lnTo>
                    <a:close/>
                    <a:moveTo>
                      <a:pt x="179" y="0"/>
                    </a:moveTo>
                    <a:lnTo>
                      <a:pt x="218" y="0"/>
                    </a:lnTo>
                    <a:lnTo>
                      <a:pt x="218" y="29"/>
                    </a:lnTo>
                    <a:lnTo>
                      <a:pt x="179" y="29"/>
                    </a:lnTo>
                    <a:lnTo>
                      <a:pt x="179" y="0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5" name="Freeform 70"/>
              <p:cNvSpPr>
                <a:spLocks noEditPoints="1"/>
              </p:cNvSpPr>
              <p:nvPr/>
            </p:nvSpPr>
            <p:spPr bwMode="auto">
              <a:xfrm>
                <a:off x="6277665" y="8453190"/>
                <a:ext cx="119559" cy="218458"/>
              </a:xfrm>
              <a:custGeom>
                <a:avLst/>
                <a:gdLst>
                  <a:gd name="T0" fmla="*/ 82 w 272"/>
                  <a:gd name="T1" fmla="*/ 0 h 497"/>
                  <a:gd name="T2" fmla="*/ 0 w 272"/>
                  <a:gd name="T3" fmla="*/ 265 h 497"/>
                  <a:gd name="T4" fmla="*/ 11 w 272"/>
                  <a:gd name="T5" fmla="*/ 497 h 497"/>
                  <a:gd name="T6" fmla="*/ 44 w 272"/>
                  <a:gd name="T7" fmla="*/ 497 h 497"/>
                  <a:gd name="T8" fmla="*/ 53 w 272"/>
                  <a:gd name="T9" fmla="*/ 285 h 497"/>
                  <a:gd name="T10" fmla="*/ 217 w 272"/>
                  <a:gd name="T11" fmla="*/ 285 h 497"/>
                  <a:gd name="T12" fmla="*/ 227 w 272"/>
                  <a:gd name="T13" fmla="*/ 497 h 497"/>
                  <a:gd name="T14" fmla="*/ 261 w 272"/>
                  <a:gd name="T15" fmla="*/ 497 h 497"/>
                  <a:gd name="T16" fmla="*/ 272 w 272"/>
                  <a:gd name="T17" fmla="*/ 265 h 497"/>
                  <a:gd name="T18" fmla="*/ 190 w 272"/>
                  <a:gd name="T19" fmla="*/ 0 h 497"/>
                  <a:gd name="T20" fmla="*/ 185 w 272"/>
                  <a:gd name="T21" fmla="*/ 0 h 497"/>
                  <a:gd name="T22" fmla="*/ 170 w 272"/>
                  <a:gd name="T23" fmla="*/ 0 h 497"/>
                  <a:gd name="T24" fmla="*/ 102 w 272"/>
                  <a:gd name="T25" fmla="*/ 0 h 497"/>
                  <a:gd name="T26" fmla="*/ 86 w 272"/>
                  <a:gd name="T27" fmla="*/ 0 h 497"/>
                  <a:gd name="T28" fmla="*/ 82 w 272"/>
                  <a:gd name="T29" fmla="*/ 0 h 497"/>
                  <a:gd name="T30" fmla="*/ 82 w 272"/>
                  <a:gd name="T31" fmla="*/ 0 h 497"/>
                  <a:gd name="T32" fmla="*/ 78 w 272"/>
                  <a:gd name="T33" fmla="*/ 127 h 497"/>
                  <a:gd name="T34" fmla="*/ 193 w 272"/>
                  <a:gd name="T35" fmla="*/ 127 h 497"/>
                  <a:gd name="T36" fmla="*/ 175 w 272"/>
                  <a:gd name="T37" fmla="*/ 30 h 497"/>
                  <a:gd name="T38" fmla="*/ 95 w 272"/>
                  <a:gd name="T39" fmla="*/ 30 h 497"/>
                  <a:gd name="T40" fmla="*/ 78 w 272"/>
                  <a:gd name="T41" fmla="*/ 127 h 497"/>
                  <a:gd name="T42" fmla="*/ 78 w 272"/>
                  <a:gd name="T43" fmla="*/ 127 h 497"/>
                  <a:gd name="T44" fmla="*/ 199 w 272"/>
                  <a:gd name="T45" fmla="*/ 157 h 497"/>
                  <a:gd name="T46" fmla="*/ 73 w 272"/>
                  <a:gd name="T47" fmla="*/ 157 h 497"/>
                  <a:gd name="T48" fmla="*/ 56 w 272"/>
                  <a:gd name="T49" fmla="*/ 255 h 497"/>
                  <a:gd name="T50" fmla="*/ 216 w 272"/>
                  <a:gd name="T51" fmla="*/ 255 h 497"/>
                  <a:gd name="T52" fmla="*/ 199 w 272"/>
                  <a:gd name="T53" fmla="*/ 157 h 497"/>
                  <a:gd name="T54" fmla="*/ 199 w 272"/>
                  <a:gd name="T55" fmla="*/ 157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2" h="497">
                    <a:moveTo>
                      <a:pt x="82" y="0"/>
                    </a:moveTo>
                    <a:lnTo>
                      <a:pt x="0" y="265"/>
                    </a:lnTo>
                    <a:lnTo>
                      <a:pt x="11" y="497"/>
                    </a:lnTo>
                    <a:lnTo>
                      <a:pt x="44" y="497"/>
                    </a:lnTo>
                    <a:lnTo>
                      <a:pt x="53" y="285"/>
                    </a:lnTo>
                    <a:lnTo>
                      <a:pt x="217" y="285"/>
                    </a:lnTo>
                    <a:lnTo>
                      <a:pt x="227" y="497"/>
                    </a:lnTo>
                    <a:lnTo>
                      <a:pt x="261" y="497"/>
                    </a:lnTo>
                    <a:lnTo>
                      <a:pt x="272" y="265"/>
                    </a:lnTo>
                    <a:lnTo>
                      <a:pt x="190" y="0"/>
                    </a:lnTo>
                    <a:lnTo>
                      <a:pt x="185" y="0"/>
                    </a:lnTo>
                    <a:lnTo>
                      <a:pt x="170" y="0"/>
                    </a:lnTo>
                    <a:lnTo>
                      <a:pt x="102" y="0"/>
                    </a:lnTo>
                    <a:lnTo>
                      <a:pt x="86" y="0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  <a:moveTo>
                      <a:pt x="78" y="127"/>
                    </a:moveTo>
                    <a:lnTo>
                      <a:pt x="193" y="127"/>
                    </a:lnTo>
                    <a:lnTo>
                      <a:pt x="175" y="30"/>
                    </a:lnTo>
                    <a:lnTo>
                      <a:pt x="95" y="30"/>
                    </a:lnTo>
                    <a:lnTo>
                      <a:pt x="78" y="127"/>
                    </a:lnTo>
                    <a:lnTo>
                      <a:pt x="78" y="127"/>
                    </a:lnTo>
                    <a:close/>
                    <a:moveTo>
                      <a:pt x="199" y="157"/>
                    </a:moveTo>
                    <a:lnTo>
                      <a:pt x="73" y="157"/>
                    </a:lnTo>
                    <a:lnTo>
                      <a:pt x="56" y="255"/>
                    </a:lnTo>
                    <a:lnTo>
                      <a:pt x="216" y="255"/>
                    </a:lnTo>
                    <a:lnTo>
                      <a:pt x="199" y="157"/>
                    </a:lnTo>
                    <a:lnTo>
                      <a:pt x="199" y="15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6" name="Oval 71"/>
              <p:cNvSpPr>
                <a:spLocks noChangeArrowheads="1"/>
              </p:cNvSpPr>
              <p:nvPr/>
            </p:nvSpPr>
            <p:spPr bwMode="auto">
              <a:xfrm>
                <a:off x="6342719" y="8347258"/>
                <a:ext cx="9670" cy="96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7" name="Oval 72"/>
              <p:cNvSpPr>
                <a:spLocks noChangeArrowheads="1"/>
              </p:cNvSpPr>
              <p:nvPr/>
            </p:nvSpPr>
            <p:spPr bwMode="auto">
              <a:xfrm>
                <a:off x="6249973" y="8425938"/>
                <a:ext cx="9670" cy="96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8" name="Freeform 73"/>
              <p:cNvSpPr>
                <a:spLocks noEditPoints="1"/>
              </p:cNvSpPr>
              <p:nvPr/>
            </p:nvSpPr>
            <p:spPr bwMode="auto">
              <a:xfrm>
                <a:off x="6077228" y="8257150"/>
                <a:ext cx="95823" cy="96702"/>
              </a:xfrm>
              <a:custGeom>
                <a:avLst/>
                <a:gdLst>
                  <a:gd name="T0" fmla="*/ 2 w 175"/>
                  <a:gd name="T1" fmla="*/ 157 h 177"/>
                  <a:gd name="T2" fmla="*/ 10 w 175"/>
                  <a:gd name="T3" fmla="*/ 137 h 177"/>
                  <a:gd name="T4" fmla="*/ 26 w 175"/>
                  <a:gd name="T5" fmla="*/ 96 h 177"/>
                  <a:gd name="T6" fmla="*/ 50 w 175"/>
                  <a:gd name="T7" fmla="*/ 33 h 177"/>
                  <a:gd name="T8" fmla="*/ 60 w 175"/>
                  <a:gd name="T9" fmla="*/ 24 h 177"/>
                  <a:gd name="T10" fmla="*/ 157 w 175"/>
                  <a:gd name="T11" fmla="*/ 1 h 177"/>
                  <a:gd name="T12" fmla="*/ 172 w 175"/>
                  <a:gd name="T13" fmla="*/ 8 h 177"/>
                  <a:gd name="T14" fmla="*/ 170 w 175"/>
                  <a:gd name="T15" fmla="*/ 24 h 177"/>
                  <a:gd name="T16" fmla="*/ 24 w 175"/>
                  <a:gd name="T17" fmla="*/ 173 h 177"/>
                  <a:gd name="T18" fmla="*/ 13 w 175"/>
                  <a:gd name="T19" fmla="*/ 177 h 177"/>
                  <a:gd name="T20" fmla="*/ 4 w 175"/>
                  <a:gd name="T21" fmla="*/ 173 h 177"/>
                  <a:gd name="T22" fmla="*/ 1 w 175"/>
                  <a:gd name="T23" fmla="*/ 166 h 177"/>
                  <a:gd name="T24" fmla="*/ 2 w 175"/>
                  <a:gd name="T25" fmla="*/ 158 h 177"/>
                  <a:gd name="T26" fmla="*/ 2 w 175"/>
                  <a:gd name="T27" fmla="*/ 157 h 177"/>
                  <a:gd name="T28" fmla="*/ 9 w 175"/>
                  <a:gd name="T29" fmla="*/ 160 h 177"/>
                  <a:gd name="T30" fmla="*/ 17 w 175"/>
                  <a:gd name="T31" fmla="*/ 140 h 177"/>
                  <a:gd name="T32" fmla="*/ 33 w 175"/>
                  <a:gd name="T33" fmla="*/ 98 h 177"/>
                  <a:gd name="T34" fmla="*/ 57 w 175"/>
                  <a:gd name="T35" fmla="*/ 35 h 177"/>
                  <a:gd name="T36" fmla="*/ 62 w 175"/>
                  <a:gd name="T37" fmla="*/ 32 h 177"/>
                  <a:gd name="T38" fmla="*/ 159 w 175"/>
                  <a:gd name="T39" fmla="*/ 9 h 177"/>
                  <a:gd name="T40" fmla="*/ 166 w 175"/>
                  <a:gd name="T41" fmla="*/ 12 h 177"/>
                  <a:gd name="T42" fmla="*/ 165 w 175"/>
                  <a:gd name="T43" fmla="*/ 19 h 177"/>
                  <a:gd name="T44" fmla="*/ 18 w 175"/>
                  <a:gd name="T45" fmla="*/ 168 h 177"/>
                  <a:gd name="T46" fmla="*/ 14 w 175"/>
                  <a:gd name="T47" fmla="*/ 170 h 177"/>
                  <a:gd name="T48" fmla="*/ 10 w 175"/>
                  <a:gd name="T49" fmla="*/ 168 h 177"/>
                  <a:gd name="T50" fmla="*/ 8 w 175"/>
                  <a:gd name="T51" fmla="*/ 165 h 177"/>
                  <a:gd name="T52" fmla="*/ 8 w 175"/>
                  <a:gd name="T53" fmla="*/ 161 h 177"/>
                  <a:gd name="T54" fmla="*/ 9 w 175"/>
                  <a:gd name="T55" fmla="*/ 16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75" h="177">
                    <a:moveTo>
                      <a:pt x="2" y="157"/>
                    </a:moveTo>
                    <a:cubicBezTo>
                      <a:pt x="5" y="151"/>
                      <a:pt x="7" y="144"/>
                      <a:pt x="10" y="137"/>
                    </a:cubicBezTo>
                    <a:cubicBezTo>
                      <a:pt x="15" y="123"/>
                      <a:pt x="21" y="110"/>
                      <a:pt x="26" y="96"/>
                    </a:cubicBezTo>
                    <a:cubicBezTo>
                      <a:pt x="34" y="75"/>
                      <a:pt x="42" y="54"/>
                      <a:pt x="50" y="33"/>
                    </a:cubicBezTo>
                    <a:cubicBezTo>
                      <a:pt x="52" y="28"/>
                      <a:pt x="56" y="25"/>
                      <a:pt x="60" y="24"/>
                    </a:cubicBezTo>
                    <a:cubicBezTo>
                      <a:pt x="157" y="1"/>
                      <a:pt x="157" y="1"/>
                      <a:pt x="157" y="1"/>
                    </a:cubicBezTo>
                    <a:cubicBezTo>
                      <a:pt x="163" y="0"/>
                      <a:pt x="169" y="3"/>
                      <a:pt x="172" y="8"/>
                    </a:cubicBezTo>
                    <a:cubicBezTo>
                      <a:pt x="175" y="13"/>
                      <a:pt x="174" y="20"/>
                      <a:pt x="170" y="24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1" y="176"/>
                      <a:pt x="17" y="177"/>
                      <a:pt x="13" y="177"/>
                    </a:cubicBezTo>
                    <a:cubicBezTo>
                      <a:pt x="10" y="177"/>
                      <a:pt x="7" y="176"/>
                      <a:pt x="4" y="173"/>
                    </a:cubicBezTo>
                    <a:cubicBezTo>
                      <a:pt x="2" y="171"/>
                      <a:pt x="1" y="168"/>
                      <a:pt x="1" y="166"/>
                    </a:cubicBezTo>
                    <a:cubicBezTo>
                      <a:pt x="0" y="163"/>
                      <a:pt x="1" y="160"/>
                      <a:pt x="2" y="158"/>
                    </a:cubicBezTo>
                    <a:cubicBezTo>
                      <a:pt x="2" y="157"/>
                      <a:pt x="2" y="157"/>
                      <a:pt x="2" y="157"/>
                    </a:cubicBezTo>
                    <a:close/>
                    <a:moveTo>
                      <a:pt x="9" y="160"/>
                    </a:moveTo>
                    <a:cubicBezTo>
                      <a:pt x="12" y="154"/>
                      <a:pt x="14" y="146"/>
                      <a:pt x="17" y="140"/>
                    </a:cubicBezTo>
                    <a:cubicBezTo>
                      <a:pt x="22" y="126"/>
                      <a:pt x="28" y="112"/>
                      <a:pt x="33" y="98"/>
                    </a:cubicBezTo>
                    <a:cubicBezTo>
                      <a:pt x="41" y="77"/>
                      <a:pt x="49" y="56"/>
                      <a:pt x="57" y="35"/>
                    </a:cubicBezTo>
                    <a:cubicBezTo>
                      <a:pt x="58" y="33"/>
                      <a:pt x="60" y="32"/>
                      <a:pt x="62" y="32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62" y="8"/>
                      <a:pt x="165" y="9"/>
                      <a:pt x="166" y="12"/>
                    </a:cubicBezTo>
                    <a:cubicBezTo>
                      <a:pt x="167" y="14"/>
                      <a:pt x="167" y="17"/>
                      <a:pt x="165" y="19"/>
                    </a:cubicBezTo>
                    <a:cubicBezTo>
                      <a:pt x="18" y="168"/>
                      <a:pt x="18" y="168"/>
                      <a:pt x="18" y="168"/>
                    </a:cubicBezTo>
                    <a:cubicBezTo>
                      <a:pt x="17" y="169"/>
                      <a:pt x="15" y="170"/>
                      <a:pt x="14" y="170"/>
                    </a:cubicBezTo>
                    <a:cubicBezTo>
                      <a:pt x="12" y="170"/>
                      <a:pt x="11" y="169"/>
                      <a:pt x="10" y="168"/>
                    </a:cubicBezTo>
                    <a:cubicBezTo>
                      <a:pt x="9" y="167"/>
                      <a:pt x="8" y="166"/>
                      <a:pt x="8" y="165"/>
                    </a:cubicBezTo>
                    <a:cubicBezTo>
                      <a:pt x="8" y="163"/>
                      <a:pt x="8" y="162"/>
                      <a:pt x="8" y="161"/>
                    </a:cubicBezTo>
                    <a:cubicBezTo>
                      <a:pt x="8" y="161"/>
                      <a:pt x="9" y="161"/>
                      <a:pt x="9" y="16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9" name="Oval 74"/>
              <p:cNvSpPr>
                <a:spLocks noChangeArrowheads="1"/>
              </p:cNvSpPr>
              <p:nvPr/>
            </p:nvSpPr>
            <p:spPr bwMode="auto">
              <a:xfrm>
                <a:off x="6128656" y="8295831"/>
                <a:ext cx="13187" cy="13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0" name="Freeform 75"/>
              <p:cNvSpPr>
                <a:spLocks/>
              </p:cNvSpPr>
              <p:nvPr/>
            </p:nvSpPr>
            <p:spPr bwMode="auto">
              <a:xfrm>
                <a:off x="6072833" y="8642637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1" name="Freeform 76"/>
              <p:cNvSpPr>
                <a:spLocks/>
              </p:cNvSpPr>
              <p:nvPr/>
            </p:nvSpPr>
            <p:spPr bwMode="auto">
              <a:xfrm>
                <a:off x="6072833" y="8613187"/>
                <a:ext cx="86592" cy="29450"/>
              </a:xfrm>
              <a:custGeom>
                <a:avLst/>
                <a:gdLst>
                  <a:gd name="T0" fmla="*/ 0 w 197"/>
                  <a:gd name="T1" fmla="*/ 0 h 67"/>
                  <a:gd name="T2" fmla="*/ 197 w 197"/>
                  <a:gd name="T3" fmla="*/ 0 h 67"/>
                  <a:gd name="T4" fmla="*/ 197 w 197"/>
                  <a:gd name="T5" fmla="*/ 67 h 67"/>
                  <a:gd name="T6" fmla="*/ 0 w 197"/>
                  <a:gd name="T7" fmla="*/ 67 h 67"/>
                  <a:gd name="T8" fmla="*/ 0 w 197"/>
                  <a:gd name="T9" fmla="*/ 0 h 67"/>
                  <a:gd name="T10" fmla="*/ 0 w 19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7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2" name="Freeform 77"/>
              <p:cNvSpPr>
                <a:spLocks/>
              </p:cNvSpPr>
              <p:nvPr/>
            </p:nvSpPr>
            <p:spPr bwMode="auto">
              <a:xfrm>
                <a:off x="6072833" y="8584177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3" name="Freeform 78"/>
              <p:cNvSpPr>
                <a:spLocks/>
              </p:cNvSpPr>
              <p:nvPr/>
            </p:nvSpPr>
            <p:spPr bwMode="auto">
              <a:xfrm>
                <a:off x="6072833" y="8555166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4" name="Freeform 79"/>
              <p:cNvSpPr>
                <a:spLocks/>
              </p:cNvSpPr>
              <p:nvPr/>
            </p:nvSpPr>
            <p:spPr bwMode="auto">
              <a:xfrm>
                <a:off x="6159425" y="8555166"/>
                <a:ext cx="86153" cy="29010"/>
              </a:xfrm>
              <a:custGeom>
                <a:avLst/>
                <a:gdLst>
                  <a:gd name="T0" fmla="*/ 0 w 196"/>
                  <a:gd name="T1" fmla="*/ 66 h 66"/>
                  <a:gd name="T2" fmla="*/ 196 w 196"/>
                  <a:gd name="T3" fmla="*/ 66 h 66"/>
                  <a:gd name="T4" fmla="*/ 196 w 196"/>
                  <a:gd name="T5" fmla="*/ 0 h 66"/>
                  <a:gd name="T6" fmla="*/ 0 w 196"/>
                  <a:gd name="T7" fmla="*/ 0 h 66"/>
                  <a:gd name="T8" fmla="*/ 0 w 196"/>
                  <a:gd name="T9" fmla="*/ 66 h 66"/>
                  <a:gd name="T10" fmla="*/ 0 w 196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6">
                    <a:moveTo>
                      <a:pt x="0" y="66"/>
                    </a:moveTo>
                    <a:lnTo>
                      <a:pt x="196" y="66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5" name="Freeform 80"/>
              <p:cNvSpPr>
                <a:spLocks/>
              </p:cNvSpPr>
              <p:nvPr/>
            </p:nvSpPr>
            <p:spPr bwMode="auto">
              <a:xfrm>
                <a:off x="6159425" y="8497585"/>
                <a:ext cx="86153" cy="29010"/>
              </a:xfrm>
              <a:custGeom>
                <a:avLst/>
                <a:gdLst>
                  <a:gd name="T0" fmla="*/ 0 w 196"/>
                  <a:gd name="T1" fmla="*/ 66 h 66"/>
                  <a:gd name="T2" fmla="*/ 196 w 196"/>
                  <a:gd name="T3" fmla="*/ 66 h 66"/>
                  <a:gd name="T4" fmla="*/ 196 w 196"/>
                  <a:gd name="T5" fmla="*/ 0 h 66"/>
                  <a:gd name="T6" fmla="*/ 0 w 196"/>
                  <a:gd name="T7" fmla="*/ 0 h 66"/>
                  <a:gd name="T8" fmla="*/ 0 w 196"/>
                  <a:gd name="T9" fmla="*/ 66 h 66"/>
                  <a:gd name="T10" fmla="*/ 0 w 196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6">
                    <a:moveTo>
                      <a:pt x="0" y="66"/>
                    </a:moveTo>
                    <a:lnTo>
                      <a:pt x="196" y="66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6" name="Freeform 81"/>
              <p:cNvSpPr>
                <a:spLocks/>
              </p:cNvSpPr>
              <p:nvPr/>
            </p:nvSpPr>
            <p:spPr bwMode="auto">
              <a:xfrm>
                <a:off x="6159425" y="8584177"/>
                <a:ext cx="86153" cy="29010"/>
              </a:xfrm>
              <a:custGeom>
                <a:avLst/>
                <a:gdLst>
                  <a:gd name="T0" fmla="*/ 0 w 196"/>
                  <a:gd name="T1" fmla="*/ 66 h 66"/>
                  <a:gd name="T2" fmla="*/ 196 w 196"/>
                  <a:gd name="T3" fmla="*/ 66 h 66"/>
                  <a:gd name="T4" fmla="*/ 196 w 196"/>
                  <a:gd name="T5" fmla="*/ 0 h 66"/>
                  <a:gd name="T6" fmla="*/ 0 w 196"/>
                  <a:gd name="T7" fmla="*/ 0 h 66"/>
                  <a:gd name="T8" fmla="*/ 0 w 196"/>
                  <a:gd name="T9" fmla="*/ 66 h 66"/>
                  <a:gd name="T10" fmla="*/ 0 w 196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6">
                    <a:moveTo>
                      <a:pt x="0" y="66"/>
                    </a:moveTo>
                    <a:lnTo>
                      <a:pt x="196" y="66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7" name="Freeform 82"/>
              <p:cNvSpPr>
                <a:spLocks/>
              </p:cNvSpPr>
              <p:nvPr/>
            </p:nvSpPr>
            <p:spPr bwMode="auto">
              <a:xfrm>
                <a:off x="6159425" y="8526595"/>
                <a:ext cx="86153" cy="28571"/>
              </a:xfrm>
              <a:custGeom>
                <a:avLst/>
                <a:gdLst>
                  <a:gd name="T0" fmla="*/ 0 w 196"/>
                  <a:gd name="T1" fmla="*/ 65 h 65"/>
                  <a:gd name="T2" fmla="*/ 196 w 196"/>
                  <a:gd name="T3" fmla="*/ 65 h 65"/>
                  <a:gd name="T4" fmla="*/ 196 w 196"/>
                  <a:gd name="T5" fmla="*/ 0 h 65"/>
                  <a:gd name="T6" fmla="*/ 0 w 196"/>
                  <a:gd name="T7" fmla="*/ 0 h 65"/>
                  <a:gd name="T8" fmla="*/ 0 w 196"/>
                  <a:gd name="T9" fmla="*/ 65 h 65"/>
                  <a:gd name="T10" fmla="*/ 0 w 196"/>
                  <a:gd name="T1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5">
                    <a:moveTo>
                      <a:pt x="0" y="65"/>
                    </a:moveTo>
                    <a:lnTo>
                      <a:pt x="196" y="65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8" name="Freeform 83"/>
              <p:cNvSpPr>
                <a:spLocks/>
              </p:cNvSpPr>
              <p:nvPr/>
            </p:nvSpPr>
            <p:spPr bwMode="auto">
              <a:xfrm>
                <a:off x="6159425" y="8613187"/>
                <a:ext cx="86153" cy="29450"/>
              </a:xfrm>
              <a:custGeom>
                <a:avLst/>
                <a:gdLst>
                  <a:gd name="T0" fmla="*/ 0 w 196"/>
                  <a:gd name="T1" fmla="*/ 67 h 67"/>
                  <a:gd name="T2" fmla="*/ 196 w 196"/>
                  <a:gd name="T3" fmla="*/ 67 h 67"/>
                  <a:gd name="T4" fmla="*/ 196 w 196"/>
                  <a:gd name="T5" fmla="*/ 0 h 67"/>
                  <a:gd name="T6" fmla="*/ 0 w 196"/>
                  <a:gd name="T7" fmla="*/ 0 h 67"/>
                  <a:gd name="T8" fmla="*/ 0 w 196"/>
                  <a:gd name="T9" fmla="*/ 67 h 67"/>
                  <a:gd name="T10" fmla="*/ 0 w 196"/>
                  <a:gd name="T1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7">
                    <a:moveTo>
                      <a:pt x="0" y="67"/>
                    </a:moveTo>
                    <a:lnTo>
                      <a:pt x="196" y="67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9" name="Freeform 84"/>
              <p:cNvSpPr>
                <a:spLocks/>
              </p:cNvSpPr>
              <p:nvPr/>
            </p:nvSpPr>
            <p:spPr bwMode="auto">
              <a:xfrm>
                <a:off x="6159425" y="8642637"/>
                <a:ext cx="86153" cy="29010"/>
              </a:xfrm>
              <a:custGeom>
                <a:avLst/>
                <a:gdLst>
                  <a:gd name="T0" fmla="*/ 0 w 196"/>
                  <a:gd name="T1" fmla="*/ 66 h 66"/>
                  <a:gd name="T2" fmla="*/ 196 w 196"/>
                  <a:gd name="T3" fmla="*/ 66 h 66"/>
                  <a:gd name="T4" fmla="*/ 196 w 196"/>
                  <a:gd name="T5" fmla="*/ 0 h 66"/>
                  <a:gd name="T6" fmla="*/ 0 w 196"/>
                  <a:gd name="T7" fmla="*/ 0 h 66"/>
                  <a:gd name="T8" fmla="*/ 0 w 196"/>
                  <a:gd name="T9" fmla="*/ 66 h 66"/>
                  <a:gd name="T10" fmla="*/ 0 w 196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6">
                    <a:moveTo>
                      <a:pt x="0" y="66"/>
                    </a:moveTo>
                    <a:lnTo>
                      <a:pt x="196" y="66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5" name="Freeform 85"/>
              <p:cNvSpPr>
                <a:spLocks/>
              </p:cNvSpPr>
              <p:nvPr/>
            </p:nvSpPr>
            <p:spPr bwMode="auto">
              <a:xfrm>
                <a:off x="5986241" y="8642637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6" name="Freeform 86"/>
              <p:cNvSpPr>
                <a:spLocks/>
              </p:cNvSpPr>
              <p:nvPr/>
            </p:nvSpPr>
            <p:spPr bwMode="auto">
              <a:xfrm>
                <a:off x="5986241" y="8613187"/>
                <a:ext cx="86592" cy="29450"/>
              </a:xfrm>
              <a:custGeom>
                <a:avLst/>
                <a:gdLst>
                  <a:gd name="T0" fmla="*/ 0 w 197"/>
                  <a:gd name="T1" fmla="*/ 0 h 67"/>
                  <a:gd name="T2" fmla="*/ 197 w 197"/>
                  <a:gd name="T3" fmla="*/ 0 h 67"/>
                  <a:gd name="T4" fmla="*/ 197 w 197"/>
                  <a:gd name="T5" fmla="*/ 67 h 67"/>
                  <a:gd name="T6" fmla="*/ 0 w 197"/>
                  <a:gd name="T7" fmla="*/ 67 h 67"/>
                  <a:gd name="T8" fmla="*/ 0 w 197"/>
                  <a:gd name="T9" fmla="*/ 0 h 67"/>
                  <a:gd name="T10" fmla="*/ 0 w 19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7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7" name="Freeform 87"/>
              <p:cNvSpPr>
                <a:spLocks/>
              </p:cNvSpPr>
              <p:nvPr/>
            </p:nvSpPr>
            <p:spPr bwMode="auto">
              <a:xfrm>
                <a:off x="5986241" y="8584177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8" name="Freeform 88"/>
              <p:cNvSpPr>
                <a:spLocks/>
              </p:cNvSpPr>
              <p:nvPr/>
            </p:nvSpPr>
            <p:spPr bwMode="auto">
              <a:xfrm>
                <a:off x="6115909" y="8642637"/>
                <a:ext cx="43516" cy="29010"/>
              </a:xfrm>
              <a:custGeom>
                <a:avLst/>
                <a:gdLst>
                  <a:gd name="T0" fmla="*/ 0 w 99"/>
                  <a:gd name="T1" fmla="*/ 0 h 66"/>
                  <a:gd name="T2" fmla="*/ 99 w 99"/>
                  <a:gd name="T3" fmla="*/ 0 h 66"/>
                  <a:gd name="T4" fmla="*/ 99 w 99"/>
                  <a:gd name="T5" fmla="*/ 66 h 66"/>
                  <a:gd name="T6" fmla="*/ 0 w 99"/>
                  <a:gd name="T7" fmla="*/ 66 h 66"/>
                  <a:gd name="T8" fmla="*/ 0 w 99"/>
                  <a:gd name="T9" fmla="*/ 0 h 66"/>
                  <a:gd name="T10" fmla="*/ 0 w 99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66">
                    <a:moveTo>
                      <a:pt x="0" y="0"/>
                    </a:moveTo>
                    <a:lnTo>
                      <a:pt x="99" y="0"/>
                    </a:lnTo>
                    <a:lnTo>
                      <a:pt x="99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9" name="Freeform 89"/>
              <p:cNvSpPr>
                <a:spLocks/>
              </p:cNvSpPr>
              <p:nvPr/>
            </p:nvSpPr>
            <p:spPr bwMode="auto">
              <a:xfrm>
                <a:off x="6115909" y="8613187"/>
                <a:ext cx="43516" cy="29450"/>
              </a:xfrm>
              <a:custGeom>
                <a:avLst/>
                <a:gdLst>
                  <a:gd name="T0" fmla="*/ 0 w 99"/>
                  <a:gd name="T1" fmla="*/ 0 h 67"/>
                  <a:gd name="T2" fmla="*/ 99 w 99"/>
                  <a:gd name="T3" fmla="*/ 0 h 67"/>
                  <a:gd name="T4" fmla="*/ 99 w 99"/>
                  <a:gd name="T5" fmla="*/ 67 h 67"/>
                  <a:gd name="T6" fmla="*/ 0 w 99"/>
                  <a:gd name="T7" fmla="*/ 67 h 67"/>
                  <a:gd name="T8" fmla="*/ 0 w 99"/>
                  <a:gd name="T9" fmla="*/ 0 h 67"/>
                  <a:gd name="T10" fmla="*/ 0 w 99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67">
                    <a:moveTo>
                      <a:pt x="0" y="0"/>
                    </a:moveTo>
                    <a:lnTo>
                      <a:pt x="99" y="0"/>
                    </a:lnTo>
                    <a:lnTo>
                      <a:pt x="9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0" name="Freeform 90"/>
              <p:cNvSpPr>
                <a:spLocks/>
              </p:cNvSpPr>
              <p:nvPr/>
            </p:nvSpPr>
            <p:spPr bwMode="auto">
              <a:xfrm>
                <a:off x="6115909" y="8584177"/>
                <a:ext cx="43516" cy="29010"/>
              </a:xfrm>
              <a:custGeom>
                <a:avLst/>
                <a:gdLst>
                  <a:gd name="T0" fmla="*/ 0 w 99"/>
                  <a:gd name="T1" fmla="*/ 0 h 66"/>
                  <a:gd name="T2" fmla="*/ 99 w 99"/>
                  <a:gd name="T3" fmla="*/ 0 h 66"/>
                  <a:gd name="T4" fmla="*/ 99 w 99"/>
                  <a:gd name="T5" fmla="*/ 66 h 66"/>
                  <a:gd name="T6" fmla="*/ 0 w 99"/>
                  <a:gd name="T7" fmla="*/ 66 h 66"/>
                  <a:gd name="T8" fmla="*/ 0 w 99"/>
                  <a:gd name="T9" fmla="*/ 0 h 66"/>
                  <a:gd name="T10" fmla="*/ 0 w 99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66">
                    <a:moveTo>
                      <a:pt x="0" y="0"/>
                    </a:moveTo>
                    <a:lnTo>
                      <a:pt x="99" y="0"/>
                    </a:lnTo>
                    <a:lnTo>
                      <a:pt x="99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1" name="Freeform 91"/>
              <p:cNvSpPr>
                <a:spLocks/>
              </p:cNvSpPr>
              <p:nvPr/>
            </p:nvSpPr>
            <p:spPr bwMode="auto">
              <a:xfrm>
                <a:off x="6115909" y="8555166"/>
                <a:ext cx="43516" cy="29010"/>
              </a:xfrm>
              <a:custGeom>
                <a:avLst/>
                <a:gdLst>
                  <a:gd name="T0" fmla="*/ 0 w 99"/>
                  <a:gd name="T1" fmla="*/ 0 h 66"/>
                  <a:gd name="T2" fmla="*/ 99 w 99"/>
                  <a:gd name="T3" fmla="*/ 0 h 66"/>
                  <a:gd name="T4" fmla="*/ 99 w 99"/>
                  <a:gd name="T5" fmla="*/ 66 h 66"/>
                  <a:gd name="T6" fmla="*/ 0 w 99"/>
                  <a:gd name="T7" fmla="*/ 66 h 66"/>
                  <a:gd name="T8" fmla="*/ 0 w 99"/>
                  <a:gd name="T9" fmla="*/ 0 h 66"/>
                  <a:gd name="T10" fmla="*/ 0 w 99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66">
                    <a:moveTo>
                      <a:pt x="0" y="0"/>
                    </a:moveTo>
                    <a:lnTo>
                      <a:pt x="99" y="0"/>
                    </a:lnTo>
                    <a:lnTo>
                      <a:pt x="99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2" name="Freeform 92"/>
              <p:cNvSpPr>
                <a:spLocks/>
              </p:cNvSpPr>
              <p:nvPr/>
            </p:nvSpPr>
            <p:spPr bwMode="auto">
              <a:xfrm>
                <a:off x="6202501" y="8555166"/>
                <a:ext cx="43076" cy="29010"/>
              </a:xfrm>
              <a:custGeom>
                <a:avLst/>
                <a:gdLst>
                  <a:gd name="T0" fmla="*/ 0 w 98"/>
                  <a:gd name="T1" fmla="*/ 66 h 66"/>
                  <a:gd name="T2" fmla="*/ 98 w 98"/>
                  <a:gd name="T3" fmla="*/ 66 h 66"/>
                  <a:gd name="T4" fmla="*/ 98 w 98"/>
                  <a:gd name="T5" fmla="*/ 0 h 66"/>
                  <a:gd name="T6" fmla="*/ 0 w 98"/>
                  <a:gd name="T7" fmla="*/ 0 h 66"/>
                  <a:gd name="T8" fmla="*/ 0 w 98"/>
                  <a:gd name="T9" fmla="*/ 66 h 66"/>
                  <a:gd name="T10" fmla="*/ 0 w 98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66"/>
                    </a:moveTo>
                    <a:lnTo>
                      <a:pt x="98" y="66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3" name="Freeform 93"/>
              <p:cNvSpPr>
                <a:spLocks/>
              </p:cNvSpPr>
              <p:nvPr/>
            </p:nvSpPr>
            <p:spPr bwMode="auto">
              <a:xfrm>
                <a:off x="6202501" y="8497585"/>
                <a:ext cx="43076" cy="29010"/>
              </a:xfrm>
              <a:custGeom>
                <a:avLst/>
                <a:gdLst>
                  <a:gd name="T0" fmla="*/ 0 w 98"/>
                  <a:gd name="T1" fmla="*/ 66 h 66"/>
                  <a:gd name="T2" fmla="*/ 98 w 98"/>
                  <a:gd name="T3" fmla="*/ 66 h 66"/>
                  <a:gd name="T4" fmla="*/ 98 w 98"/>
                  <a:gd name="T5" fmla="*/ 0 h 66"/>
                  <a:gd name="T6" fmla="*/ 0 w 98"/>
                  <a:gd name="T7" fmla="*/ 0 h 66"/>
                  <a:gd name="T8" fmla="*/ 0 w 98"/>
                  <a:gd name="T9" fmla="*/ 66 h 66"/>
                  <a:gd name="T10" fmla="*/ 0 w 98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66"/>
                    </a:moveTo>
                    <a:lnTo>
                      <a:pt x="98" y="66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4" name="Freeform 94"/>
              <p:cNvSpPr>
                <a:spLocks/>
              </p:cNvSpPr>
              <p:nvPr/>
            </p:nvSpPr>
            <p:spPr bwMode="auto">
              <a:xfrm>
                <a:off x="6202501" y="8584177"/>
                <a:ext cx="43076" cy="29010"/>
              </a:xfrm>
              <a:custGeom>
                <a:avLst/>
                <a:gdLst>
                  <a:gd name="T0" fmla="*/ 0 w 98"/>
                  <a:gd name="T1" fmla="*/ 66 h 66"/>
                  <a:gd name="T2" fmla="*/ 98 w 98"/>
                  <a:gd name="T3" fmla="*/ 66 h 66"/>
                  <a:gd name="T4" fmla="*/ 98 w 98"/>
                  <a:gd name="T5" fmla="*/ 0 h 66"/>
                  <a:gd name="T6" fmla="*/ 0 w 98"/>
                  <a:gd name="T7" fmla="*/ 0 h 66"/>
                  <a:gd name="T8" fmla="*/ 0 w 98"/>
                  <a:gd name="T9" fmla="*/ 66 h 66"/>
                  <a:gd name="T10" fmla="*/ 0 w 98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66"/>
                    </a:moveTo>
                    <a:lnTo>
                      <a:pt x="98" y="66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5" name="Freeform 95"/>
              <p:cNvSpPr>
                <a:spLocks/>
              </p:cNvSpPr>
              <p:nvPr/>
            </p:nvSpPr>
            <p:spPr bwMode="auto">
              <a:xfrm>
                <a:off x="6202501" y="8526595"/>
                <a:ext cx="43076" cy="28571"/>
              </a:xfrm>
              <a:custGeom>
                <a:avLst/>
                <a:gdLst>
                  <a:gd name="T0" fmla="*/ 0 w 98"/>
                  <a:gd name="T1" fmla="*/ 65 h 65"/>
                  <a:gd name="T2" fmla="*/ 98 w 98"/>
                  <a:gd name="T3" fmla="*/ 65 h 65"/>
                  <a:gd name="T4" fmla="*/ 98 w 98"/>
                  <a:gd name="T5" fmla="*/ 0 h 65"/>
                  <a:gd name="T6" fmla="*/ 0 w 98"/>
                  <a:gd name="T7" fmla="*/ 0 h 65"/>
                  <a:gd name="T8" fmla="*/ 0 w 98"/>
                  <a:gd name="T9" fmla="*/ 65 h 65"/>
                  <a:gd name="T10" fmla="*/ 0 w 98"/>
                  <a:gd name="T1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5">
                    <a:moveTo>
                      <a:pt x="0" y="65"/>
                    </a:moveTo>
                    <a:lnTo>
                      <a:pt x="98" y="65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6" name="Freeform 96"/>
              <p:cNvSpPr>
                <a:spLocks/>
              </p:cNvSpPr>
              <p:nvPr/>
            </p:nvSpPr>
            <p:spPr bwMode="auto">
              <a:xfrm>
                <a:off x="6202501" y="8613187"/>
                <a:ext cx="43076" cy="29450"/>
              </a:xfrm>
              <a:custGeom>
                <a:avLst/>
                <a:gdLst>
                  <a:gd name="T0" fmla="*/ 0 w 98"/>
                  <a:gd name="T1" fmla="*/ 67 h 67"/>
                  <a:gd name="T2" fmla="*/ 98 w 98"/>
                  <a:gd name="T3" fmla="*/ 67 h 67"/>
                  <a:gd name="T4" fmla="*/ 98 w 98"/>
                  <a:gd name="T5" fmla="*/ 0 h 67"/>
                  <a:gd name="T6" fmla="*/ 0 w 98"/>
                  <a:gd name="T7" fmla="*/ 0 h 67"/>
                  <a:gd name="T8" fmla="*/ 0 w 98"/>
                  <a:gd name="T9" fmla="*/ 67 h 67"/>
                  <a:gd name="T10" fmla="*/ 0 w 98"/>
                  <a:gd name="T1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7">
                    <a:moveTo>
                      <a:pt x="0" y="67"/>
                    </a:moveTo>
                    <a:lnTo>
                      <a:pt x="98" y="67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7" name="Freeform 97"/>
              <p:cNvSpPr>
                <a:spLocks/>
              </p:cNvSpPr>
              <p:nvPr/>
            </p:nvSpPr>
            <p:spPr bwMode="auto">
              <a:xfrm>
                <a:off x="6202501" y="8642637"/>
                <a:ext cx="43076" cy="29010"/>
              </a:xfrm>
              <a:custGeom>
                <a:avLst/>
                <a:gdLst>
                  <a:gd name="T0" fmla="*/ 0 w 98"/>
                  <a:gd name="T1" fmla="*/ 66 h 66"/>
                  <a:gd name="T2" fmla="*/ 98 w 98"/>
                  <a:gd name="T3" fmla="*/ 66 h 66"/>
                  <a:gd name="T4" fmla="*/ 98 w 98"/>
                  <a:gd name="T5" fmla="*/ 0 h 66"/>
                  <a:gd name="T6" fmla="*/ 0 w 98"/>
                  <a:gd name="T7" fmla="*/ 0 h 66"/>
                  <a:gd name="T8" fmla="*/ 0 w 98"/>
                  <a:gd name="T9" fmla="*/ 66 h 66"/>
                  <a:gd name="T10" fmla="*/ 0 w 98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66"/>
                    </a:moveTo>
                    <a:lnTo>
                      <a:pt x="98" y="66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8" name="Freeform 98"/>
              <p:cNvSpPr>
                <a:spLocks/>
              </p:cNvSpPr>
              <p:nvPr/>
            </p:nvSpPr>
            <p:spPr bwMode="auto">
              <a:xfrm>
                <a:off x="6029757" y="8642637"/>
                <a:ext cx="43076" cy="29010"/>
              </a:xfrm>
              <a:custGeom>
                <a:avLst/>
                <a:gdLst>
                  <a:gd name="T0" fmla="*/ 0 w 98"/>
                  <a:gd name="T1" fmla="*/ 0 h 66"/>
                  <a:gd name="T2" fmla="*/ 98 w 98"/>
                  <a:gd name="T3" fmla="*/ 0 h 66"/>
                  <a:gd name="T4" fmla="*/ 98 w 98"/>
                  <a:gd name="T5" fmla="*/ 66 h 66"/>
                  <a:gd name="T6" fmla="*/ 0 w 98"/>
                  <a:gd name="T7" fmla="*/ 66 h 66"/>
                  <a:gd name="T8" fmla="*/ 0 w 98"/>
                  <a:gd name="T9" fmla="*/ 0 h 66"/>
                  <a:gd name="T10" fmla="*/ 0 w 98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0"/>
                    </a:moveTo>
                    <a:lnTo>
                      <a:pt x="98" y="0"/>
                    </a:lnTo>
                    <a:lnTo>
                      <a:pt x="98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9" name="Freeform 99"/>
              <p:cNvSpPr>
                <a:spLocks/>
              </p:cNvSpPr>
              <p:nvPr/>
            </p:nvSpPr>
            <p:spPr bwMode="auto">
              <a:xfrm>
                <a:off x="6029757" y="8613187"/>
                <a:ext cx="43076" cy="29450"/>
              </a:xfrm>
              <a:custGeom>
                <a:avLst/>
                <a:gdLst>
                  <a:gd name="T0" fmla="*/ 0 w 98"/>
                  <a:gd name="T1" fmla="*/ 0 h 67"/>
                  <a:gd name="T2" fmla="*/ 98 w 98"/>
                  <a:gd name="T3" fmla="*/ 0 h 67"/>
                  <a:gd name="T4" fmla="*/ 98 w 98"/>
                  <a:gd name="T5" fmla="*/ 67 h 67"/>
                  <a:gd name="T6" fmla="*/ 0 w 98"/>
                  <a:gd name="T7" fmla="*/ 67 h 67"/>
                  <a:gd name="T8" fmla="*/ 0 w 98"/>
                  <a:gd name="T9" fmla="*/ 0 h 67"/>
                  <a:gd name="T10" fmla="*/ 0 w 9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7">
                    <a:moveTo>
                      <a:pt x="0" y="0"/>
                    </a:moveTo>
                    <a:lnTo>
                      <a:pt x="98" y="0"/>
                    </a:lnTo>
                    <a:lnTo>
                      <a:pt x="9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0" name="Freeform 100"/>
              <p:cNvSpPr>
                <a:spLocks/>
              </p:cNvSpPr>
              <p:nvPr/>
            </p:nvSpPr>
            <p:spPr bwMode="auto">
              <a:xfrm>
                <a:off x="6029757" y="8584177"/>
                <a:ext cx="43076" cy="29010"/>
              </a:xfrm>
              <a:custGeom>
                <a:avLst/>
                <a:gdLst>
                  <a:gd name="T0" fmla="*/ 0 w 98"/>
                  <a:gd name="T1" fmla="*/ 0 h 66"/>
                  <a:gd name="T2" fmla="*/ 98 w 98"/>
                  <a:gd name="T3" fmla="*/ 0 h 66"/>
                  <a:gd name="T4" fmla="*/ 98 w 98"/>
                  <a:gd name="T5" fmla="*/ 66 h 66"/>
                  <a:gd name="T6" fmla="*/ 0 w 98"/>
                  <a:gd name="T7" fmla="*/ 66 h 66"/>
                  <a:gd name="T8" fmla="*/ 0 w 98"/>
                  <a:gd name="T9" fmla="*/ 0 h 66"/>
                  <a:gd name="T10" fmla="*/ 0 w 98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0"/>
                    </a:moveTo>
                    <a:lnTo>
                      <a:pt x="98" y="0"/>
                    </a:lnTo>
                    <a:lnTo>
                      <a:pt x="98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sp>
        <p:nvSpPr>
          <p:cNvPr id="102" name="Text Box 5"/>
          <p:cNvSpPr txBox="1">
            <a:spLocks noChangeArrowheads="1"/>
          </p:cNvSpPr>
          <p:nvPr/>
        </p:nvSpPr>
        <p:spPr bwMode="auto">
          <a:xfrm>
            <a:off x="8492765" y="5201677"/>
            <a:ext cx="312586" cy="1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spcBef>
                <a:spcPts val="500"/>
              </a:spcBef>
            </a:pPr>
            <a:r>
              <a:rPr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항공사</a:t>
            </a:r>
          </a:p>
        </p:txBody>
      </p:sp>
      <p:sp>
        <p:nvSpPr>
          <p:cNvPr id="104" name="AutoShape 193"/>
          <p:cNvSpPr>
            <a:spLocks/>
          </p:cNvSpPr>
          <p:nvPr/>
        </p:nvSpPr>
        <p:spPr bwMode="auto">
          <a:xfrm>
            <a:off x="6897216" y="4545200"/>
            <a:ext cx="2338895" cy="100803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05" name="AutoShape 195"/>
          <p:cNvSpPr>
            <a:spLocks/>
          </p:cNvSpPr>
          <p:nvPr/>
        </p:nvSpPr>
        <p:spPr bwMode="auto">
          <a:xfrm>
            <a:off x="7341720" y="5482455"/>
            <a:ext cx="1449467" cy="14278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 algn="ctr" latinLnBrk="0">
              <a:defRPr/>
            </a:pPr>
            <a:r>
              <a:rPr lang="ko-KR" altLang="en-US" sz="9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CFC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실행사</a:t>
            </a:r>
            <a:endParaRPr lang="ko-KR" altLang="en-US" sz="900" spc="-5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CFC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RixMGo B" charset="-128"/>
            </a:endParaRPr>
          </a:p>
        </p:txBody>
      </p:sp>
      <p:sp>
        <p:nvSpPr>
          <p:cNvPr id="106" name="모서리가 둥근 직사각형 169"/>
          <p:cNvSpPr/>
          <p:nvPr/>
        </p:nvSpPr>
        <p:spPr>
          <a:xfrm>
            <a:off x="7206640" y="3642623"/>
            <a:ext cx="607588" cy="384202"/>
          </a:xfrm>
          <a:prstGeom prst="roundRect">
            <a:avLst>
              <a:gd name="adj" fmla="val 5545"/>
            </a:avLst>
          </a:prstGeom>
          <a:solidFill>
            <a:schemeClr val="bg1"/>
          </a:solidFill>
          <a:ln w="28575">
            <a:solidFill>
              <a:srgbClr val="0FABE3"/>
            </a:solidFill>
            <a:prstDash val="solid"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spc="-51" dirty="0" err="1">
                <a:solidFill>
                  <a:srgbClr val="0FABE3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부킹신청</a:t>
            </a:r>
            <a:endParaRPr lang="ko-KR" altLang="en-US" sz="1000" spc="-51" dirty="0">
              <a:solidFill>
                <a:srgbClr val="0FABE3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7" name="Up-Down Arrow 146"/>
          <p:cNvSpPr/>
          <p:nvPr/>
        </p:nvSpPr>
        <p:spPr>
          <a:xfrm rot="10800000">
            <a:off x="7945777" y="3429000"/>
            <a:ext cx="342422" cy="783143"/>
          </a:xfrm>
          <a:prstGeom prst="upDownArrow">
            <a:avLst/>
          </a:prstGeom>
          <a:solidFill>
            <a:srgbClr val="CDCDC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10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8" name="모서리가 둥근 직사각형 169"/>
          <p:cNvSpPr/>
          <p:nvPr/>
        </p:nvSpPr>
        <p:spPr>
          <a:xfrm>
            <a:off x="8390316" y="3636079"/>
            <a:ext cx="607588" cy="384202"/>
          </a:xfrm>
          <a:prstGeom prst="roundRect">
            <a:avLst>
              <a:gd name="adj" fmla="val 5545"/>
            </a:avLst>
          </a:prstGeom>
          <a:solidFill>
            <a:schemeClr val="bg1"/>
          </a:solidFill>
          <a:ln w="28575">
            <a:solidFill>
              <a:srgbClr val="0FABE3"/>
            </a:solidFill>
            <a:prstDash val="solid"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spc="-51" dirty="0" err="1">
                <a:solidFill>
                  <a:srgbClr val="0FABE3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부킹승인</a:t>
            </a:r>
            <a:endParaRPr lang="ko-KR" altLang="en-US" sz="1000" spc="-51" dirty="0">
              <a:solidFill>
                <a:srgbClr val="0FABE3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 rot="5400000" flipV="1">
            <a:off x="8066438" y="2983275"/>
            <a:ext cx="192966" cy="239513"/>
            <a:chOff x="2344451" y="5856352"/>
            <a:chExt cx="283207" cy="351523"/>
          </a:xfrm>
        </p:grpSpPr>
        <p:grpSp>
          <p:nvGrpSpPr>
            <p:cNvPr id="110" name="그룹 109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14" name="모서리가 둥근 직사각형 113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12" name="모서리가 둥근 직사각형 111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3" name="모서리가 둥근 직사각형 112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sp>
        <p:nvSpPr>
          <p:cNvPr id="116" name="Line 47"/>
          <p:cNvSpPr>
            <a:spLocks noChangeShapeType="1"/>
          </p:cNvSpPr>
          <p:nvPr/>
        </p:nvSpPr>
        <p:spPr bwMode="auto">
          <a:xfrm rot="10800000" flipH="1">
            <a:off x="8680387" y="4041068"/>
            <a:ext cx="1" cy="648070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7832812" y="4833154"/>
            <a:ext cx="529424" cy="0"/>
          </a:xfrm>
          <a:prstGeom prst="straightConnector1">
            <a:avLst/>
          </a:prstGeom>
          <a:ln w="38100">
            <a:solidFill>
              <a:srgbClr val="0FABE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>
            <a:off x="7802197" y="5121186"/>
            <a:ext cx="547635" cy="0"/>
          </a:xfrm>
          <a:prstGeom prst="straightConnector1">
            <a:avLst/>
          </a:prstGeom>
          <a:ln w="38100">
            <a:solidFill>
              <a:srgbClr val="0FABE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7729217" y="5193194"/>
            <a:ext cx="692623" cy="14401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ABE3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부킹승인</a:t>
            </a:r>
            <a:endParaRPr lang="ko-KR" altLang="en-US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FABE3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729217" y="4905162"/>
            <a:ext cx="692623" cy="14401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ABE3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부킹신청</a:t>
            </a:r>
            <a:endParaRPr lang="ko-KR" altLang="en-US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FABE3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1" name="Line 48"/>
          <p:cNvSpPr>
            <a:spLocks noChangeShapeType="1"/>
          </p:cNvSpPr>
          <p:nvPr/>
        </p:nvSpPr>
        <p:spPr bwMode="auto">
          <a:xfrm>
            <a:off x="7488258" y="4079654"/>
            <a:ext cx="0" cy="609484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22" name="Line 48"/>
          <p:cNvSpPr>
            <a:spLocks noChangeShapeType="1"/>
          </p:cNvSpPr>
          <p:nvPr/>
        </p:nvSpPr>
        <p:spPr bwMode="auto">
          <a:xfrm>
            <a:off x="7654519" y="4041068"/>
            <a:ext cx="849292" cy="672545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23" name="Line 48"/>
          <p:cNvSpPr>
            <a:spLocks noChangeShapeType="1"/>
          </p:cNvSpPr>
          <p:nvPr/>
        </p:nvSpPr>
        <p:spPr bwMode="auto">
          <a:xfrm flipV="1">
            <a:off x="7579242" y="4079654"/>
            <a:ext cx="986613" cy="609484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6938147" y="2708920"/>
            <a:ext cx="1102132" cy="794407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910762" y="5860139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여러 건 의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Booking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Merge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하여 하나의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AWB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 생성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126" name="Picture 135" descr="z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t="11320" r="9874" b="13208"/>
          <a:stretch>
            <a:fillRect/>
          </a:stretch>
        </p:blipFill>
        <p:spPr bwMode="auto">
          <a:xfrm>
            <a:off x="8421840" y="4844147"/>
            <a:ext cx="573342" cy="26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직사각형 129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560512" y="5927173"/>
            <a:ext cx="3420380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67375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(7) </a:t>
            </a:r>
            <a:r>
              <a:rPr lang="ko-KR" altLang="en-US" dirty="0"/>
              <a:t>항공 수출 수탁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MAWB </a:t>
            </a:r>
            <a:r>
              <a:rPr lang="ko-KR" altLang="en-US" dirty="0"/>
              <a:t>번호 목록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제안사는</a:t>
            </a:r>
            <a:r>
              <a:rPr lang="ko-KR" altLang="en-US" dirty="0"/>
              <a:t> </a:t>
            </a:r>
            <a:r>
              <a:rPr lang="en-US" altLang="ko-KR" dirty="0"/>
              <a:t>IATA STOCK MAWB NO </a:t>
            </a:r>
            <a:r>
              <a:rPr lang="ko-KR" altLang="en-US" dirty="0"/>
              <a:t>관리 시스템을 통해 배정받은 </a:t>
            </a:r>
            <a:r>
              <a:rPr lang="en-US" altLang="ko-KR" dirty="0"/>
              <a:t>MAWB</a:t>
            </a:r>
            <a:r>
              <a:rPr lang="ko-KR" altLang="en-US" dirty="0"/>
              <a:t> </a:t>
            </a:r>
            <a:r>
              <a:rPr lang="en-US" altLang="ko-KR" dirty="0"/>
              <a:t>NO </a:t>
            </a:r>
            <a:r>
              <a:rPr lang="ko-KR" altLang="en-US" dirty="0"/>
              <a:t>을 배정</a:t>
            </a:r>
            <a:r>
              <a:rPr lang="en-US" altLang="ko-KR" dirty="0"/>
              <a:t>·</a:t>
            </a:r>
            <a:r>
              <a:rPr lang="ko-KR" altLang="en-US" dirty="0"/>
              <a:t>관리 기능을 구축하며</a:t>
            </a:r>
            <a:r>
              <a:rPr lang="en-US" altLang="ko-KR" dirty="0"/>
              <a:t>, </a:t>
            </a:r>
            <a:r>
              <a:rPr lang="ko-KR" altLang="en-US" dirty="0"/>
              <a:t>관리 구축된 </a:t>
            </a:r>
            <a:r>
              <a:rPr lang="en-US" altLang="ko-KR" dirty="0"/>
              <a:t>MAWB NO </a:t>
            </a:r>
            <a:r>
              <a:rPr lang="ko-KR" altLang="en-US" dirty="0"/>
              <a:t>목록 연계 기능을 구성합니다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21462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항공수출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MAWB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번호 목록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스케줄정보관리 기능 설명</a:t>
              </a:r>
            </a:p>
          </p:txBody>
        </p:sp>
      </p:grpSp>
      <p:pic>
        <p:nvPicPr>
          <p:cNvPr id="58" name="그림 57"/>
          <p:cNvPicPr/>
          <p:nvPr/>
        </p:nvPicPr>
        <p:blipFill>
          <a:blip r:embed="rId2"/>
          <a:stretch>
            <a:fillRect/>
          </a:stretch>
        </p:blipFill>
        <p:spPr>
          <a:xfrm>
            <a:off x="622070" y="1988841"/>
            <a:ext cx="5843098" cy="20923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AutoShape 79"/>
          <p:cNvSpPr>
            <a:spLocks/>
          </p:cNvSpPr>
          <p:nvPr/>
        </p:nvSpPr>
        <p:spPr bwMode="auto">
          <a:xfrm>
            <a:off x="580266" y="4149080"/>
            <a:ext cx="1885875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rPr>
              <a:t>Master Stock IATA 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rPr>
              <a:t>생성</a:t>
            </a: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rPr>
              <a:t> 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rPr>
              <a:t>화면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6" y="4365104"/>
            <a:ext cx="4538288" cy="19665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572" y="4747953"/>
            <a:ext cx="3503762" cy="16045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3" name="아래쪽 화살표 62"/>
          <p:cNvSpPr/>
          <p:nvPr/>
        </p:nvSpPr>
        <p:spPr bwMode="auto">
          <a:xfrm rot="17404472">
            <a:off x="1435547" y="4519328"/>
            <a:ext cx="218661" cy="649459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Picture 4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71" y="4210588"/>
            <a:ext cx="629421" cy="72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7804305" y="4723915"/>
            <a:ext cx="1440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AWB </a:t>
            </a:r>
            <a:r>
              <a:rPr lang="en-US" altLang="ko-KR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IATAStock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67" name="AutoShape 195"/>
          <p:cNvSpPr>
            <a:spLocks/>
          </p:cNvSpPr>
          <p:nvPr/>
        </p:nvSpPr>
        <p:spPr bwMode="auto">
          <a:xfrm>
            <a:off x="7060556" y="2708920"/>
            <a:ext cx="1961233" cy="27953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 algn="ctr" latinLnBrk="0">
              <a:defRPr/>
            </a:pPr>
            <a:r>
              <a:rPr lang="en-US" altLang="ko-KR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CF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rPr>
              <a:t>Master Stock IATA Download </a:t>
            </a:r>
          </a:p>
          <a:p>
            <a:pPr algn="ctr" latinLnBrk="0">
              <a:defRPr/>
            </a:pPr>
            <a:r>
              <a:rPr lang="ko-KR" altLang="en-US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CF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rPr>
              <a:t>서비스 화면 </a:t>
            </a: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17" y="3100334"/>
            <a:ext cx="1801911" cy="104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" name="그룹 71"/>
          <p:cNvGrpSpPr/>
          <p:nvPr/>
        </p:nvGrpSpPr>
        <p:grpSpPr>
          <a:xfrm>
            <a:off x="7070455" y="3213355"/>
            <a:ext cx="412730" cy="401596"/>
            <a:chOff x="4792232" y="6396038"/>
            <a:chExt cx="372550" cy="362500"/>
          </a:xfrm>
        </p:grpSpPr>
        <p:pic>
          <p:nvPicPr>
            <p:cNvPr id="73" name="Picture 146" descr="원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232" y="6396038"/>
              <a:ext cx="372550" cy="36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73"/>
            <p:cNvSpPr txBox="1"/>
            <p:nvPr/>
          </p:nvSpPr>
          <p:spPr>
            <a:xfrm>
              <a:off x="4859420" y="6466153"/>
              <a:ext cx="226882" cy="222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000" spc="-80" dirty="0">
                  <a:ln w="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Monotype Sorts"/>
                </a:rPr>
                <a:t>2</a:t>
              </a:r>
              <a:endParaRPr kumimoji="1" lang="ko-KR" altLang="en-US" sz="1000" spc="-80" dirty="0">
                <a:ln w="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Monotype Sorts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910762" y="5519554"/>
            <a:ext cx="2396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항공사</a:t>
            </a:r>
            <a:r>
              <a:rPr lang="en-US" altLang="ko-KR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배정일자 별로 </a:t>
            </a:r>
            <a:r>
              <a:rPr lang="en-US" altLang="ko-KR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MAWB </a:t>
            </a:r>
            <a:r>
              <a:rPr lang="ko-KR" altLang="en-US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번호 배정 수량 및 사용 현황을 조회 처리</a:t>
            </a:r>
            <a:endParaRPr lang="en-US" altLang="ko-KR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defRPr/>
            </a:pPr>
            <a:r>
              <a:rPr lang="ko-KR" altLang="en-US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배정 받은 </a:t>
            </a:r>
            <a:r>
              <a:rPr lang="en-US" altLang="ko-KR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MAWB </a:t>
            </a:r>
            <a:r>
              <a:rPr lang="ko-KR" altLang="en-US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번호를 조회하고 각 번호 별 </a:t>
            </a:r>
            <a:r>
              <a:rPr lang="en-US" altLang="ko-KR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Status</a:t>
            </a:r>
            <a:r>
              <a:rPr lang="ko-KR" altLang="en-US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제공</a:t>
            </a:r>
            <a:r>
              <a:rPr lang="en-US" altLang="ko-KR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defRPr/>
            </a:pPr>
            <a:endParaRPr lang="ko-KR" altLang="en-US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97263" y="5938308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72334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(8) </a:t>
            </a:r>
            <a:r>
              <a:rPr lang="ko-KR" altLang="en-US" dirty="0"/>
              <a:t>항공 수출 수탁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기적</a:t>
            </a:r>
            <a:r>
              <a:rPr lang="en-US" altLang="ko-KR" dirty="0"/>
              <a:t>/</a:t>
            </a:r>
            <a:r>
              <a:rPr lang="ko-KR" altLang="en-US" dirty="0"/>
              <a:t>출항정보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190821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제안사는</a:t>
            </a:r>
            <a:r>
              <a:rPr lang="ko-KR" altLang="en-US" dirty="0"/>
              <a:t> 항공사 및 </a:t>
            </a:r>
            <a:r>
              <a:rPr lang="ko-KR" altLang="en-US" dirty="0" err="1"/>
              <a:t>포워더에게</a:t>
            </a:r>
            <a:r>
              <a:rPr lang="ko-KR" altLang="en-US" dirty="0"/>
              <a:t> 기적</a:t>
            </a:r>
            <a:r>
              <a:rPr lang="en-US" altLang="ko-KR" dirty="0"/>
              <a:t>, </a:t>
            </a:r>
            <a:r>
              <a:rPr lang="ko-KR" altLang="en-US" dirty="0"/>
              <a:t>출항 등 운항정보를 수집</a:t>
            </a:r>
            <a:r>
              <a:rPr lang="en-US" altLang="ko-KR" dirty="0"/>
              <a:t>,  </a:t>
            </a:r>
            <a:r>
              <a:rPr lang="ko-KR" altLang="en-US" dirty="0" err="1"/>
              <a:t>환적</a:t>
            </a:r>
            <a:r>
              <a:rPr lang="ko-KR" altLang="en-US" dirty="0"/>
              <a:t> 정보 수집</a:t>
            </a:r>
            <a:r>
              <a:rPr lang="en-US" altLang="ko-KR" dirty="0"/>
              <a:t>, </a:t>
            </a:r>
            <a:r>
              <a:rPr lang="ko-KR" altLang="en-US" dirty="0"/>
              <a:t>관리하는 기능을 구축합니다</a:t>
            </a:r>
            <a:r>
              <a:rPr lang="en-US" altLang="ko-KR" dirty="0"/>
              <a:t>. </a:t>
            </a:r>
            <a:r>
              <a:rPr lang="ko-KR" altLang="en-US" dirty="0"/>
              <a:t>기적</a:t>
            </a:r>
            <a:r>
              <a:rPr lang="en-US" altLang="ko-KR" dirty="0"/>
              <a:t>/</a:t>
            </a:r>
            <a:r>
              <a:rPr lang="ko-KR" altLang="en-US" dirty="0"/>
              <a:t>출항</a:t>
            </a:r>
            <a:r>
              <a:rPr lang="en-US" altLang="ko-KR" dirty="0"/>
              <a:t>, </a:t>
            </a:r>
            <a:r>
              <a:rPr lang="ko-KR" altLang="en-US" dirty="0" err="1"/>
              <a:t>환정</a:t>
            </a:r>
            <a:r>
              <a:rPr lang="ko-KR" altLang="en-US" dirty="0"/>
              <a:t> 정보 연계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211596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항공수출 기적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/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출항정보 관리 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기적</a:t>
              </a: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/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출항정보 기능 설명</a:t>
              </a: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622385" y="4497292"/>
            <a:ext cx="4788743" cy="1037479"/>
            <a:chOff x="1565497" y="4845042"/>
            <a:chExt cx="7612914" cy="1536286"/>
          </a:xfrm>
        </p:grpSpPr>
        <p:pic>
          <p:nvPicPr>
            <p:cNvPr id="120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4"/>
            <a:stretch/>
          </p:blipFill>
          <p:spPr bwMode="auto">
            <a:xfrm>
              <a:off x="1565497" y="4845042"/>
              <a:ext cx="7612914" cy="753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497" y="5628825"/>
              <a:ext cx="7612914" cy="752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5" y="3573201"/>
            <a:ext cx="4578118" cy="78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5205855" y="3573201"/>
            <a:ext cx="783798" cy="526904"/>
          </a:xfrm>
          <a:prstGeom prst="rect">
            <a:avLst/>
          </a:prstGeom>
          <a:noFill/>
        </p:spPr>
        <p:txBody>
          <a:bodyPr wrap="none" lIns="95088" tIns="47544" rIns="95088" bIns="47544" rtlCol="0">
            <a:spAutoFit/>
          </a:bodyPr>
          <a:lstStyle/>
          <a:p>
            <a:pPr defTabSz="950881">
              <a:lnSpc>
                <a:spcPct val="100000"/>
              </a:lnSpc>
              <a:buFontTx/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Cargo</a:t>
            </a:r>
          </a:p>
          <a:p>
            <a:pPr defTabSz="950881">
              <a:lnSpc>
                <a:spcPct val="100000"/>
              </a:lnSpc>
              <a:buFontTx/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Tracing</a:t>
            </a:r>
            <a:endParaRPr lang="ko-KR" altLang="en-US" sz="1400" b="1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283503" y="4504888"/>
            <a:ext cx="1144538" cy="526904"/>
          </a:xfrm>
          <a:prstGeom prst="rect">
            <a:avLst/>
          </a:prstGeom>
          <a:noFill/>
        </p:spPr>
        <p:txBody>
          <a:bodyPr wrap="none" lIns="95088" tIns="47544" rIns="95088" bIns="47544" rtlCol="0">
            <a:spAutoFit/>
          </a:bodyPr>
          <a:lstStyle/>
          <a:p>
            <a:pPr defTabSz="950881">
              <a:lnSpc>
                <a:spcPct val="100000"/>
              </a:lnSpc>
              <a:buFontTx/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Cargo</a:t>
            </a:r>
          </a:p>
          <a:p>
            <a:pPr defTabSz="950881">
              <a:lnSpc>
                <a:spcPct val="100000"/>
              </a:lnSpc>
              <a:buFontTx/>
              <a:buNone/>
            </a:pPr>
            <a:r>
              <a:rPr lang="en-US" altLang="ko-KR" sz="1400" b="1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Information</a:t>
            </a:r>
            <a:endParaRPr lang="ko-KR" altLang="en-US" sz="1400" b="1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5" name="오른쪽 화살표 124"/>
          <p:cNvSpPr/>
          <p:nvPr/>
        </p:nvSpPr>
        <p:spPr>
          <a:xfrm>
            <a:off x="1802405" y="2559259"/>
            <a:ext cx="380181" cy="408156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50881" fontAlgn="auto" latinLnBrk="0">
              <a:spcAft>
                <a:spcPts val="0"/>
              </a:spcAft>
              <a:buFontTx/>
              <a:buNone/>
              <a:defRPr/>
            </a:pPr>
            <a:endParaRPr kumimoji="0" lang="ko-KR" altLang="en-US" sz="1900" kern="0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3693687" y="4177717"/>
            <a:ext cx="1330632" cy="167997"/>
          </a:xfrm>
          <a:prstGeom prst="roundRect">
            <a:avLst>
              <a:gd name="adj" fmla="val 50000"/>
            </a:avLst>
          </a:prstGeom>
          <a:solidFill>
            <a:srgbClr val="E2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50881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kern="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운항정보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3693687" y="4837855"/>
            <a:ext cx="1330632" cy="167997"/>
          </a:xfrm>
          <a:prstGeom prst="roundRect">
            <a:avLst>
              <a:gd name="adj" fmla="val 50000"/>
            </a:avLst>
          </a:prstGeom>
          <a:solidFill>
            <a:srgbClr val="E2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50881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kern="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화물정보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3693687" y="5366774"/>
            <a:ext cx="1330632" cy="167997"/>
          </a:xfrm>
          <a:prstGeom prst="roundRect">
            <a:avLst>
              <a:gd name="adj" fmla="val 50000"/>
            </a:avLst>
          </a:prstGeom>
          <a:solidFill>
            <a:srgbClr val="E2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50881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kern="0" dirty="0" err="1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환적정보</a:t>
            </a:r>
            <a:endParaRPr kumimoji="0" lang="ko-KR" altLang="en-US" sz="1100" kern="0" dirty="0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2277630" y="2078387"/>
            <a:ext cx="2386236" cy="1415602"/>
            <a:chOff x="4073588" y="1431048"/>
            <a:chExt cx="3615716" cy="1997952"/>
          </a:xfrm>
        </p:grpSpPr>
        <p:pic>
          <p:nvPicPr>
            <p:cNvPr id="13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588" y="1431048"/>
              <a:ext cx="3615716" cy="199795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3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992" y="1446965"/>
              <a:ext cx="242317" cy="77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2" name="TextBox 131"/>
          <p:cNvSpPr txBox="1"/>
          <p:nvPr/>
        </p:nvSpPr>
        <p:spPr>
          <a:xfrm>
            <a:off x="503739" y="5678787"/>
            <a:ext cx="6081693" cy="594529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none" lIns="72000" tIns="36000" rIns="36000" bIns="36000" rtlCol="0" anchor="t" anchorCtr="0">
            <a:noAutofit/>
          </a:bodyPr>
          <a:lstStyle>
            <a:defPPr>
              <a:defRPr lang="ko-KR"/>
            </a:defPPr>
            <a:lvl1pPr marL="126000" indent="-126000" fontAlgn="auto" latinLnBrk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1300" b="0" kern="0">
                <a:latin typeface="맑은 고딕"/>
                <a:ea typeface="맑은 고딕"/>
              </a:defRPr>
            </a:lvl1pPr>
          </a:lstStyle>
          <a:p>
            <a:pPr>
              <a:lnSpc>
                <a:spcPct val="100000"/>
              </a:lnSpc>
              <a:buClrTx/>
              <a:defRPr/>
            </a:pPr>
            <a:r>
              <a:rPr lang="ko-KR" altLang="en-US" sz="1400" b="1" dirty="0" err="1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인터지스</a:t>
            </a:r>
            <a:r>
              <a:rPr lang="ko-KR" altLang="en-US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 통합물류플랫폼   물동</a:t>
            </a:r>
            <a:r>
              <a:rPr lang="en-US" altLang="ko-KR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작업 가시성 확보를 통한 對 고객 서비스 대응력확보</a:t>
            </a:r>
            <a:endParaRPr lang="en-US" altLang="ko-KR" sz="1400" b="1" dirty="0">
              <a:latin typeface="Rix모던고딕 L" panose="02020603020101020101" pitchFamily="18" charset="-127"/>
              <a:ea typeface="Rix모던고딕 L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ClrTx/>
              <a:defRPr/>
            </a:pPr>
            <a:r>
              <a:rPr lang="ko-KR" altLang="en-US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운영 가시성 확보를 위한 </a:t>
            </a:r>
            <a:r>
              <a:rPr lang="en-US" altLang="ko-KR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Mobile/Exception Alerting </a:t>
            </a:r>
            <a:r>
              <a:rPr lang="ko-KR" altLang="en-US" sz="1400" b="1" dirty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등 지원</a:t>
            </a:r>
            <a:endParaRPr lang="en-US" altLang="ko-KR" sz="1400" b="1" dirty="0">
              <a:latin typeface="Rix모던고딕 L" panose="02020603020101020101" pitchFamily="18" charset="-127"/>
              <a:ea typeface="Rix모던고딕 L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670354" y="2312876"/>
            <a:ext cx="1102132" cy="794407"/>
          </a:xfrm>
          <a:prstGeom prst="rect">
            <a:avLst/>
          </a:prstGeom>
        </p:spPr>
      </p:pic>
      <p:sp>
        <p:nvSpPr>
          <p:cNvPr id="134" name="TextBox 96"/>
          <p:cNvSpPr txBox="1">
            <a:spLocks noChangeArrowheads="1"/>
          </p:cNvSpPr>
          <p:nvPr/>
        </p:nvSpPr>
        <p:spPr bwMode="auto">
          <a:xfrm>
            <a:off x="737882" y="3140968"/>
            <a:ext cx="967075" cy="30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</a:pPr>
            <a:r>
              <a:rPr lang="ko-KR" altLang="en-US" sz="1100" dirty="0" err="1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인터지스</a:t>
            </a:r>
            <a:r>
              <a:rPr lang="ko-KR" altLang="en-US" sz="11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통함물류플랫폼</a:t>
            </a:r>
            <a:endParaRPr lang="ko-KR" altLang="en-US" sz="1100" dirty="0">
              <a:solidFill>
                <a:srgbClr val="292929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5" name="직사각형 99"/>
          <p:cNvSpPr>
            <a:spLocks noChangeArrowheads="1"/>
          </p:cNvSpPr>
          <p:nvPr/>
        </p:nvSpPr>
        <p:spPr bwMode="auto">
          <a:xfrm>
            <a:off x="4739592" y="3211903"/>
            <a:ext cx="2061866" cy="184666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※</a:t>
            </a: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 기적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/</a:t>
            </a: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출항정보 관리 기능 구축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7041232" y="2999908"/>
            <a:ext cx="982709" cy="509715"/>
            <a:chOff x="276252" y="1159643"/>
            <a:chExt cx="4028676" cy="2058810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6252" y="1159643"/>
              <a:ext cx="4028676" cy="10452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252" y="2204864"/>
              <a:ext cx="4028676" cy="10135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9" name="AutoShape 193"/>
          <p:cNvSpPr>
            <a:spLocks/>
          </p:cNvSpPr>
          <p:nvPr/>
        </p:nvSpPr>
        <p:spPr bwMode="auto">
          <a:xfrm>
            <a:off x="6945441" y="2780927"/>
            <a:ext cx="2338895" cy="2140926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40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sp>
        <p:nvSpPr>
          <p:cNvPr id="141" name="TextBox 96"/>
          <p:cNvSpPr txBox="1">
            <a:spLocks noChangeArrowheads="1"/>
          </p:cNvSpPr>
          <p:nvPr/>
        </p:nvSpPr>
        <p:spPr bwMode="auto">
          <a:xfrm>
            <a:off x="8198393" y="3592061"/>
            <a:ext cx="967075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기적</a:t>
            </a:r>
            <a:r>
              <a:rPr lang="en-US" altLang="ko-KR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출항 정보 생성</a:t>
            </a:r>
          </a:p>
        </p:txBody>
      </p:sp>
      <p:sp>
        <p:nvSpPr>
          <p:cNvPr id="142" name="TextBox 96"/>
          <p:cNvSpPr txBox="1">
            <a:spLocks noChangeArrowheads="1"/>
          </p:cNvSpPr>
          <p:nvPr/>
        </p:nvSpPr>
        <p:spPr bwMode="auto">
          <a:xfrm>
            <a:off x="7010261" y="3609020"/>
            <a:ext cx="967075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기적</a:t>
            </a:r>
            <a:r>
              <a:rPr lang="en-US" altLang="ko-KR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9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출항 정보 관리</a:t>
            </a:r>
          </a:p>
        </p:txBody>
      </p:sp>
      <p:pic>
        <p:nvPicPr>
          <p:cNvPr id="143" name="Picture 4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59" y="2918630"/>
            <a:ext cx="660018" cy="5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4" name="그룹 143"/>
          <p:cNvGrpSpPr/>
          <p:nvPr/>
        </p:nvGrpSpPr>
        <p:grpSpPr>
          <a:xfrm rot="5400000" flipV="1">
            <a:off x="8132195" y="3167913"/>
            <a:ext cx="192966" cy="239513"/>
            <a:chOff x="2344451" y="5856352"/>
            <a:chExt cx="283207" cy="351523"/>
          </a:xfrm>
        </p:grpSpPr>
        <p:grpSp>
          <p:nvGrpSpPr>
            <p:cNvPr id="145" name="그룹 144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49" name="모서리가 둥근 직사각형 148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0" name="모서리가 둥근 직사각형 149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47" name="모서리가 둥근 직사각형 146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8" name="모서리가 둥근 직사각형 147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51" name="Group 213"/>
          <p:cNvGrpSpPr>
            <a:grpSpLocks/>
          </p:cNvGrpSpPr>
          <p:nvPr/>
        </p:nvGrpSpPr>
        <p:grpSpPr bwMode="auto">
          <a:xfrm>
            <a:off x="7237749" y="4324695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152" name="AutoShape 21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ko-KR" sz="800" spc="-5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endParaRPr>
            </a:p>
          </p:txBody>
        </p:sp>
        <p:sp>
          <p:nvSpPr>
            <p:cNvPr id="153" name="Rectangle 21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spc="-5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ixMGo B" charset="-128"/>
                </a:rPr>
                <a:t>FTP</a:t>
              </a:r>
              <a:endParaRPr lang="ko-KR" altLang="en-US" sz="800" spc="-5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endParaRPr>
            </a:p>
          </p:txBody>
        </p:sp>
      </p:grpSp>
      <p:grpSp>
        <p:nvGrpSpPr>
          <p:cNvPr id="154" name="Group 223"/>
          <p:cNvGrpSpPr>
            <a:grpSpLocks/>
          </p:cNvGrpSpPr>
          <p:nvPr/>
        </p:nvGrpSpPr>
        <p:grpSpPr bwMode="auto">
          <a:xfrm>
            <a:off x="7237749" y="4518353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155" name="AutoShape 22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ko-KR" sz="800" spc="-5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endParaRPr>
            </a:p>
          </p:txBody>
        </p:sp>
        <p:sp>
          <p:nvSpPr>
            <p:cNvPr id="156" name="Rectangle 22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spc="-5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ixMGo B" charset="-128"/>
                </a:rPr>
                <a:t>XML</a:t>
              </a:r>
              <a:endParaRPr lang="ko-KR" altLang="en-US" sz="800" spc="-5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endParaRPr>
            </a:p>
          </p:txBody>
        </p:sp>
      </p:grpSp>
      <p:grpSp>
        <p:nvGrpSpPr>
          <p:cNvPr id="157" name="Group 233"/>
          <p:cNvGrpSpPr>
            <a:grpSpLocks/>
          </p:cNvGrpSpPr>
          <p:nvPr/>
        </p:nvGrpSpPr>
        <p:grpSpPr bwMode="auto">
          <a:xfrm>
            <a:off x="7237749" y="4713599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158" name="AutoShape 23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ko-KR" sz="800" spc="-5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endParaRPr>
            </a:p>
          </p:txBody>
        </p:sp>
        <p:sp>
          <p:nvSpPr>
            <p:cNvPr id="159" name="Rectangle 23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spc="-5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ixMGo B" charset="-128"/>
                </a:rPr>
                <a:t>엑셀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7175869" y="3872478"/>
            <a:ext cx="895309" cy="419353"/>
            <a:chOff x="4553763" y="5617257"/>
            <a:chExt cx="905459" cy="424107"/>
          </a:xfrm>
        </p:grpSpPr>
        <p:sp>
          <p:nvSpPr>
            <p:cNvPr id="161" name="자유형 160"/>
            <p:cNvSpPr/>
            <p:nvPr/>
          </p:nvSpPr>
          <p:spPr>
            <a:xfrm rot="20606695">
              <a:off x="4909016" y="5932093"/>
              <a:ext cx="194292" cy="109271"/>
            </a:xfrm>
            <a:custGeom>
              <a:avLst/>
              <a:gdLst>
                <a:gd name="connsiteX0" fmla="*/ 0 w 243840"/>
                <a:gd name="connsiteY0" fmla="*/ 142240 h 142240"/>
                <a:gd name="connsiteX1" fmla="*/ 243840 w 243840"/>
                <a:gd name="connsiteY1" fmla="*/ 0 h 142240"/>
                <a:gd name="connsiteX2" fmla="*/ 142240 w 243840"/>
                <a:gd name="connsiteY2" fmla="*/ 0 h 142240"/>
                <a:gd name="connsiteX3" fmla="*/ 0 w 243840"/>
                <a:gd name="connsiteY3" fmla="*/ 142240 h 142240"/>
                <a:gd name="connsiteX0" fmla="*/ 0 w 194292"/>
                <a:gd name="connsiteY0" fmla="*/ 109271 h 109271"/>
                <a:gd name="connsiteX1" fmla="*/ 194292 w 194292"/>
                <a:gd name="connsiteY1" fmla="*/ 0 h 109271"/>
                <a:gd name="connsiteX2" fmla="*/ 92692 w 194292"/>
                <a:gd name="connsiteY2" fmla="*/ 0 h 109271"/>
                <a:gd name="connsiteX3" fmla="*/ 0 w 194292"/>
                <a:gd name="connsiteY3" fmla="*/ 109271 h 10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292" h="109271">
                  <a:moveTo>
                    <a:pt x="0" y="109271"/>
                  </a:moveTo>
                  <a:lnTo>
                    <a:pt x="194292" y="0"/>
                  </a:lnTo>
                  <a:lnTo>
                    <a:pt x="92692" y="0"/>
                  </a:lnTo>
                  <a:lnTo>
                    <a:pt x="0" y="109271"/>
                  </a:lnTo>
                  <a:close/>
                </a:path>
              </a:pathLst>
            </a:custGeom>
            <a:solidFill>
              <a:srgbClr val="E6691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10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Rounded Rectangular Callout 9"/>
            <p:cNvSpPr/>
            <p:nvPr/>
          </p:nvSpPr>
          <p:spPr>
            <a:xfrm>
              <a:off x="4553763" y="5617257"/>
              <a:ext cx="905459" cy="333938"/>
            </a:xfrm>
            <a:prstGeom prst="roundRect">
              <a:avLst>
                <a:gd name="adj" fmla="val 50000"/>
              </a:avLst>
            </a:prstGeom>
            <a:solidFill>
              <a:srgbClr val="E6691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Interface </a:t>
              </a:r>
              <a:r>
                <a:rPr lang="ko-KR" altLang="en-US" sz="10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방식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8273490" y="3919036"/>
            <a:ext cx="844904" cy="822110"/>
            <a:chOff x="3219903" y="6127987"/>
            <a:chExt cx="919718" cy="894906"/>
          </a:xfrm>
        </p:grpSpPr>
        <p:pic>
          <p:nvPicPr>
            <p:cNvPr id="164" name="Picture 146" descr="원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" name="직사각형 99"/>
            <p:cNvSpPr>
              <a:spLocks noChangeArrowheads="1"/>
            </p:cNvSpPr>
            <p:nvPr/>
          </p:nvSpPr>
          <p:spPr bwMode="auto">
            <a:xfrm>
              <a:off x="3311723" y="6374423"/>
              <a:ext cx="736078" cy="402036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rPr>
                <a:t>연계기능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rPr>
                <a:t>구축</a:t>
              </a:r>
            </a:p>
          </p:txBody>
        </p:sp>
        <p:grpSp>
          <p:nvGrpSpPr>
            <p:cNvPr id="166" name="그룹 165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167" name="원호 166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68" name="원호 167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69" name="원호 168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70" name="원호 169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</p:grpSp>
      <p:sp>
        <p:nvSpPr>
          <p:cNvPr id="171" name="TextBox 170"/>
          <p:cNvSpPr txBox="1"/>
          <p:nvPr/>
        </p:nvSpPr>
        <p:spPr>
          <a:xfrm>
            <a:off x="6910762" y="5049180"/>
            <a:ext cx="239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오더정보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en-US" altLang="ko-KR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Visualbillity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B/L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정보등을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취합하여 통합정보를 구성하며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통합정보를 바탕으로 기적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출항정보를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 rot="20307271">
            <a:off x="4072771" y="2726562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28225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(8) </a:t>
            </a:r>
            <a:r>
              <a:rPr lang="ko-KR" altLang="en-US" dirty="0"/>
              <a:t>항공 수출 수탁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Pre-Alert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00"/>
                </a:solidFill>
              </a:rPr>
              <a:t>선적에 관련된 서류</a:t>
            </a:r>
            <a:r>
              <a:rPr lang="en-US" altLang="ko-KR" dirty="0">
                <a:solidFill>
                  <a:srgbClr val="000000"/>
                </a:solidFill>
              </a:rPr>
              <a:t>(S/A, M/F, MAWB, HAWB) </a:t>
            </a:r>
            <a:r>
              <a:rPr lang="ko-KR" altLang="en-US" dirty="0">
                <a:solidFill>
                  <a:srgbClr val="000000"/>
                </a:solidFill>
              </a:rPr>
              <a:t>등을 취합하여 선적서류 관리기능을 구축하며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선적서류를 </a:t>
            </a:r>
            <a:r>
              <a:rPr lang="ko-KR" altLang="en-US" dirty="0" err="1">
                <a:solidFill>
                  <a:srgbClr val="000000"/>
                </a:solidFill>
              </a:rPr>
              <a:t>해외포워더에게</a:t>
            </a:r>
            <a:r>
              <a:rPr lang="ko-KR" altLang="en-US" dirty="0">
                <a:solidFill>
                  <a:srgbClr val="000000"/>
                </a:solidFill>
              </a:rPr>
              <a:t> 발송하는 기능 및 </a:t>
            </a:r>
            <a:r>
              <a:rPr lang="ko-KR" altLang="en-US" dirty="0" err="1">
                <a:solidFill>
                  <a:srgbClr val="000000"/>
                </a:solidFill>
              </a:rPr>
              <a:t>선적서류등을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해외포워더</a:t>
            </a:r>
            <a:r>
              <a:rPr lang="ko-KR" altLang="en-US" dirty="0">
                <a:solidFill>
                  <a:srgbClr val="000000"/>
                </a:solidFill>
              </a:rPr>
              <a:t> 시스템과의 </a:t>
            </a:r>
            <a:r>
              <a:rPr lang="ko-KR" altLang="en-US" dirty="0" err="1">
                <a:solidFill>
                  <a:srgbClr val="000000"/>
                </a:solidFill>
              </a:rPr>
              <a:t>연계을</a:t>
            </a:r>
            <a:r>
              <a:rPr lang="ko-KR" altLang="en-US" dirty="0">
                <a:solidFill>
                  <a:srgbClr val="000000"/>
                </a:solidFill>
              </a:rPr>
              <a:t> 위해 연계기능을 구성합니다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6898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항공수출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Pre-Alert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 err="1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PreAlert</a:t>
              </a: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1" y="4209178"/>
            <a:ext cx="4902233" cy="21573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l="4054" t="12793" r="-373" b="20517"/>
          <a:stretch/>
        </p:blipFill>
        <p:spPr>
          <a:xfrm>
            <a:off x="641024" y="2028269"/>
            <a:ext cx="4791451" cy="1866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아래쪽 화살표 48"/>
          <p:cNvSpPr/>
          <p:nvPr/>
        </p:nvSpPr>
        <p:spPr bwMode="auto">
          <a:xfrm>
            <a:off x="2580724" y="3877050"/>
            <a:ext cx="289076" cy="30768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4935078" y="4285060"/>
            <a:ext cx="288032" cy="21551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l="30551" t="22837" r="28160" b="11915"/>
          <a:stretch/>
        </p:blipFill>
        <p:spPr>
          <a:xfrm>
            <a:off x="4088904" y="4597130"/>
            <a:ext cx="2088232" cy="18562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그룹 52"/>
          <p:cNvGrpSpPr/>
          <p:nvPr/>
        </p:nvGrpSpPr>
        <p:grpSpPr>
          <a:xfrm>
            <a:off x="8385784" y="3022776"/>
            <a:ext cx="779684" cy="475292"/>
            <a:chOff x="6711806" y="4854655"/>
            <a:chExt cx="917769" cy="475292"/>
          </a:xfrm>
        </p:grpSpPr>
        <p:pic>
          <p:nvPicPr>
            <p:cNvPr id="54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55" name="직사각형 54"/>
            <p:cNvSpPr/>
            <p:nvPr/>
          </p:nvSpPr>
          <p:spPr>
            <a:xfrm>
              <a:off x="6816043" y="5062820"/>
              <a:ext cx="69365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S/A, M/F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 rot="5400000" flipV="1">
            <a:off x="8089986" y="3310592"/>
            <a:ext cx="192966" cy="239513"/>
            <a:chOff x="2344451" y="5856352"/>
            <a:chExt cx="283207" cy="351523"/>
          </a:xfrm>
        </p:grpSpPr>
        <p:grpSp>
          <p:nvGrpSpPr>
            <p:cNvPr id="57" name="그룹 56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61" name="모서리가 둥근 직사각형 60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59" name="모서리가 둥근 직사각형 58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</p:grpSp>
      <p:grpSp>
        <p:nvGrpSpPr>
          <p:cNvPr id="63" name="그룹 62"/>
          <p:cNvGrpSpPr/>
          <p:nvPr/>
        </p:nvGrpSpPr>
        <p:grpSpPr>
          <a:xfrm>
            <a:off x="8373380" y="3526832"/>
            <a:ext cx="779684" cy="475292"/>
            <a:chOff x="6711806" y="4854655"/>
            <a:chExt cx="917769" cy="475292"/>
          </a:xfrm>
        </p:grpSpPr>
        <p:pic>
          <p:nvPicPr>
            <p:cNvPr id="64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65" name="직사각형 64"/>
            <p:cNvSpPr/>
            <p:nvPr/>
          </p:nvSpPr>
          <p:spPr>
            <a:xfrm>
              <a:off x="6816043" y="5062820"/>
              <a:ext cx="69365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MAWB, HAWB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6987700" y="2989386"/>
            <a:ext cx="1075333" cy="93548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7111211" y="3968506"/>
            <a:ext cx="75808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en-US" altLang="ko-KR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PreAlert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68" name="AutoShape 193"/>
          <p:cNvSpPr>
            <a:spLocks/>
          </p:cNvSpPr>
          <p:nvPr/>
        </p:nvSpPr>
        <p:spPr bwMode="auto">
          <a:xfrm>
            <a:off x="6945441" y="2780927"/>
            <a:ext cx="2338895" cy="150413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69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10762" y="4596224"/>
            <a:ext cx="23960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사용자가 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Pre-Alert Setting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화면에서 사용자 맞춤형  설정 값이 적용 될 조건을 지정</a:t>
            </a:r>
            <a:b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미리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설정 된 조건에 따라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ETD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혹은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Consolidation Close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 도래한 시점에 자동으로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Pre-Alert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메일이 발송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Pre-Alert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세팅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값을 토대로 선적 서류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(AWB, CI, PL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함께 발송</a:t>
            </a:r>
          </a:p>
          <a:p>
            <a:pPr>
              <a:defRPr/>
            </a:pPr>
            <a:endParaRPr lang="ko-KR" altLang="en-US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476836" y="5988755"/>
            <a:ext cx="3312368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97994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527716"/>
            <a:ext cx="5764202" cy="236988"/>
          </a:xfrm>
        </p:spPr>
        <p:txBody>
          <a:bodyPr/>
          <a:lstStyle/>
          <a:p>
            <a:r>
              <a:rPr lang="ko-KR" altLang="en-US" dirty="0"/>
              <a:t>나</a:t>
            </a:r>
            <a:r>
              <a:rPr lang="en-US" altLang="ko-KR" dirty="0"/>
              <a:t>) </a:t>
            </a:r>
            <a:r>
              <a:rPr lang="ko-KR" altLang="en-US" dirty="0"/>
              <a:t>기능 구성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88504" y="1076584"/>
            <a:ext cx="8928546" cy="572596"/>
            <a:chOff x="671525" y="7904654"/>
            <a:chExt cx="8928546" cy="572596"/>
          </a:xfrm>
        </p:grpSpPr>
        <p:grpSp>
          <p:nvGrpSpPr>
            <p:cNvPr id="8" name="그룹 7"/>
            <p:cNvGrpSpPr/>
            <p:nvPr/>
          </p:nvGrpSpPr>
          <p:grpSpPr>
            <a:xfrm>
              <a:off x="671525" y="7904654"/>
              <a:ext cx="8928546" cy="572596"/>
              <a:chOff x="676276" y="4422973"/>
              <a:chExt cx="9160532" cy="266700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676276" y="4422973"/>
                <a:ext cx="9160532" cy="2667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r" defTabSz="936625"/>
                <a:endParaRPr lang="ko-KR" altLang="en-US" b="1">
                  <a:solidFill>
                    <a:prstClr val="black"/>
                  </a:solidFill>
                  <a:latin typeface="굴림" charset="-127"/>
                  <a:ea typeface="굴림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 bwMode="auto">
              <a:xfrm>
                <a:off x="676276" y="4684125"/>
                <a:ext cx="9159972" cy="0"/>
              </a:xfrm>
              <a:prstGeom prst="line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</p:cxnSp>
          <p:cxnSp>
            <p:nvCxnSpPr>
              <p:cNvPr id="18" name="직선 연결선 17"/>
              <p:cNvCxnSpPr/>
              <p:nvPr/>
            </p:nvCxnSpPr>
            <p:spPr bwMode="auto">
              <a:xfrm>
                <a:off x="676276" y="4422973"/>
                <a:ext cx="9159972" cy="0"/>
              </a:xfrm>
              <a:prstGeom prst="line">
                <a:avLst/>
              </a:prstGeom>
              <a:solidFill>
                <a:schemeClr val="bg1"/>
              </a:solidFill>
              <a:ln w="6350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</p:cxnSp>
        </p:grpSp>
        <p:sp>
          <p:nvSpPr>
            <p:cNvPr id="10" name="Text Box 298"/>
            <p:cNvSpPr txBox="1">
              <a:spLocks noChangeArrowheads="1"/>
            </p:cNvSpPr>
            <p:nvPr/>
          </p:nvSpPr>
          <p:spPr bwMode="gray">
            <a:xfrm>
              <a:off x="1133049" y="7968054"/>
              <a:ext cx="3534920" cy="1692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lvl="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kern="0" dirty="0">
                  <a:ln w="0" cmpd="sng">
                    <a:noFill/>
                    <a:prstDash val="solid"/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기능 구성도 </a:t>
              </a:r>
            </a:p>
          </p:txBody>
        </p:sp>
        <p:grpSp>
          <p:nvGrpSpPr>
            <p:cNvPr id="11" name="그룹 10"/>
            <p:cNvGrpSpPr>
              <a:grpSpLocks noChangeAspect="1"/>
            </p:cNvGrpSpPr>
            <p:nvPr/>
          </p:nvGrpSpPr>
          <p:grpSpPr>
            <a:xfrm>
              <a:off x="828226" y="8019634"/>
              <a:ext cx="239085" cy="77435"/>
              <a:chOff x="3214126" y="4536675"/>
              <a:chExt cx="225608" cy="73071"/>
            </a:xfrm>
          </p:grpSpPr>
          <p:sp>
            <p:nvSpPr>
              <p:cNvPr id="13" name="이등변 삼각형 12"/>
              <p:cNvSpPr/>
              <p:nvPr/>
            </p:nvSpPr>
            <p:spPr bwMode="auto">
              <a:xfrm rot="5400000">
                <a:off x="3209087" y="4541714"/>
                <a:ext cx="73069" cy="62991"/>
              </a:xfrm>
              <a:prstGeom prst="triangle">
                <a:avLst/>
              </a:prstGeom>
              <a:solidFill>
                <a:srgbClr val="84CDE7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4" name="이등변 삼각형 13"/>
              <p:cNvSpPr/>
              <p:nvPr/>
            </p:nvSpPr>
            <p:spPr bwMode="auto">
              <a:xfrm rot="5400000">
                <a:off x="3290396" y="4541714"/>
                <a:ext cx="73069" cy="62991"/>
              </a:xfrm>
              <a:prstGeom prst="triangle">
                <a:avLst/>
              </a:prstGeom>
              <a:solidFill>
                <a:schemeClr val="tx2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5" name="이등변 삼각형 14"/>
              <p:cNvSpPr/>
              <p:nvPr/>
            </p:nvSpPr>
            <p:spPr bwMode="auto">
              <a:xfrm rot="5400000">
                <a:off x="3371704" y="4541715"/>
                <a:ext cx="73070" cy="62991"/>
              </a:xfrm>
              <a:prstGeom prst="triangle">
                <a:avLst/>
              </a:prstGeom>
              <a:solidFill>
                <a:srgbClr val="07769D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</p:grpSp>
      </p:grpSp>
      <p:cxnSp>
        <p:nvCxnSpPr>
          <p:cNvPr id="19" name="직선 연결선 18"/>
          <p:cNvCxnSpPr/>
          <p:nvPr/>
        </p:nvCxnSpPr>
        <p:spPr bwMode="auto">
          <a:xfrm>
            <a:off x="6471240" y="2204864"/>
            <a:ext cx="2952000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직사각형 19"/>
          <p:cNvSpPr/>
          <p:nvPr/>
        </p:nvSpPr>
        <p:spPr bwMode="auto">
          <a:xfrm>
            <a:off x="488950" y="1730135"/>
            <a:ext cx="5824414" cy="4644000"/>
          </a:xfrm>
          <a:prstGeom prst="rect">
            <a:avLst/>
          </a:prstGeom>
          <a:solidFill>
            <a:srgbClr val="FFFFFF"/>
          </a:solidFill>
          <a:ln w="6350">
            <a:solidFill>
              <a:srgbClr val="777777"/>
            </a:solidFill>
            <a:miter lim="800000"/>
            <a:headEnd/>
            <a:tailEnd/>
          </a:ln>
        </p:spPr>
        <p:txBody>
          <a:bodyPr wrap="none" rtlCol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2" name="TextBox 39"/>
          <p:cNvSpPr txBox="1"/>
          <p:nvPr/>
        </p:nvSpPr>
        <p:spPr>
          <a:xfrm>
            <a:off x="6321152" y="2294960"/>
            <a:ext cx="33089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92075" indent="-92075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ko-KR" sz="1100" b="1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r>
              <a:rPr kumimoji="0" lang="ko-KR" altLang="en-US" sz="1100" b="1" dirty="0" err="1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포워딩</a:t>
            </a:r>
            <a:r>
              <a:rPr kumimoji="0" lang="ko-KR" altLang="en-US" sz="1100" b="1" dirty="0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全 영역의 통합 기능 제공</a:t>
            </a:r>
            <a:br>
              <a:rPr kumimoji="0" lang="en-US" altLang="ko-KR" sz="1100" dirty="0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    -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Order Control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기능에 의한 프로세스 </a:t>
            </a:r>
            <a:b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      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및 </a:t>
            </a:r>
            <a:r>
              <a:rPr kumimoji="0" lang="ko-KR" altLang="en-US" sz="1000" b="0" dirty="0" err="1">
                <a:solidFill>
                  <a:prstClr val="black"/>
                </a:solidFill>
                <a:latin typeface="+mn-ea"/>
                <a:ea typeface="+mn-ea"/>
              </a:rPr>
              <a:t>실행사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000" b="0" dirty="0" err="1">
                <a:solidFill>
                  <a:prstClr val="black"/>
                </a:solidFill>
                <a:latin typeface="+mn-ea"/>
                <a:ea typeface="+mn-ea"/>
              </a:rPr>
              <a:t>맵핑</a:t>
            </a:r>
            <a:b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   -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000" b="0" dirty="0" err="1">
                <a:solidFill>
                  <a:prstClr val="black"/>
                </a:solidFill>
                <a:latin typeface="+mn-ea"/>
                <a:ea typeface="+mn-ea"/>
              </a:rPr>
              <a:t>선적지</a:t>
            </a: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~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도착지 프로세스 연속성 </a:t>
            </a:r>
            <a:b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      (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조달 물류 가시성 제공</a:t>
            </a: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b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컨테이너 운송 및 통관 업무 관리</a:t>
            </a:r>
          </a:p>
        </p:txBody>
      </p:sp>
      <p:sp>
        <p:nvSpPr>
          <p:cNvPr id="23" name="TextBox 40"/>
          <p:cNvSpPr txBox="1"/>
          <p:nvPr/>
        </p:nvSpPr>
        <p:spPr>
          <a:xfrm>
            <a:off x="6321152" y="4083874"/>
            <a:ext cx="2948243" cy="1332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92075" indent="-92075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ko-KR" sz="1100" b="1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r>
              <a:rPr kumimoji="0" lang="ko-KR" altLang="en-US" sz="1100" b="1" dirty="0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화주</a:t>
            </a:r>
            <a:r>
              <a:rPr kumimoji="0" lang="en-US" altLang="ko-KR" sz="1100" b="1" dirty="0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kumimoji="0" lang="ko-KR" altLang="en-US" sz="1100" b="1" dirty="0">
                <a:solidFill>
                  <a:prstClr val="black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파트너와의 협업 환경 제공</a:t>
            </a:r>
            <a:br>
              <a:rPr kumimoji="0" lang="en-US" altLang="ko-KR" sz="110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   -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화주</a:t>
            </a: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선사</a:t>
            </a: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실행사 등 오더</a:t>
            </a: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선적</a:t>
            </a: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운송정보</a:t>
            </a:r>
            <a:b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    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실시간 공유 </a:t>
            </a:r>
            <a:r>
              <a:rPr kumimoji="0" lang="en-US" altLang="ko-KR" sz="1000" dirty="0">
                <a:solidFill>
                  <a:prstClr val="black"/>
                </a:solidFill>
                <a:latin typeface="+mn-ea"/>
                <a:ea typeface="+mn-ea"/>
              </a:rPr>
              <a:t>(Pre-alert </a:t>
            </a:r>
            <a:r>
              <a:rPr kumimoji="0" lang="ko-KR" altLang="en-US" sz="1000" dirty="0">
                <a:solidFill>
                  <a:prstClr val="black"/>
                </a:solidFill>
                <a:latin typeface="+mn-ea"/>
                <a:ea typeface="+mn-ea"/>
              </a:rPr>
              <a:t>등 편의 기능 제공</a:t>
            </a:r>
            <a:r>
              <a:rPr kumimoji="0" lang="en-US" altLang="ko-KR" sz="1000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b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   -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수출입 업무 </a:t>
            </a: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End-to-End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가시성 확보</a:t>
            </a:r>
            <a:b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   -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표준 </a:t>
            </a:r>
            <a:r>
              <a:rPr kumimoji="0" lang="en-US" altLang="ko-KR" sz="1000" b="0" dirty="0">
                <a:solidFill>
                  <a:prstClr val="black"/>
                </a:solidFill>
                <a:latin typeface="+mn-ea"/>
                <a:ea typeface="+mn-ea"/>
              </a:rPr>
              <a:t>EDI </a:t>
            </a:r>
            <a:r>
              <a:rPr kumimoji="0" lang="ko-KR" altLang="en-US" sz="1000" b="0" dirty="0">
                <a:solidFill>
                  <a:prstClr val="black"/>
                </a:solidFill>
                <a:latin typeface="+mn-ea"/>
                <a:ea typeface="+mn-ea"/>
              </a:rPr>
              <a:t>체계 지원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579349" y="1890328"/>
            <a:ext cx="1655280" cy="3420000"/>
          </a:xfrm>
          <a:prstGeom prst="roundRect">
            <a:avLst>
              <a:gd name="adj" fmla="val 5537"/>
            </a:avLst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tIns="72000" rtlCol="0" anchor="t" anchorCtr="0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Export</a:t>
            </a:r>
            <a:endParaRPr kumimoji="0" lang="ko-KR" altLang="en-US" sz="11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2552664" y="1890328"/>
            <a:ext cx="1655280" cy="3420000"/>
          </a:xfrm>
          <a:prstGeom prst="roundRect">
            <a:avLst>
              <a:gd name="adj" fmla="val 5537"/>
            </a:avLst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tIns="72000" rtlCol="0" anchor="t" anchorCtr="0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Import</a:t>
            </a:r>
            <a:endParaRPr kumimoji="0" lang="ko-KR" altLang="en-US" sz="11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855265" y="2314096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Booking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855265" y="2900704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Trucking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855265" y="3487312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Shipping</a:t>
            </a: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Request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855265" y="4073920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House BL</a:t>
            </a: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Master BL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855265" y="4660526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Shipping</a:t>
            </a: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Notification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2804304" y="2314096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ASN, BL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2804304" y="2900704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Arrival</a:t>
            </a: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Notification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804304" y="3487312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Delivery</a:t>
            </a: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Order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2804304" y="4073920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Trucking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804304" y="4660526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Tracking</a:t>
            </a: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Entry</a:t>
            </a: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561148" y="5421943"/>
            <a:ext cx="5724000" cy="792000"/>
          </a:xfrm>
          <a:prstGeom prst="roundRect">
            <a:avLst>
              <a:gd name="adj" fmla="val 5537"/>
            </a:avLst>
          </a:prstGeom>
          <a:solidFill>
            <a:srgbClr val="000000">
              <a:lumMod val="65000"/>
              <a:lumOff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tIns="72000" rtlCol="0" anchor="t" anchorCtr="0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latin typeface="+mn-ea"/>
                <a:ea typeface="+mn-ea"/>
                <a:cs typeface="Arial" pitchFamily="34" charset="0"/>
              </a:rPr>
              <a:t>EDI</a:t>
            </a:r>
            <a:endParaRPr kumimoji="0" lang="ko-KR" altLang="en-US" sz="1100" b="1" kern="0" dirty="0">
              <a:solidFill>
                <a:srgbClr val="FFFFFF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69149" y="5805916"/>
            <a:ext cx="1565480" cy="288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Customs</a:t>
            </a:r>
          </a:p>
        </p:txBody>
      </p:sp>
      <p:sp>
        <p:nvSpPr>
          <p:cNvPr id="38" name="직사각형 37"/>
          <p:cNvSpPr/>
          <p:nvPr/>
        </p:nvSpPr>
        <p:spPr bwMode="auto">
          <a:xfrm>
            <a:off x="2552331" y="5805916"/>
            <a:ext cx="1655614" cy="288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LSP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4505502" y="5805916"/>
            <a:ext cx="1655280" cy="288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Liner</a:t>
            </a: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4505501" y="1890328"/>
            <a:ext cx="1655280" cy="3420000"/>
          </a:xfrm>
          <a:prstGeom prst="roundRect">
            <a:avLst>
              <a:gd name="adj" fmla="val 5537"/>
            </a:avLst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tIns="72000" rtlCol="0" anchor="t" anchorCtr="0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rPr>
              <a:t>Common</a:t>
            </a:r>
            <a:endParaRPr kumimoji="0" lang="ko-KR" altLang="en-US" sz="11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749049" y="2314096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Schedule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749049" y="2900704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Customs</a:t>
            </a: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Clearance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4766925" y="3487312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Manifest EDI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775778" y="4081487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Track &amp; Trace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775778" y="4660526"/>
            <a:ext cx="1152000" cy="5040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Char char="–"/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</a:rPr>
              <a:t>DEM/DET</a:t>
            </a:r>
            <a:endParaRPr kumimoji="0" lang="ko-KR" altLang="en-US" sz="1100" b="1" kern="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7" name="모서리가 둥근 직사각형 46"/>
          <p:cNvSpPr>
            <a:spLocks noChangeArrowheads="1"/>
          </p:cNvSpPr>
          <p:nvPr/>
        </p:nvSpPr>
        <p:spPr bwMode="auto">
          <a:xfrm>
            <a:off x="6489241" y="1877049"/>
            <a:ext cx="2139473" cy="316426"/>
          </a:xfrm>
          <a:prstGeom prst="roundRect">
            <a:avLst>
              <a:gd name="adj" fmla="val 15556"/>
            </a:avLst>
          </a:prstGeom>
          <a:solidFill>
            <a:srgbClr val="97D9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8" name="직사각형 6"/>
          <p:cNvSpPr>
            <a:spLocks noChangeArrowheads="1"/>
          </p:cNvSpPr>
          <p:nvPr/>
        </p:nvSpPr>
        <p:spPr bwMode="auto">
          <a:xfrm>
            <a:off x="7242345" y="1890328"/>
            <a:ext cx="713657" cy="26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1112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defTabSz="11112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defTabSz="11112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defTabSz="11112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defTabSz="11112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76513" indent="-290513" defTabSz="11112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033713" indent="-290513" defTabSz="11112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90913" indent="-290513" defTabSz="11112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948113" indent="-290513" defTabSz="11112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lnSpc>
                <a:spcPct val="120000"/>
              </a:lnSpc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13723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주요 기능 </a:t>
            </a:r>
          </a:p>
        </p:txBody>
      </p:sp>
    </p:spTree>
    <p:extLst>
      <p:ext uri="{BB962C8B-B14F-4D97-AF65-F5344CB8AC3E}">
        <p14:creationId xmlns:p14="http://schemas.microsoft.com/office/powerpoint/2010/main" val="3875047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(9) </a:t>
            </a:r>
            <a:r>
              <a:rPr lang="ko-KR" altLang="en-US" dirty="0"/>
              <a:t>항공 수출 </a:t>
            </a:r>
            <a:r>
              <a:rPr lang="en-US" altLang="ko-KR" dirty="0"/>
              <a:t>B/L </a:t>
            </a:r>
            <a:r>
              <a:rPr lang="ko-KR" altLang="en-US" dirty="0"/>
              <a:t>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HAWB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00"/>
                </a:solidFill>
              </a:rPr>
              <a:t>화주에게 </a:t>
            </a:r>
            <a:r>
              <a:rPr lang="en-US" altLang="ko-KR" dirty="0">
                <a:solidFill>
                  <a:srgbClr val="000000"/>
                </a:solidFill>
              </a:rPr>
              <a:t>S/R(P/L, C/I)</a:t>
            </a:r>
            <a:r>
              <a:rPr lang="ko-KR" altLang="en-US" dirty="0">
                <a:solidFill>
                  <a:srgbClr val="000000"/>
                </a:solidFill>
              </a:rPr>
              <a:t>을 </a:t>
            </a:r>
            <a:r>
              <a:rPr lang="ko-KR" altLang="en-US" dirty="0" err="1">
                <a:solidFill>
                  <a:srgbClr val="000000"/>
                </a:solidFill>
              </a:rPr>
              <a:t>수령후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S/R</a:t>
            </a:r>
            <a:r>
              <a:rPr lang="ko-KR" altLang="en-US" dirty="0">
                <a:solidFill>
                  <a:srgbClr val="000000"/>
                </a:solidFill>
              </a:rPr>
              <a:t>을 기준으로 </a:t>
            </a:r>
            <a:r>
              <a:rPr lang="en-US" altLang="ko-KR" dirty="0">
                <a:solidFill>
                  <a:srgbClr val="000000"/>
                </a:solidFill>
              </a:rPr>
              <a:t>House AWB</a:t>
            </a:r>
            <a:r>
              <a:rPr lang="ko-KR" altLang="en-US" dirty="0">
                <a:solidFill>
                  <a:srgbClr val="000000"/>
                </a:solidFill>
              </a:rPr>
              <a:t>을 생성하며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화물픽업과 화물의 실측정보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공항</a:t>
            </a:r>
            <a:r>
              <a:rPr lang="en-US" altLang="ko-KR" dirty="0">
                <a:solidFill>
                  <a:srgbClr val="000000"/>
                </a:solidFill>
              </a:rPr>
              <a:t>) </a:t>
            </a:r>
            <a:r>
              <a:rPr lang="ko-KR" altLang="en-US" dirty="0">
                <a:solidFill>
                  <a:srgbClr val="000000"/>
                </a:solidFill>
              </a:rPr>
              <a:t>및 최신 정보</a:t>
            </a:r>
            <a:r>
              <a:rPr lang="en-US" altLang="ko-KR" dirty="0">
                <a:solidFill>
                  <a:srgbClr val="000000"/>
                </a:solidFill>
              </a:rPr>
              <a:t> UPDATE</a:t>
            </a:r>
            <a:r>
              <a:rPr lang="ko-KR" altLang="en-US" dirty="0">
                <a:solidFill>
                  <a:srgbClr val="000000"/>
                </a:solidFill>
              </a:rPr>
              <a:t>를 위한 항공 </a:t>
            </a:r>
            <a:r>
              <a:rPr lang="en-US" altLang="ko-KR" dirty="0">
                <a:solidFill>
                  <a:srgbClr val="000000"/>
                </a:solidFill>
              </a:rPr>
              <a:t>HAWB </a:t>
            </a:r>
            <a:r>
              <a:rPr lang="ko-KR" altLang="en-US" dirty="0">
                <a:solidFill>
                  <a:srgbClr val="000000"/>
                </a:solidFill>
              </a:rPr>
              <a:t>관리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House AWB </a:t>
            </a:r>
            <a:r>
              <a:rPr lang="ko-KR" altLang="en-US" dirty="0">
                <a:solidFill>
                  <a:srgbClr val="000000"/>
                </a:solidFill>
              </a:rPr>
              <a:t>기준으로 화주청구운임항목 생성 기능 및 화주 </a:t>
            </a:r>
            <a:r>
              <a:rPr lang="en-US" altLang="ko-KR" dirty="0">
                <a:solidFill>
                  <a:srgbClr val="000000"/>
                </a:solidFill>
              </a:rPr>
              <a:t>Legacy System </a:t>
            </a:r>
            <a:r>
              <a:rPr lang="ko-KR" altLang="en-US" dirty="0">
                <a:solidFill>
                  <a:srgbClr val="000000"/>
                </a:solidFill>
              </a:rPr>
              <a:t>과의 연계기능 구성합니다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8769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항공수출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House AWB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House AWB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pic>
        <p:nvPicPr>
          <p:cNvPr id="47" name="그림 46"/>
          <p:cNvPicPr/>
          <p:nvPr/>
        </p:nvPicPr>
        <p:blipFill>
          <a:blip r:embed="rId2"/>
          <a:stretch>
            <a:fillRect/>
          </a:stretch>
        </p:blipFill>
        <p:spPr>
          <a:xfrm>
            <a:off x="716431" y="2096853"/>
            <a:ext cx="5663499" cy="1895062"/>
          </a:xfrm>
          <a:prstGeom prst="rect">
            <a:avLst/>
          </a:prstGeom>
        </p:spPr>
      </p:pic>
      <p:pic>
        <p:nvPicPr>
          <p:cNvPr id="48" name="그림 47"/>
          <p:cNvPicPr/>
          <p:nvPr/>
        </p:nvPicPr>
        <p:blipFill>
          <a:blip r:embed="rId3"/>
          <a:stretch>
            <a:fillRect/>
          </a:stretch>
        </p:blipFill>
        <p:spPr>
          <a:xfrm>
            <a:off x="716431" y="3702436"/>
            <a:ext cx="5622895" cy="68819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/>
          <p:cNvPicPr/>
          <p:nvPr/>
        </p:nvPicPr>
        <p:blipFill>
          <a:blip r:embed="rId4"/>
          <a:stretch>
            <a:fillRect/>
          </a:stretch>
        </p:blipFill>
        <p:spPr>
          <a:xfrm>
            <a:off x="729661" y="4292542"/>
            <a:ext cx="5663499" cy="1908765"/>
          </a:xfrm>
          <a:prstGeom prst="rect">
            <a:avLst/>
          </a:prstGeom>
        </p:spPr>
      </p:pic>
      <p:pic>
        <p:nvPicPr>
          <p:cNvPr id="50" name="그림 49"/>
          <p:cNvPicPr/>
          <p:nvPr/>
        </p:nvPicPr>
        <p:blipFill>
          <a:blip r:embed="rId5"/>
          <a:stretch>
            <a:fillRect/>
          </a:stretch>
        </p:blipFill>
        <p:spPr>
          <a:xfrm>
            <a:off x="4208931" y="2819744"/>
            <a:ext cx="1037260" cy="13932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62333" y="2670221"/>
            <a:ext cx="265372" cy="115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AutoShape 193"/>
          <p:cNvSpPr>
            <a:spLocks/>
          </p:cNvSpPr>
          <p:nvPr/>
        </p:nvSpPr>
        <p:spPr bwMode="auto">
          <a:xfrm>
            <a:off x="6930646" y="4187506"/>
            <a:ext cx="2334166" cy="1225140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800" spc="-5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Gill Sans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6932693" y="3348770"/>
            <a:ext cx="328114" cy="271698"/>
            <a:chOff x="5669604" y="5923243"/>
            <a:chExt cx="1035995" cy="161207"/>
          </a:xfrm>
        </p:grpSpPr>
        <p:sp>
          <p:nvSpPr>
            <p:cNvPr id="55" name="AutoShape 59"/>
            <p:cNvSpPr>
              <a:spLocks/>
            </p:cNvSpPr>
            <p:nvPr/>
          </p:nvSpPr>
          <p:spPr bwMode="auto">
            <a:xfrm>
              <a:off x="5683236" y="5923243"/>
              <a:ext cx="1022363" cy="161207"/>
            </a:xfrm>
            <a:prstGeom prst="roundRect">
              <a:avLst>
                <a:gd name="adj" fmla="val 4622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endParaRPr lang="ko-KR" altLang="ko-KR" sz="9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endParaRPr>
            </a:p>
          </p:txBody>
        </p:sp>
        <p:sp>
          <p:nvSpPr>
            <p:cNvPr id="56" name="Rectangle 60"/>
            <p:cNvSpPr>
              <a:spLocks/>
            </p:cNvSpPr>
            <p:nvPr/>
          </p:nvSpPr>
          <p:spPr bwMode="auto">
            <a:xfrm>
              <a:off x="5669604" y="5933990"/>
              <a:ext cx="1035995" cy="1504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ixMGo B" charset="-128"/>
                </a:rPr>
                <a:t>화주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012183" y="2888940"/>
            <a:ext cx="245073" cy="406699"/>
            <a:chOff x="5818822" y="7385607"/>
            <a:chExt cx="438740" cy="305570"/>
          </a:xfrm>
        </p:grpSpPr>
        <p:sp>
          <p:nvSpPr>
            <p:cNvPr id="58" name="직사각형 57"/>
            <p:cNvSpPr/>
            <p:nvPr/>
          </p:nvSpPr>
          <p:spPr>
            <a:xfrm>
              <a:off x="6015587" y="7452262"/>
              <a:ext cx="241975" cy="155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5818822" y="7385607"/>
              <a:ext cx="438740" cy="305570"/>
              <a:chOff x="2433166" y="4295068"/>
              <a:chExt cx="499107" cy="347614"/>
            </a:xfrm>
          </p:grpSpPr>
          <p:sp>
            <p:nvSpPr>
              <p:cNvPr id="60" name="Freeform 367"/>
              <p:cNvSpPr>
                <a:spLocks noEditPoints="1"/>
              </p:cNvSpPr>
              <p:nvPr/>
            </p:nvSpPr>
            <p:spPr bwMode="auto">
              <a:xfrm>
                <a:off x="2617158" y="4370894"/>
                <a:ext cx="315115" cy="271788"/>
              </a:xfrm>
              <a:custGeom>
                <a:avLst/>
                <a:gdLst>
                  <a:gd name="T0" fmla="*/ 194 w 196"/>
                  <a:gd name="T1" fmla="*/ 0 h 171"/>
                  <a:gd name="T2" fmla="*/ 3 w 196"/>
                  <a:gd name="T3" fmla="*/ 0 h 171"/>
                  <a:gd name="T4" fmla="*/ 0 w 196"/>
                  <a:gd name="T5" fmla="*/ 3 h 171"/>
                  <a:gd name="T6" fmla="*/ 0 w 196"/>
                  <a:gd name="T7" fmla="*/ 137 h 171"/>
                  <a:gd name="T8" fmla="*/ 3 w 196"/>
                  <a:gd name="T9" fmla="*/ 140 h 171"/>
                  <a:gd name="T10" fmla="*/ 77 w 196"/>
                  <a:gd name="T11" fmla="*/ 140 h 171"/>
                  <a:gd name="T12" fmla="*/ 74 w 196"/>
                  <a:gd name="T13" fmla="*/ 161 h 171"/>
                  <a:gd name="T14" fmla="*/ 65 w 196"/>
                  <a:gd name="T15" fmla="*/ 169 h 171"/>
                  <a:gd name="T16" fmla="*/ 65 w 196"/>
                  <a:gd name="T17" fmla="*/ 171 h 171"/>
                  <a:gd name="T18" fmla="*/ 131 w 196"/>
                  <a:gd name="T19" fmla="*/ 171 h 171"/>
                  <a:gd name="T20" fmla="*/ 131 w 196"/>
                  <a:gd name="T21" fmla="*/ 169 h 171"/>
                  <a:gd name="T22" fmla="*/ 122 w 196"/>
                  <a:gd name="T23" fmla="*/ 161 h 171"/>
                  <a:gd name="T24" fmla="*/ 120 w 196"/>
                  <a:gd name="T25" fmla="*/ 140 h 171"/>
                  <a:gd name="T26" fmla="*/ 194 w 196"/>
                  <a:gd name="T27" fmla="*/ 140 h 171"/>
                  <a:gd name="T28" fmla="*/ 196 w 196"/>
                  <a:gd name="T29" fmla="*/ 137 h 171"/>
                  <a:gd name="T30" fmla="*/ 196 w 196"/>
                  <a:gd name="T31" fmla="*/ 3 h 171"/>
                  <a:gd name="T32" fmla="*/ 194 w 196"/>
                  <a:gd name="T33" fmla="*/ 0 h 171"/>
                  <a:gd name="T34" fmla="*/ 186 w 196"/>
                  <a:gd name="T35" fmla="*/ 109 h 171"/>
                  <a:gd name="T36" fmla="*/ 10 w 196"/>
                  <a:gd name="T37" fmla="*/ 109 h 171"/>
                  <a:gd name="T38" fmla="*/ 10 w 196"/>
                  <a:gd name="T39" fmla="*/ 9 h 171"/>
                  <a:gd name="T40" fmla="*/ 186 w 196"/>
                  <a:gd name="T41" fmla="*/ 9 h 171"/>
                  <a:gd name="T42" fmla="*/ 186 w 196"/>
                  <a:gd name="T43" fmla="*/ 10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6" h="171">
                    <a:moveTo>
                      <a:pt x="19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38"/>
                      <a:pt x="1" y="140"/>
                      <a:pt x="3" y="140"/>
                    </a:cubicBezTo>
                    <a:cubicBezTo>
                      <a:pt x="77" y="140"/>
                      <a:pt x="77" y="140"/>
                      <a:pt x="77" y="140"/>
                    </a:cubicBezTo>
                    <a:cubicBezTo>
                      <a:pt x="77" y="145"/>
                      <a:pt x="76" y="158"/>
                      <a:pt x="74" y="161"/>
                    </a:cubicBezTo>
                    <a:cubicBezTo>
                      <a:pt x="65" y="169"/>
                      <a:pt x="65" y="169"/>
                      <a:pt x="65" y="169"/>
                    </a:cubicBezTo>
                    <a:cubicBezTo>
                      <a:pt x="65" y="171"/>
                      <a:pt x="65" y="171"/>
                      <a:pt x="65" y="171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0" y="158"/>
                      <a:pt x="120" y="145"/>
                      <a:pt x="120" y="140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40"/>
                      <a:pt x="196" y="138"/>
                      <a:pt x="196" y="137"/>
                    </a:cubicBezTo>
                    <a:cubicBezTo>
                      <a:pt x="196" y="3"/>
                      <a:pt x="196" y="3"/>
                      <a:pt x="196" y="3"/>
                    </a:cubicBezTo>
                    <a:cubicBezTo>
                      <a:pt x="196" y="2"/>
                      <a:pt x="195" y="0"/>
                      <a:pt x="194" y="0"/>
                    </a:cubicBezTo>
                    <a:close/>
                    <a:moveTo>
                      <a:pt x="186" y="109"/>
                    </a:move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86" y="9"/>
                      <a:pt x="186" y="9"/>
                      <a:pt x="186" y="9"/>
                    </a:cubicBezTo>
                    <a:lnTo>
                      <a:pt x="186" y="109"/>
                    </a:lnTo>
                    <a:close/>
                  </a:path>
                </a:pathLst>
              </a:custGeom>
              <a:solidFill>
                <a:srgbClr val="8799B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" name="Freeform 16"/>
              <p:cNvSpPr>
                <a:spLocks noEditPoints="1"/>
              </p:cNvSpPr>
              <p:nvPr/>
            </p:nvSpPr>
            <p:spPr bwMode="auto">
              <a:xfrm>
                <a:off x="2433166" y="4295068"/>
                <a:ext cx="223838" cy="331788"/>
              </a:xfrm>
              <a:custGeom>
                <a:avLst/>
                <a:gdLst>
                  <a:gd name="T0" fmla="*/ 3 w 316"/>
                  <a:gd name="T1" fmla="*/ 467 h 467"/>
                  <a:gd name="T2" fmla="*/ 18 w 316"/>
                  <a:gd name="T3" fmla="*/ 242 h 467"/>
                  <a:gd name="T4" fmla="*/ 28 w 316"/>
                  <a:gd name="T5" fmla="*/ 216 h 467"/>
                  <a:gd name="T6" fmla="*/ 106 w 316"/>
                  <a:gd name="T7" fmla="*/ 185 h 467"/>
                  <a:gd name="T8" fmla="*/ 141 w 316"/>
                  <a:gd name="T9" fmla="*/ 303 h 467"/>
                  <a:gd name="T10" fmla="*/ 147 w 316"/>
                  <a:gd name="T11" fmla="*/ 225 h 467"/>
                  <a:gd name="T12" fmla="*/ 158 w 316"/>
                  <a:gd name="T13" fmla="*/ 219 h 467"/>
                  <a:gd name="T14" fmla="*/ 169 w 316"/>
                  <a:gd name="T15" fmla="*/ 225 h 467"/>
                  <a:gd name="T16" fmla="*/ 175 w 316"/>
                  <a:gd name="T17" fmla="*/ 303 h 467"/>
                  <a:gd name="T18" fmla="*/ 210 w 316"/>
                  <a:gd name="T19" fmla="*/ 185 h 467"/>
                  <a:gd name="T20" fmla="*/ 289 w 316"/>
                  <a:gd name="T21" fmla="*/ 216 h 467"/>
                  <a:gd name="T22" fmla="*/ 298 w 316"/>
                  <a:gd name="T23" fmla="*/ 242 h 467"/>
                  <a:gd name="T24" fmla="*/ 313 w 316"/>
                  <a:gd name="T25" fmla="*/ 467 h 467"/>
                  <a:gd name="T26" fmla="*/ 3 w 316"/>
                  <a:gd name="T27" fmla="*/ 467 h 467"/>
                  <a:gd name="T28" fmla="*/ 158 w 316"/>
                  <a:gd name="T29" fmla="*/ 0 h 467"/>
                  <a:gd name="T30" fmla="*/ 224 w 316"/>
                  <a:gd name="T31" fmla="*/ 65 h 467"/>
                  <a:gd name="T32" fmla="*/ 158 w 316"/>
                  <a:gd name="T33" fmla="*/ 166 h 467"/>
                  <a:gd name="T34" fmla="*/ 92 w 316"/>
                  <a:gd name="T35" fmla="*/ 65 h 467"/>
                  <a:gd name="T36" fmla="*/ 158 w 316"/>
                  <a:gd name="T3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467">
                    <a:moveTo>
                      <a:pt x="3" y="467"/>
                    </a:moveTo>
                    <a:cubicBezTo>
                      <a:pt x="0" y="397"/>
                      <a:pt x="10" y="312"/>
                      <a:pt x="18" y="242"/>
                    </a:cubicBezTo>
                    <a:cubicBezTo>
                      <a:pt x="19" y="233"/>
                      <a:pt x="20" y="221"/>
                      <a:pt x="28" y="216"/>
                    </a:cubicBezTo>
                    <a:cubicBezTo>
                      <a:pt x="31" y="213"/>
                      <a:pt x="98" y="187"/>
                      <a:pt x="106" y="185"/>
                    </a:cubicBezTo>
                    <a:cubicBezTo>
                      <a:pt x="113" y="213"/>
                      <a:pt x="127" y="277"/>
                      <a:pt x="141" y="303"/>
                    </a:cubicBezTo>
                    <a:cubicBezTo>
                      <a:pt x="142" y="290"/>
                      <a:pt x="147" y="238"/>
                      <a:pt x="147" y="225"/>
                    </a:cubicBezTo>
                    <a:cubicBezTo>
                      <a:pt x="151" y="223"/>
                      <a:pt x="154" y="221"/>
                      <a:pt x="158" y="219"/>
                    </a:cubicBezTo>
                    <a:cubicBezTo>
                      <a:pt x="162" y="221"/>
                      <a:pt x="165" y="223"/>
                      <a:pt x="169" y="225"/>
                    </a:cubicBezTo>
                    <a:cubicBezTo>
                      <a:pt x="169" y="238"/>
                      <a:pt x="174" y="290"/>
                      <a:pt x="175" y="303"/>
                    </a:cubicBezTo>
                    <a:cubicBezTo>
                      <a:pt x="189" y="277"/>
                      <a:pt x="203" y="213"/>
                      <a:pt x="210" y="185"/>
                    </a:cubicBezTo>
                    <a:cubicBezTo>
                      <a:pt x="218" y="187"/>
                      <a:pt x="286" y="214"/>
                      <a:pt x="289" y="216"/>
                    </a:cubicBezTo>
                    <a:cubicBezTo>
                      <a:pt x="296" y="222"/>
                      <a:pt x="297" y="233"/>
                      <a:pt x="298" y="242"/>
                    </a:cubicBezTo>
                    <a:cubicBezTo>
                      <a:pt x="306" y="312"/>
                      <a:pt x="316" y="397"/>
                      <a:pt x="313" y="467"/>
                    </a:cubicBezTo>
                    <a:cubicBezTo>
                      <a:pt x="3" y="467"/>
                      <a:pt x="3" y="467"/>
                      <a:pt x="3" y="467"/>
                    </a:cubicBezTo>
                    <a:close/>
                    <a:moveTo>
                      <a:pt x="158" y="0"/>
                    </a:moveTo>
                    <a:cubicBezTo>
                      <a:pt x="200" y="0"/>
                      <a:pt x="224" y="32"/>
                      <a:pt x="224" y="65"/>
                    </a:cubicBezTo>
                    <a:cubicBezTo>
                      <a:pt x="224" y="97"/>
                      <a:pt x="199" y="166"/>
                      <a:pt x="158" y="166"/>
                    </a:cubicBezTo>
                    <a:cubicBezTo>
                      <a:pt x="117" y="166"/>
                      <a:pt x="92" y="97"/>
                      <a:pt x="92" y="65"/>
                    </a:cubicBezTo>
                    <a:cubicBezTo>
                      <a:pt x="92" y="32"/>
                      <a:pt x="116" y="0"/>
                      <a:pt x="15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62" name="Freeform 852"/>
          <p:cNvSpPr>
            <a:spLocks noEditPoints="1"/>
          </p:cNvSpPr>
          <p:nvPr/>
        </p:nvSpPr>
        <p:spPr bwMode="auto">
          <a:xfrm>
            <a:off x="7963982" y="2960948"/>
            <a:ext cx="404945" cy="188975"/>
          </a:xfrm>
          <a:custGeom>
            <a:avLst/>
            <a:gdLst>
              <a:gd name="T0" fmla="*/ 71 w 260"/>
              <a:gd name="T1" fmla="*/ 67 h 121"/>
              <a:gd name="T2" fmla="*/ 37 w 260"/>
              <a:gd name="T3" fmla="*/ 67 h 121"/>
              <a:gd name="T4" fmla="*/ 31 w 260"/>
              <a:gd name="T5" fmla="*/ 73 h 121"/>
              <a:gd name="T6" fmla="*/ 37 w 260"/>
              <a:gd name="T7" fmla="*/ 79 h 121"/>
              <a:gd name="T8" fmla="*/ 71 w 260"/>
              <a:gd name="T9" fmla="*/ 79 h 121"/>
              <a:gd name="T10" fmla="*/ 77 w 260"/>
              <a:gd name="T11" fmla="*/ 73 h 121"/>
              <a:gd name="T12" fmla="*/ 71 w 260"/>
              <a:gd name="T13" fmla="*/ 67 h 121"/>
              <a:gd name="T14" fmla="*/ 71 w 260"/>
              <a:gd name="T15" fmla="*/ 44 h 121"/>
              <a:gd name="T16" fmla="*/ 21 w 260"/>
              <a:gd name="T17" fmla="*/ 44 h 121"/>
              <a:gd name="T18" fmla="*/ 15 w 260"/>
              <a:gd name="T19" fmla="*/ 49 h 121"/>
              <a:gd name="T20" fmla="*/ 21 w 260"/>
              <a:gd name="T21" fmla="*/ 55 h 121"/>
              <a:gd name="T22" fmla="*/ 71 w 260"/>
              <a:gd name="T23" fmla="*/ 55 h 121"/>
              <a:gd name="T24" fmla="*/ 77 w 260"/>
              <a:gd name="T25" fmla="*/ 49 h 121"/>
              <a:gd name="T26" fmla="*/ 71 w 260"/>
              <a:gd name="T27" fmla="*/ 44 h 121"/>
              <a:gd name="T28" fmla="*/ 71 w 260"/>
              <a:gd name="T29" fmla="*/ 20 h 121"/>
              <a:gd name="T30" fmla="*/ 5 w 260"/>
              <a:gd name="T31" fmla="*/ 20 h 121"/>
              <a:gd name="T32" fmla="*/ 0 w 260"/>
              <a:gd name="T33" fmla="*/ 26 h 121"/>
              <a:gd name="T34" fmla="*/ 5 w 260"/>
              <a:gd name="T35" fmla="*/ 32 h 121"/>
              <a:gd name="T36" fmla="*/ 71 w 260"/>
              <a:gd name="T37" fmla="*/ 32 h 121"/>
              <a:gd name="T38" fmla="*/ 77 w 260"/>
              <a:gd name="T39" fmla="*/ 26 h 121"/>
              <a:gd name="T40" fmla="*/ 71 w 260"/>
              <a:gd name="T41" fmla="*/ 20 h 121"/>
              <a:gd name="T42" fmla="*/ 227 w 260"/>
              <a:gd name="T43" fmla="*/ 26 h 121"/>
              <a:gd name="T44" fmla="*/ 174 w 260"/>
              <a:gd name="T45" fmla="*/ 66 h 121"/>
              <a:gd name="T46" fmla="*/ 119 w 260"/>
              <a:gd name="T47" fmla="*/ 25 h 121"/>
              <a:gd name="T48" fmla="*/ 112 w 260"/>
              <a:gd name="T49" fmla="*/ 26 h 121"/>
              <a:gd name="T50" fmla="*/ 113 w 260"/>
              <a:gd name="T51" fmla="*/ 33 h 121"/>
              <a:gd name="T52" fmla="*/ 171 w 260"/>
              <a:gd name="T53" fmla="*/ 76 h 121"/>
              <a:gd name="T54" fmla="*/ 176 w 260"/>
              <a:gd name="T55" fmla="*/ 76 h 121"/>
              <a:gd name="T56" fmla="*/ 232 w 260"/>
              <a:gd name="T57" fmla="*/ 34 h 121"/>
              <a:gd name="T58" fmla="*/ 233 w 260"/>
              <a:gd name="T59" fmla="*/ 27 h 121"/>
              <a:gd name="T60" fmla="*/ 227 w 260"/>
              <a:gd name="T61" fmla="*/ 26 h 121"/>
              <a:gd name="T62" fmla="*/ 245 w 260"/>
              <a:gd name="T63" fmla="*/ 0 h 121"/>
              <a:gd name="T64" fmla="*/ 105 w 260"/>
              <a:gd name="T65" fmla="*/ 0 h 121"/>
              <a:gd name="T66" fmla="*/ 90 w 260"/>
              <a:gd name="T67" fmla="*/ 15 h 121"/>
              <a:gd name="T68" fmla="*/ 90 w 260"/>
              <a:gd name="T69" fmla="*/ 106 h 121"/>
              <a:gd name="T70" fmla="*/ 105 w 260"/>
              <a:gd name="T71" fmla="*/ 121 h 121"/>
              <a:gd name="T72" fmla="*/ 245 w 260"/>
              <a:gd name="T73" fmla="*/ 121 h 121"/>
              <a:gd name="T74" fmla="*/ 260 w 260"/>
              <a:gd name="T75" fmla="*/ 106 h 121"/>
              <a:gd name="T76" fmla="*/ 260 w 260"/>
              <a:gd name="T77" fmla="*/ 15 h 121"/>
              <a:gd name="T78" fmla="*/ 245 w 260"/>
              <a:gd name="T79" fmla="*/ 0 h 121"/>
              <a:gd name="T80" fmla="*/ 246 w 260"/>
              <a:gd name="T81" fmla="*/ 106 h 121"/>
              <a:gd name="T82" fmla="*/ 245 w 260"/>
              <a:gd name="T83" fmla="*/ 107 h 121"/>
              <a:gd name="T84" fmla="*/ 105 w 260"/>
              <a:gd name="T85" fmla="*/ 107 h 121"/>
              <a:gd name="T86" fmla="*/ 104 w 260"/>
              <a:gd name="T87" fmla="*/ 106 h 121"/>
              <a:gd name="T88" fmla="*/ 104 w 260"/>
              <a:gd name="T89" fmla="*/ 15 h 121"/>
              <a:gd name="T90" fmla="*/ 105 w 260"/>
              <a:gd name="T91" fmla="*/ 14 h 121"/>
              <a:gd name="T92" fmla="*/ 245 w 260"/>
              <a:gd name="T93" fmla="*/ 14 h 121"/>
              <a:gd name="T94" fmla="*/ 246 w 260"/>
              <a:gd name="T95" fmla="*/ 15 h 121"/>
              <a:gd name="T96" fmla="*/ 246 w 260"/>
              <a:gd name="T97" fmla="*/ 106 h 121"/>
              <a:gd name="T98" fmla="*/ 71 w 260"/>
              <a:gd name="T99" fmla="*/ 91 h 121"/>
              <a:gd name="T100" fmla="*/ 52 w 260"/>
              <a:gd name="T101" fmla="*/ 91 h 121"/>
              <a:gd name="T102" fmla="*/ 47 w 260"/>
              <a:gd name="T103" fmla="*/ 96 h 121"/>
              <a:gd name="T104" fmla="*/ 52 w 260"/>
              <a:gd name="T105" fmla="*/ 102 h 121"/>
              <a:gd name="T106" fmla="*/ 71 w 260"/>
              <a:gd name="T107" fmla="*/ 102 h 121"/>
              <a:gd name="T108" fmla="*/ 77 w 260"/>
              <a:gd name="T109" fmla="*/ 96 h 121"/>
              <a:gd name="T110" fmla="*/ 71 w 260"/>
              <a:gd name="T111" fmla="*/ 9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60" h="121">
                <a:moveTo>
                  <a:pt x="71" y="67"/>
                </a:move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1" y="70"/>
                  <a:pt x="31" y="73"/>
                </a:cubicBezTo>
                <a:cubicBezTo>
                  <a:pt x="31" y="76"/>
                  <a:pt x="34" y="79"/>
                  <a:pt x="37" y="79"/>
                </a:cubicBezTo>
                <a:cubicBezTo>
                  <a:pt x="71" y="79"/>
                  <a:pt x="71" y="79"/>
                  <a:pt x="71" y="79"/>
                </a:cubicBezTo>
                <a:cubicBezTo>
                  <a:pt x="74" y="79"/>
                  <a:pt x="77" y="76"/>
                  <a:pt x="77" y="73"/>
                </a:cubicBezTo>
                <a:cubicBezTo>
                  <a:pt x="77" y="70"/>
                  <a:pt x="74" y="67"/>
                  <a:pt x="71" y="67"/>
                </a:cubicBezTo>
                <a:close/>
                <a:moveTo>
                  <a:pt x="71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8" y="44"/>
                  <a:pt x="15" y="46"/>
                  <a:pt x="15" y="49"/>
                </a:cubicBezTo>
                <a:cubicBezTo>
                  <a:pt x="15" y="52"/>
                  <a:pt x="18" y="55"/>
                  <a:pt x="21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4" y="55"/>
                  <a:pt x="77" y="52"/>
                  <a:pt x="77" y="49"/>
                </a:cubicBezTo>
                <a:cubicBezTo>
                  <a:pt x="77" y="46"/>
                  <a:pt x="74" y="44"/>
                  <a:pt x="71" y="44"/>
                </a:cubicBezTo>
                <a:close/>
                <a:moveTo>
                  <a:pt x="71" y="20"/>
                </a:move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23"/>
                  <a:pt x="0" y="26"/>
                </a:cubicBezTo>
                <a:cubicBezTo>
                  <a:pt x="0" y="29"/>
                  <a:pt x="2" y="32"/>
                  <a:pt x="5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4" y="32"/>
                  <a:pt x="77" y="29"/>
                  <a:pt x="77" y="26"/>
                </a:cubicBezTo>
                <a:cubicBezTo>
                  <a:pt x="77" y="23"/>
                  <a:pt x="74" y="20"/>
                  <a:pt x="71" y="20"/>
                </a:cubicBezTo>
                <a:close/>
                <a:moveTo>
                  <a:pt x="227" y="26"/>
                </a:moveTo>
                <a:cubicBezTo>
                  <a:pt x="227" y="26"/>
                  <a:pt x="179" y="62"/>
                  <a:pt x="174" y="66"/>
                </a:cubicBezTo>
                <a:cubicBezTo>
                  <a:pt x="168" y="62"/>
                  <a:pt x="119" y="25"/>
                  <a:pt x="119" y="25"/>
                </a:cubicBezTo>
                <a:cubicBezTo>
                  <a:pt x="117" y="23"/>
                  <a:pt x="114" y="24"/>
                  <a:pt x="112" y="26"/>
                </a:cubicBezTo>
                <a:cubicBezTo>
                  <a:pt x="111" y="28"/>
                  <a:pt x="111" y="31"/>
                  <a:pt x="113" y="33"/>
                </a:cubicBezTo>
                <a:cubicBezTo>
                  <a:pt x="171" y="76"/>
                  <a:pt x="171" y="76"/>
                  <a:pt x="171" y="76"/>
                </a:cubicBezTo>
                <a:cubicBezTo>
                  <a:pt x="172" y="77"/>
                  <a:pt x="175" y="77"/>
                  <a:pt x="176" y="76"/>
                </a:cubicBezTo>
                <a:cubicBezTo>
                  <a:pt x="232" y="34"/>
                  <a:pt x="232" y="34"/>
                  <a:pt x="232" y="34"/>
                </a:cubicBezTo>
                <a:cubicBezTo>
                  <a:pt x="235" y="32"/>
                  <a:pt x="235" y="29"/>
                  <a:pt x="233" y="27"/>
                </a:cubicBezTo>
                <a:cubicBezTo>
                  <a:pt x="232" y="25"/>
                  <a:pt x="229" y="25"/>
                  <a:pt x="227" y="26"/>
                </a:cubicBezTo>
                <a:close/>
                <a:moveTo>
                  <a:pt x="245" y="0"/>
                </a:moveTo>
                <a:cubicBezTo>
                  <a:pt x="105" y="0"/>
                  <a:pt x="105" y="0"/>
                  <a:pt x="105" y="0"/>
                </a:cubicBezTo>
                <a:cubicBezTo>
                  <a:pt x="97" y="0"/>
                  <a:pt x="90" y="7"/>
                  <a:pt x="90" y="15"/>
                </a:cubicBezTo>
                <a:cubicBezTo>
                  <a:pt x="90" y="106"/>
                  <a:pt x="90" y="106"/>
                  <a:pt x="90" y="106"/>
                </a:cubicBezTo>
                <a:cubicBezTo>
                  <a:pt x="90" y="114"/>
                  <a:pt x="97" y="121"/>
                  <a:pt x="105" y="121"/>
                </a:cubicBezTo>
                <a:cubicBezTo>
                  <a:pt x="245" y="121"/>
                  <a:pt x="245" y="121"/>
                  <a:pt x="245" y="121"/>
                </a:cubicBezTo>
                <a:cubicBezTo>
                  <a:pt x="253" y="121"/>
                  <a:pt x="260" y="114"/>
                  <a:pt x="260" y="106"/>
                </a:cubicBezTo>
                <a:cubicBezTo>
                  <a:pt x="260" y="15"/>
                  <a:pt x="260" y="15"/>
                  <a:pt x="260" y="15"/>
                </a:cubicBezTo>
                <a:cubicBezTo>
                  <a:pt x="260" y="7"/>
                  <a:pt x="253" y="0"/>
                  <a:pt x="245" y="0"/>
                </a:cubicBezTo>
                <a:close/>
                <a:moveTo>
                  <a:pt x="246" y="106"/>
                </a:moveTo>
                <a:cubicBezTo>
                  <a:pt x="246" y="107"/>
                  <a:pt x="246" y="107"/>
                  <a:pt x="245" y="107"/>
                </a:cubicBezTo>
                <a:cubicBezTo>
                  <a:pt x="105" y="107"/>
                  <a:pt x="105" y="107"/>
                  <a:pt x="105" y="107"/>
                </a:cubicBezTo>
                <a:cubicBezTo>
                  <a:pt x="104" y="107"/>
                  <a:pt x="104" y="107"/>
                  <a:pt x="104" y="10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5" y="14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46" y="14"/>
                  <a:pt x="246" y="14"/>
                  <a:pt x="246" y="15"/>
                </a:cubicBezTo>
                <a:lnTo>
                  <a:pt x="246" y="106"/>
                </a:lnTo>
                <a:close/>
                <a:moveTo>
                  <a:pt x="71" y="91"/>
                </a:moveTo>
                <a:cubicBezTo>
                  <a:pt x="52" y="91"/>
                  <a:pt x="52" y="91"/>
                  <a:pt x="52" y="91"/>
                </a:cubicBezTo>
                <a:cubicBezTo>
                  <a:pt x="49" y="91"/>
                  <a:pt x="47" y="93"/>
                  <a:pt x="47" y="96"/>
                </a:cubicBezTo>
                <a:cubicBezTo>
                  <a:pt x="47" y="99"/>
                  <a:pt x="49" y="102"/>
                  <a:pt x="52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4" y="102"/>
                  <a:pt x="77" y="99"/>
                  <a:pt x="77" y="96"/>
                </a:cubicBezTo>
                <a:cubicBezTo>
                  <a:pt x="77" y="93"/>
                  <a:pt x="74" y="91"/>
                  <a:pt x="71" y="9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935336" y="3204084"/>
            <a:ext cx="5479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Freeform 34"/>
          <p:cNvSpPr>
            <a:spLocks noEditPoints="1"/>
          </p:cNvSpPr>
          <p:nvPr/>
        </p:nvSpPr>
        <p:spPr bwMode="auto">
          <a:xfrm>
            <a:off x="8094599" y="3417998"/>
            <a:ext cx="264874" cy="276560"/>
          </a:xfrm>
          <a:custGeom>
            <a:avLst/>
            <a:gdLst>
              <a:gd name="T0" fmla="*/ 115 w 982"/>
              <a:gd name="T1" fmla="*/ 701 h 1024"/>
              <a:gd name="T2" fmla="*/ 296 w 982"/>
              <a:gd name="T3" fmla="*/ 678 h 1024"/>
              <a:gd name="T4" fmla="*/ 298 w 982"/>
              <a:gd name="T5" fmla="*/ 720 h 1024"/>
              <a:gd name="T6" fmla="*/ 133 w 982"/>
              <a:gd name="T7" fmla="*/ 633 h 1024"/>
              <a:gd name="T8" fmla="*/ 132 w 982"/>
              <a:gd name="T9" fmla="*/ 591 h 1024"/>
              <a:gd name="T10" fmla="*/ 493 w 982"/>
              <a:gd name="T11" fmla="*/ 590 h 1024"/>
              <a:gd name="T12" fmla="*/ 495 w 982"/>
              <a:gd name="T13" fmla="*/ 631 h 1024"/>
              <a:gd name="T14" fmla="*/ 133 w 982"/>
              <a:gd name="T15" fmla="*/ 633 h 1024"/>
              <a:gd name="T16" fmla="*/ 111 w 982"/>
              <a:gd name="T17" fmla="*/ 523 h 1024"/>
              <a:gd name="T18" fmla="*/ 413 w 982"/>
              <a:gd name="T19" fmla="*/ 502 h 1024"/>
              <a:gd name="T20" fmla="*/ 715 w 982"/>
              <a:gd name="T21" fmla="*/ 523 h 1024"/>
              <a:gd name="T22" fmla="*/ 413 w 982"/>
              <a:gd name="T23" fmla="*/ 543 h 1024"/>
              <a:gd name="T24" fmla="*/ 886 w 982"/>
              <a:gd name="T25" fmla="*/ 700 h 1024"/>
              <a:gd name="T26" fmla="*/ 977 w 982"/>
              <a:gd name="T27" fmla="*/ 714 h 1024"/>
              <a:gd name="T28" fmla="*/ 954 w 982"/>
              <a:gd name="T29" fmla="*/ 753 h 1024"/>
              <a:gd name="T30" fmla="*/ 886 w 982"/>
              <a:gd name="T31" fmla="*/ 700 h 1024"/>
              <a:gd name="T32" fmla="*/ 313 w 982"/>
              <a:gd name="T33" fmla="*/ 845 h 1024"/>
              <a:gd name="T34" fmla="*/ 267 w 982"/>
              <a:gd name="T35" fmla="*/ 879 h 1024"/>
              <a:gd name="T36" fmla="*/ 325 w 982"/>
              <a:gd name="T37" fmla="*/ 888 h 1024"/>
              <a:gd name="T38" fmla="*/ 355 w 982"/>
              <a:gd name="T39" fmla="*/ 812 h 1024"/>
              <a:gd name="T40" fmla="*/ 630 w 982"/>
              <a:gd name="T41" fmla="*/ 759 h 1024"/>
              <a:gd name="T42" fmla="*/ 856 w 982"/>
              <a:gd name="T43" fmla="*/ 717 h 1024"/>
              <a:gd name="T44" fmla="*/ 410 w 982"/>
              <a:gd name="T45" fmla="*/ 821 h 1024"/>
              <a:gd name="T46" fmla="*/ 371 w 982"/>
              <a:gd name="T47" fmla="*/ 808 h 1024"/>
              <a:gd name="T48" fmla="*/ 867 w 982"/>
              <a:gd name="T49" fmla="*/ 694 h 1024"/>
              <a:gd name="T50" fmla="*/ 644 w 982"/>
              <a:gd name="T51" fmla="*/ 835 h 1024"/>
              <a:gd name="T52" fmla="*/ 371 w 982"/>
              <a:gd name="T53" fmla="*/ 808 h 1024"/>
              <a:gd name="T54" fmla="*/ 705 w 982"/>
              <a:gd name="T55" fmla="*/ 703 h 1024"/>
              <a:gd name="T56" fmla="*/ 865 w 982"/>
              <a:gd name="T57" fmla="*/ 685 h 1024"/>
              <a:gd name="T58" fmla="*/ 555 w 982"/>
              <a:gd name="T59" fmla="*/ 755 h 1024"/>
              <a:gd name="T60" fmla="*/ 239 w 982"/>
              <a:gd name="T61" fmla="*/ 0 h 1024"/>
              <a:gd name="T62" fmla="*/ 834 w 982"/>
              <a:gd name="T63" fmla="*/ 18 h 1024"/>
              <a:gd name="T64" fmla="*/ 827 w 982"/>
              <a:gd name="T65" fmla="*/ 348 h 1024"/>
              <a:gd name="T66" fmla="*/ 788 w 982"/>
              <a:gd name="T67" fmla="*/ 668 h 1024"/>
              <a:gd name="T68" fmla="*/ 809 w 982"/>
              <a:gd name="T69" fmla="*/ 57 h 1024"/>
              <a:gd name="T70" fmla="*/ 252 w 982"/>
              <a:gd name="T71" fmla="*/ 42 h 1024"/>
              <a:gd name="T72" fmla="*/ 221 w 982"/>
              <a:gd name="T73" fmla="*/ 248 h 1024"/>
              <a:gd name="T74" fmla="*/ 43 w 982"/>
              <a:gd name="T75" fmla="*/ 614 h 1024"/>
              <a:gd name="T76" fmla="*/ 437 w 982"/>
              <a:gd name="T77" fmla="*/ 972 h 1024"/>
              <a:gd name="T78" fmla="*/ 799 w 982"/>
              <a:gd name="T79" fmla="*/ 817 h 1024"/>
              <a:gd name="T80" fmla="*/ 856 w 982"/>
              <a:gd name="T81" fmla="*/ 980 h 1024"/>
              <a:gd name="T82" fmla="*/ 440 w 982"/>
              <a:gd name="T83" fmla="*/ 1012 h 1024"/>
              <a:gd name="T84" fmla="*/ 21 w 982"/>
              <a:gd name="T85" fmla="*/ 1004 h 1024"/>
              <a:gd name="T86" fmla="*/ 9 w 982"/>
              <a:gd name="T87" fmla="*/ 227 h 1024"/>
              <a:gd name="T88" fmla="*/ 224 w 982"/>
              <a:gd name="T89" fmla="*/ 6 h 1024"/>
              <a:gd name="T90" fmla="*/ 239 w 982"/>
              <a:gd name="T91" fmla="*/ 0 h 1024"/>
              <a:gd name="T92" fmla="*/ 212 w 982"/>
              <a:gd name="T93" fmla="*/ 72 h 1024"/>
              <a:gd name="T94" fmla="*/ 201 w 982"/>
              <a:gd name="T95" fmla="*/ 211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82" h="1024">
                <a:moveTo>
                  <a:pt x="137" y="722"/>
                </a:moveTo>
                <a:cubicBezTo>
                  <a:pt x="125" y="722"/>
                  <a:pt x="116" y="713"/>
                  <a:pt x="115" y="701"/>
                </a:cubicBezTo>
                <a:cubicBezTo>
                  <a:pt x="115" y="690"/>
                  <a:pt x="124" y="680"/>
                  <a:pt x="135" y="680"/>
                </a:cubicBezTo>
                <a:cubicBezTo>
                  <a:pt x="188" y="680"/>
                  <a:pt x="242" y="679"/>
                  <a:pt x="296" y="678"/>
                </a:cubicBezTo>
                <a:cubicBezTo>
                  <a:pt x="307" y="678"/>
                  <a:pt x="316" y="688"/>
                  <a:pt x="317" y="699"/>
                </a:cubicBezTo>
                <a:cubicBezTo>
                  <a:pt x="317" y="710"/>
                  <a:pt x="309" y="720"/>
                  <a:pt x="298" y="720"/>
                </a:cubicBezTo>
                <a:cubicBezTo>
                  <a:pt x="244" y="721"/>
                  <a:pt x="190" y="721"/>
                  <a:pt x="137" y="722"/>
                </a:cubicBezTo>
                <a:close/>
                <a:moveTo>
                  <a:pt x="133" y="633"/>
                </a:moveTo>
                <a:cubicBezTo>
                  <a:pt x="122" y="633"/>
                  <a:pt x="113" y="624"/>
                  <a:pt x="112" y="612"/>
                </a:cubicBezTo>
                <a:cubicBezTo>
                  <a:pt x="112" y="601"/>
                  <a:pt x="121" y="591"/>
                  <a:pt x="132" y="591"/>
                </a:cubicBezTo>
                <a:cubicBezTo>
                  <a:pt x="192" y="591"/>
                  <a:pt x="252" y="591"/>
                  <a:pt x="313" y="591"/>
                </a:cubicBezTo>
                <a:cubicBezTo>
                  <a:pt x="373" y="590"/>
                  <a:pt x="433" y="590"/>
                  <a:pt x="493" y="590"/>
                </a:cubicBezTo>
                <a:cubicBezTo>
                  <a:pt x="504" y="590"/>
                  <a:pt x="514" y="599"/>
                  <a:pt x="514" y="610"/>
                </a:cubicBezTo>
                <a:cubicBezTo>
                  <a:pt x="514" y="621"/>
                  <a:pt x="506" y="631"/>
                  <a:pt x="495" y="631"/>
                </a:cubicBezTo>
                <a:cubicBezTo>
                  <a:pt x="434" y="631"/>
                  <a:pt x="374" y="631"/>
                  <a:pt x="314" y="632"/>
                </a:cubicBezTo>
                <a:cubicBezTo>
                  <a:pt x="254" y="632"/>
                  <a:pt x="193" y="633"/>
                  <a:pt x="133" y="633"/>
                </a:cubicBezTo>
                <a:close/>
                <a:moveTo>
                  <a:pt x="131" y="544"/>
                </a:moveTo>
                <a:cubicBezTo>
                  <a:pt x="120" y="544"/>
                  <a:pt x="111" y="534"/>
                  <a:pt x="111" y="523"/>
                </a:cubicBezTo>
                <a:cubicBezTo>
                  <a:pt x="111" y="511"/>
                  <a:pt x="120" y="502"/>
                  <a:pt x="131" y="502"/>
                </a:cubicBezTo>
                <a:cubicBezTo>
                  <a:pt x="225" y="502"/>
                  <a:pt x="319" y="502"/>
                  <a:pt x="413" y="502"/>
                </a:cubicBezTo>
                <a:cubicBezTo>
                  <a:pt x="507" y="502"/>
                  <a:pt x="600" y="502"/>
                  <a:pt x="694" y="502"/>
                </a:cubicBezTo>
                <a:cubicBezTo>
                  <a:pt x="705" y="502"/>
                  <a:pt x="715" y="511"/>
                  <a:pt x="715" y="523"/>
                </a:cubicBezTo>
                <a:cubicBezTo>
                  <a:pt x="715" y="534"/>
                  <a:pt x="706" y="543"/>
                  <a:pt x="695" y="543"/>
                </a:cubicBezTo>
                <a:cubicBezTo>
                  <a:pt x="601" y="543"/>
                  <a:pt x="507" y="543"/>
                  <a:pt x="413" y="543"/>
                </a:cubicBezTo>
                <a:cubicBezTo>
                  <a:pt x="319" y="543"/>
                  <a:pt x="225" y="543"/>
                  <a:pt x="131" y="544"/>
                </a:cubicBezTo>
                <a:close/>
                <a:moveTo>
                  <a:pt x="886" y="700"/>
                </a:moveTo>
                <a:cubicBezTo>
                  <a:pt x="903" y="696"/>
                  <a:pt x="919" y="693"/>
                  <a:pt x="936" y="689"/>
                </a:cubicBezTo>
                <a:cubicBezTo>
                  <a:pt x="954" y="685"/>
                  <a:pt x="972" y="696"/>
                  <a:pt x="977" y="714"/>
                </a:cubicBezTo>
                <a:cubicBezTo>
                  <a:pt x="977" y="714"/>
                  <a:pt x="977" y="714"/>
                  <a:pt x="977" y="714"/>
                </a:cubicBezTo>
                <a:cubicBezTo>
                  <a:pt x="982" y="731"/>
                  <a:pt x="972" y="749"/>
                  <a:pt x="954" y="753"/>
                </a:cubicBezTo>
                <a:cubicBezTo>
                  <a:pt x="938" y="757"/>
                  <a:pt x="921" y="760"/>
                  <a:pt x="904" y="764"/>
                </a:cubicBezTo>
                <a:cubicBezTo>
                  <a:pt x="898" y="743"/>
                  <a:pt x="892" y="721"/>
                  <a:pt x="886" y="700"/>
                </a:cubicBezTo>
                <a:close/>
                <a:moveTo>
                  <a:pt x="355" y="812"/>
                </a:moveTo>
                <a:cubicBezTo>
                  <a:pt x="341" y="822"/>
                  <a:pt x="328" y="835"/>
                  <a:pt x="313" y="845"/>
                </a:cubicBezTo>
                <a:cubicBezTo>
                  <a:pt x="299" y="855"/>
                  <a:pt x="284" y="862"/>
                  <a:pt x="269" y="872"/>
                </a:cubicBezTo>
                <a:cubicBezTo>
                  <a:pt x="267" y="874"/>
                  <a:pt x="266" y="877"/>
                  <a:pt x="267" y="879"/>
                </a:cubicBezTo>
                <a:cubicBezTo>
                  <a:pt x="268" y="882"/>
                  <a:pt x="270" y="884"/>
                  <a:pt x="273" y="884"/>
                </a:cubicBezTo>
                <a:cubicBezTo>
                  <a:pt x="291" y="887"/>
                  <a:pt x="307" y="886"/>
                  <a:pt x="325" y="888"/>
                </a:cubicBezTo>
                <a:cubicBezTo>
                  <a:pt x="343" y="890"/>
                  <a:pt x="362" y="896"/>
                  <a:pt x="379" y="898"/>
                </a:cubicBezTo>
                <a:cubicBezTo>
                  <a:pt x="371" y="870"/>
                  <a:pt x="363" y="841"/>
                  <a:pt x="355" y="812"/>
                </a:cubicBezTo>
                <a:close/>
                <a:moveTo>
                  <a:pt x="407" y="811"/>
                </a:moveTo>
                <a:cubicBezTo>
                  <a:pt x="481" y="794"/>
                  <a:pt x="556" y="776"/>
                  <a:pt x="630" y="759"/>
                </a:cubicBezTo>
                <a:cubicBezTo>
                  <a:pt x="705" y="742"/>
                  <a:pt x="779" y="725"/>
                  <a:pt x="854" y="708"/>
                </a:cubicBezTo>
                <a:cubicBezTo>
                  <a:pt x="855" y="711"/>
                  <a:pt x="856" y="714"/>
                  <a:pt x="856" y="717"/>
                </a:cubicBezTo>
                <a:cubicBezTo>
                  <a:pt x="782" y="734"/>
                  <a:pt x="707" y="751"/>
                  <a:pt x="633" y="769"/>
                </a:cubicBezTo>
                <a:cubicBezTo>
                  <a:pt x="559" y="786"/>
                  <a:pt x="484" y="803"/>
                  <a:pt x="410" y="821"/>
                </a:cubicBezTo>
                <a:cubicBezTo>
                  <a:pt x="409" y="818"/>
                  <a:pt x="408" y="814"/>
                  <a:pt x="407" y="811"/>
                </a:cubicBezTo>
                <a:close/>
                <a:moveTo>
                  <a:pt x="371" y="808"/>
                </a:moveTo>
                <a:cubicBezTo>
                  <a:pt x="454" y="789"/>
                  <a:pt x="537" y="769"/>
                  <a:pt x="619" y="750"/>
                </a:cubicBezTo>
                <a:cubicBezTo>
                  <a:pt x="702" y="731"/>
                  <a:pt x="785" y="713"/>
                  <a:pt x="867" y="694"/>
                </a:cubicBezTo>
                <a:cubicBezTo>
                  <a:pt x="875" y="722"/>
                  <a:pt x="883" y="750"/>
                  <a:pt x="891" y="778"/>
                </a:cubicBezTo>
                <a:cubicBezTo>
                  <a:pt x="809" y="797"/>
                  <a:pt x="726" y="816"/>
                  <a:pt x="644" y="835"/>
                </a:cubicBezTo>
                <a:cubicBezTo>
                  <a:pt x="561" y="854"/>
                  <a:pt x="478" y="874"/>
                  <a:pt x="396" y="894"/>
                </a:cubicBezTo>
                <a:cubicBezTo>
                  <a:pt x="388" y="866"/>
                  <a:pt x="379" y="837"/>
                  <a:pt x="371" y="808"/>
                </a:cubicBezTo>
                <a:close/>
                <a:moveTo>
                  <a:pt x="550" y="738"/>
                </a:moveTo>
                <a:cubicBezTo>
                  <a:pt x="602" y="726"/>
                  <a:pt x="653" y="714"/>
                  <a:pt x="705" y="703"/>
                </a:cubicBezTo>
                <a:cubicBezTo>
                  <a:pt x="757" y="691"/>
                  <a:pt x="808" y="680"/>
                  <a:pt x="860" y="668"/>
                </a:cubicBezTo>
                <a:cubicBezTo>
                  <a:pt x="862" y="673"/>
                  <a:pt x="863" y="679"/>
                  <a:pt x="865" y="685"/>
                </a:cubicBezTo>
                <a:cubicBezTo>
                  <a:pt x="813" y="696"/>
                  <a:pt x="761" y="708"/>
                  <a:pt x="710" y="720"/>
                </a:cubicBezTo>
                <a:cubicBezTo>
                  <a:pt x="658" y="731"/>
                  <a:pt x="606" y="743"/>
                  <a:pt x="555" y="755"/>
                </a:cubicBezTo>
                <a:cubicBezTo>
                  <a:pt x="553" y="750"/>
                  <a:pt x="552" y="744"/>
                  <a:pt x="550" y="738"/>
                </a:cubicBezTo>
                <a:close/>
                <a:moveTo>
                  <a:pt x="239" y="0"/>
                </a:moveTo>
                <a:cubicBezTo>
                  <a:pt x="338" y="3"/>
                  <a:pt x="437" y="6"/>
                  <a:pt x="536" y="9"/>
                </a:cubicBezTo>
                <a:cubicBezTo>
                  <a:pt x="635" y="12"/>
                  <a:pt x="735" y="15"/>
                  <a:pt x="834" y="18"/>
                </a:cubicBezTo>
                <a:cubicBezTo>
                  <a:pt x="845" y="18"/>
                  <a:pt x="853" y="27"/>
                  <a:pt x="852" y="38"/>
                </a:cubicBezTo>
                <a:cubicBezTo>
                  <a:pt x="842" y="142"/>
                  <a:pt x="832" y="245"/>
                  <a:pt x="827" y="348"/>
                </a:cubicBezTo>
                <a:cubicBezTo>
                  <a:pt x="823" y="452"/>
                  <a:pt x="825" y="555"/>
                  <a:pt x="828" y="659"/>
                </a:cubicBezTo>
                <a:cubicBezTo>
                  <a:pt x="815" y="662"/>
                  <a:pt x="802" y="665"/>
                  <a:pt x="788" y="668"/>
                </a:cubicBezTo>
                <a:cubicBezTo>
                  <a:pt x="785" y="566"/>
                  <a:pt x="782" y="464"/>
                  <a:pt x="786" y="362"/>
                </a:cubicBezTo>
                <a:cubicBezTo>
                  <a:pt x="790" y="260"/>
                  <a:pt x="799" y="159"/>
                  <a:pt x="809" y="57"/>
                </a:cubicBezTo>
                <a:cubicBezTo>
                  <a:pt x="716" y="55"/>
                  <a:pt x="624" y="52"/>
                  <a:pt x="531" y="50"/>
                </a:cubicBezTo>
                <a:cubicBezTo>
                  <a:pt x="438" y="47"/>
                  <a:pt x="345" y="45"/>
                  <a:pt x="252" y="42"/>
                </a:cubicBezTo>
                <a:cubicBezTo>
                  <a:pt x="247" y="105"/>
                  <a:pt x="243" y="168"/>
                  <a:pt x="239" y="230"/>
                </a:cubicBezTo>
                <a:cubicBezTo>
                  <a:pt x="238" y="240"/>
                  <a:pt x="230" y="248"/>
                  <a:pt x="221" y="248"/>
                </a:cubicBezTo>
                <a:cubicBezTo>
                  <a:pt x="163" y="247"/>
                  <a:pt x="106" y="246"/>
                  <a:pt x="49" y="245"/>
                </a:cubicBezTo>
                <a:cubicBezTo>
                  <a:pt x="43" y="368"/>
                  <a:pt x="40" y="491"/>
                  <a:pt x="43" y="614"/>
                </a:cubicBezTo>
                <a:cubicBezTo>
                  <a:pt x="46" y="736"/>
                  <a:pt x="53" y="859"/>
                  <a:pt x="61" y="982"/>
                </a:cubicBezTo>
                <a:cubicBezTo>
                  <a:pt x="186" y="978"/>
                  <a:pt x="311" y="975"/>
                  <a:pt x="437" y="972"/>
                </a:cubicBezTo>
                <a:cubicBezTo>
                  <a:pt x="562" y="968"/>
                  <a:pt x="687" y="965"/>
                  <a:pt x="813" y="962"/>
                </a:cubicBezTo>
                <a:cubicBezTo>
                  <a:pt x="808" y="914"/>
                  <a:pt x="803" y="866"/>
                  <a:pt x="799" y="817"/>
                </a:cubicBezTo>
                <a:cubicBezTo>
                  <a:pt x="812" y="814"/>
                  <a:pt x="825" y="811"/>
                  <a:pt x="839" y="808"/>
                </a:cubicBezTo>
                <a:cubicBezTo>
                  <a:pt x="844" y="866"/>
                  <a:pt x="850" y="923"/>
                  <a:pt x="856" y="980"/>
                </a:cubicBezTo>
                <a:cubicBezTo>
                  <a:pt x="857" y="991"/>
                  <a:pt x="849" y="1000"/>
                  <a:pt x="838" y="1001"/>
                </a:cubicBezTo>
                <a:cubicBezTo>
                  <a:pt x="705" y="1005"/>
                  <a:pt x="573" y="1008"/>
                  <a:pt x="440" y="1012"/>
                </a:cubicBezTo>
                <a:cubicBezTo>
                  <a:pt x="308" y="1016"/>
                  <a:pt x="175" y="1020"/>
                  <a:pt x="43" y="1024"/>
                </a:cubicBezTo>
                <a:cubicBezTo>
                  <a:pt x="31" y="1024"/>
                  <a:pt x="22" y="1015"/>
                  <a:pt x="21" y="1004"/>
                </a:cubicBezTo>
                <a:cubicBezTo>
                  <a:pt x="14" y="874"/>
                  <a:pt x="6" y="745"/>
                  <a:pt x="3" y="615"/>
                </a:cubicBezTo>
                <a:cubicBezTo>
                  <a:pt x="0" y="486"/>
                  <a:pt x="3" y="356"/>
                  <a:pt x="9" y="227"/>
                </a:cubicBezTo>
                <a:cubicBezTo>
                  <a:pt x="9" y="220"/>
                  <a:pt x="12" y="215"/>
                  <a:pt x="16" y="211"/>
                </a:cubicBezTo>
                <a:cubicBezTo>
                  <a:pt x="85" y="142"/>
                  <a:pt x="154" y="74"/>
                  <a:pt x="224" y="6"/>
                </a:cubicBezTo>
                <a:cubicBezTo>
                  <a:pt x="228" y="2"/>
                  <a:pt x="234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lose/>
                <a:moveTo>
                  <a:pt x="201" y="211"/>
                </a:moveTo>
                <a:cubicBezTo>
                  <a:pt x="212" y="72"/>
                  <a:pt x="212" y="72"/>
                  <a:pt x="212" y="72"/>
                </a:cubicBezTo>
                <a:cubicBezTo>
                  <a:pt x="73" y="209"/>
                  <a:pt x="73" y="209"/>
                  <a:pt x="73" y="209"/>
                </a:cubicBezTo>
                <a:cubicBezTo>
                  <a:pt x="201" y="211"/>
                  <a:pt x="201" y="211"/>
                  <a:pt x="201" y="21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293260" y="2823125"/>
            <a:ext cx="300331" cy="425458"/>
            <a:chOff x="1791830" y="2852078"/>
            <a:chExt cx="547922" cy="504914"/>
          </a:xfrm>
        </p:grpSpPr>
        <p:pic>
          <p:nvPicPr>
            <p:cNvPr id="66" name="Picture 15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181" y="2852078"/>
              <a:ext cx="447794" cy="353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직사각형 66"/>
            <p:cNvSpPr/>
            <p:nvPr/>
          </p:nvSpPr>
          <p:spPr>
            <a:xfrm>
              <a:off x="1791830" y="3233881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P/L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7905328" y="3742061"/>
            <a:ext cx="5479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팩스</a:t>
            </a:r>
          </a:p>
        </p:txBody>
      </p:sp>
      <p:cxnSp>
        <p:nvCxnSpPr>
          <p:cNvPr id="69" name="Straight Connector 394"/>
          <p:cNvCxnSpPr/>
          <p:nvPr/>
        </p:nvCxnSpPr>
        <p:spPr>
          <a:xfrm>
            <a:off x="8645912" y="3062081"/>
            <a:ext cx="0" cy="5168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394"/>
          <p:cNvCxnSpPr/>
          <p:nvPr/>
        </p:nvCxnSpPr>
        <p:spPr>
          <a:xfrm>
            <a:off x="8361465" y="3063332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94"/>
          <p:cNvCxnSpPr/>
          <p:nvPr/>
        </p:nvCxnSpPr>
        <p:spPr>
          <a:xfrm>
            <a:off x="8361690" y="3570444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453250" y="3196238"/>
            <a:ext cx="39467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P/L, C/I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수령</a:t>
            </a:r>
          </a:p>
        </p:txBody>
      </p:sp>
      <p:pic>
        <p:nvPicPr>
          <p:cNvPr id="73" name="Picture 18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033" y="3893647"/>
            <a:ext cx="544118" cy="42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8224303" y="4381825"/>
            <a:ext cx="1008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House AWB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75" name="Right Arrow 406"/>
          <p:cNvSpPr/>
          <p:nvPr/>
        </p:nvSpPr>
        <p:spPr>
          <a:xfrm rot="5400000">
            <a:off x="8594968" y="3495685"/>
            <a:ext cx="406618" cy="397747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7293260" y="3284984"/>
            <a:ext cx="300331" cy="425458"/>
            <a:chOff x="1791830" y="2852078"/>
            <a:chExt cx="547922" cy="504914"/>
          </a:xfrm>
        </p:grpSpPr>
        <p:pic>
          <p:nvPicPr>
            <p:cNvPr id="77" name="Picture 15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181" y="2852078"/>
              <a:ext cx="447794" cy="353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직사각형 77"/>
            <p:cNvSpPr/>
            <p:nvPr/>
          </p:nvSpPr>
          <p:spPr>
            <a:xfrm>
              <a:off x="1791830" y="3233881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C/I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9" name="AutoShape 193"/>
          <p:cNvSpPr>
            <a:spLocks/>
          </p:cNvSpPr>
          <p:nvPr/>
        </p:nvSpPr>
        <p:spPr bwMode="auto">
          <a:xfrm>
            <a:off x="7833321" y="2780927"/>
            <a:ext cx="1473516" cy="1764197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85" name="AutoShape 79"/>
          <p:cNvSpPr>
            <a:spLocks/>
          </p:cNvSpPr>
          <p:nvPr/>
        </p:nvSpPr>
        <p:spPr bwMode="auto">
          <a:xfrm>
            <a:off x="7913386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910762" y="4897613"/>
            <a:ext cx="2396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항공 수출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HAWB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관리화면에서는 일반적으로 화주의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Order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자료를 기반으로 생성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defRPr/>
            </a:pP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운임 관리 화면과 연계되어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HAWB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정보가 자동으로 반영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defRPr/>
            </a:pPr>
            <a:endParaRPr lang="ko-KR" altLang="en-US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38724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(9) </a:t>
            </a:r>
            <a:r>
              <a:rPr lang="ko-KR" altLang="en-US" dirty="0"/>
              <a:t>항공 수출 </a:t>
            </a:r>
            <a:r>
              <a:rPr lang="en-US" altLang="ko-KR" dirty="0"/>
              <a:t>B/L </a:t>
            </a:r>
            <a:r>
              <a:rPr lang="ko-KR" altLang="en-US" dirty="0"/>
              <a:t>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MAWB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House AWB</a:t>
            </a:r>
            <a:r>
              <a:rPr lang="ko-KR" altLang="en-US" dirty="0">
                <a:solidFill>
                  <a:srgbClr val="000000"/>
                </a:solidFill>
              </a:rPr>
              <a:t>별 </a:t>
            </a:r>
            <a:r>
              <a:rPr lang="en-US" altLang="ko-KR" dirty="0" err="1">
                <a:solidFill>
                  <a:srgbClr val="000000"/>
                </a:solidFill>
              </a:rPr>
              <a:t>Consol</a:t>
            </a:r>
            <a:r>
              <a:rPr lang="ko-KR" altLang="en-US" dirty="0">
                <a:solidFill>
                  <a:srgbClr val="000000"/>
                </a:solidFill>
              </a:rPr>
              <a:t>작업 및 항공사 </a:t>
            </a:r>
            <a:r>
              <a:rPr lang="en-US" altLang="ko-KR" dirty="0">
                <a:solidFill>
                  <a:srgbClr val="000000"/>
                </a:solidFill>
              </a:rPr>
              <a:t>Master AWB </a:t>
            </a:r>
            <a:r>
              <a:rPr lang="ko-KR" altLang="en-US" dirty="0">
                <a:solidFill>
                  <a:srgbClr val="000000"/>
                </a:solidFill>
              </a:rPr>
              <a:t>등록과 </a:t>
            </a:r>
            <a:r>
              <a:rPr lang="en-US" altLang="ko-KR" dirty="0">
                <a:solidFill>
                  <a:srgbClr val="000000"/>
                </a:solidFill>
              </a:rPr>
              <a:t>Master AWB </a:t>
            </a:r>
            <a:r>
              <a:rPr lang="ko-KR" altLang="en-US" dirty="0">
                <a:solidFill>
                  <a:srgbClr val="000000"/>
                </a:solidFill>
              </a:rPr>
              <a:t>출력 및 관리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Master B/L </a:t>
            </a:r>
            <a:r>
              <a:rPr lang="ko-KR" altLang="en-US" dirty="0">
                <a:solidFill>
                  <a:srgbClr val="000000"/>
                </a:solidFill>
              </a:rPr>
              <a:t>기준으로 지출운임항목 생성 기능 및 </a:t>
            </a:r>
            <a:r>
              <a:rPr lang="en-US" altLang="ko-KR" dirty="0">
                <a:solidFill>
                  <a:srgbClr val="000000"/>
                </a:solidFill>
              </a:rPr>
              <a:t>Master B/L </a:t>
            </a:r>
            <a:r>
              <a:rPr lang="ko-KR" altLang="en-US" dirty="0">
                <a:solidFill>
                  <a:srgbClr val="000000"/>
                </a:solidFill>
              </a:rPr>
              <a:t>연계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92443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항공수출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Master AWB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Master AWB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pic>
        <p:nvPicPr>
          <p:cNvPr id="53" name="그림 5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930" y="2058951"/>
            <a:ext cx="3673503" cy="190404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7" name="그림 86"/>
          <p:cNvPicPr/>
          <p:nvPr/>
        </p:nvPicPr>
        <p:blipFill>
          <a:blip r:embed="rId3"/>
          <a:stretch>
            <a:fillRect/>
          </a:stretch>
        </p:blipFill>
        <p:spPr>
          <a:xfrm>
            <a:off x="1064653" y="3134159"/>
            <a:ext cx="4620947" cy="21943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8" name="그림 87"/>
          <p:cNvPicPr/>
          <p:nvPr/>
        </p:nvPicPr>
        <p:blipFill>
          <a:blip r:embed="rId4"/>
          <a:stretch>
            <a:fillRect/>
          </a:stretch>
        </p:blipFill>
        <p:spPr>
          <a:xfrm>
            <a:off x="2051720" y="4809640"/>
            <a:ext cx="4052963" cy="149968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9" name="직사각형 88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910762" y="4596224"/>
            <a:ext cx="2396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1.HAWB </a:t>
            </a:r>
            <a:r>
              <a:rPr lang="en-US" altLang="ko-KR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Consol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Chart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통해서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MAWB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연계된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HAWB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사용자의 입력편의성을 반영한  </a:t>
            </a:r>
            <a:r>
              <a:rPr lang="en-US" altLang="ko-KR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Consol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기능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2.MAWB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화면에서는 해외 파트너에게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Pre-alert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전송할 수 있는 기능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3. MAWB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단위로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Close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하게되면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하위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HAWB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도 자동적으로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Closing </a:t>
            </a:r>
          </a:p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4.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항공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Schedule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경우 스케줄 제공업체로 부터 시간을 설정 및 조회 기능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58288" y="2204864"/>
            <a:ext cx="412730" cy="401596"/>
            <a:chOff x="4792232" y="6396038"/>
            <a:chExt cx="372550" cy="362500"/>
          </a:xfrm>
        </p:grpSpPr>
        <p:pic>
          <p:nvPicPr>
            <p:cNvPr id="93" name="Picture 146" descr="원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232" y="6396038"/>
              <a:ext cx="372550" cy="36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4859420" y="6466153"/>
              <a:ext cx="226882" cy="222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000" spc="-80" dirty="0">
                  <a:ln w="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Monotype Sorts"/>
                </a:rPr>
                <a:t>1</a:t>
              </a:r>
              <a:endParaRPr kumimoji="1" lang="ko-KR" altLang="en-US" sz="1000" spc="-80" dirty="0">
                <a:ln w="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Monotype Sorts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247147" y="3480230"/>
            <a:ext cx="412730" cy="401596"/>
            <a:chOff x="4792232" y="6396038"/>
            <a:chExt cx="372550" cy="362500"/>
          </a:xfrm>
        </p:grpSpPr>
        <p:pic>
          <p:nvPicPr>
            <p:cNvPr id="96" name="Picture 146" descr="원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232" y="6396038"/>
              <a:ext cx="372550" cy="36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TextBox 96"/>
            <p:cNvSpPr txBox="1"/>
            <p:nvPr/>
          </p:nvSpPr>
          <p:spPr>
            <a:xfrm>
              <a:off x="4859420" y="6466153"/>
              <a:ext cx="226882" cy="222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000" spc="-80" dirty="0">
                  <a:ln w="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Monotype Sorts"/>
                </a:rPr>
                <a:t>2</a:t>
              </a:r>
              <a:endParaRPr kumimoji="1" lang="ko-KR" altLang="en-US" sz="1000" spc="-80" dirty="0">
                <a:ln w="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Monotype Sorts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748644" y="3480219"/>
            <a:ext cx="412730" cy="401596"/>
            <a:chOff x="4792232" y="6396038"/>
            <a:chExt cx="372550" cy="362500"/>
          </a:xfrm>
        </p:grpSpPr>
        <p:pic>
          <p:nvPicPr>
            <p:cNvPr id="99" name="Picture 146" descr="원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232" y="6396038"/>
              <a:ext cx="372550" cy="36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TextBox 99"/>
            <p:cNvSpPr txBox="1"/>
            <p:nvPr/>
          </p:nvSpPr>
          <p:spPr>
            <a:xfrm>
              <a:off x="4859420" y="6466153"/>
              <a:ext cx="226882" cy="222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spc="-80" dirty="0">
                  <a:ln w="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Monotype Sorts"/>
                </a:rPr>
                <a:t>3</a:t>
              </a:r>
              <a:endParaRPr kumimoji="1" lang="ko-KR" altLang="en-US" sz="1000" spc="-80" dirty="0">
                <a:ln w="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Monotype Sorts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210316" y="4960024"/>
            <a:ext cx="412730" cy="401596"/>
            <a:chOff x="4792232" y="6396038"/>
            <a:chExt cx="372550" cy="362500"/>
          </a:xfrm>
        </p:grpSpPr>
        <p:pic>
          <p:nvPicPr>
            <p:cNvPr id="102" name="Picture 146" descr="원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232" y="6396038"/>
              <a:ext cx="372550" cy="36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4859420" y="6466153"/>
              <a:ext cx="226882" cy="222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spc="-80" dirty="0">
                  <a:ln w="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Monotype Sorts"/>
                </a:rPr>
                <a:t>4</a:t>
              </a:r>
              <a:endParaRPr kumimoji="1" lang="ko-KR" altLang="en-US" sz="1000" spc="-80" dirty="0">
                <a:ln w="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  <a:sym typeface="Monotype Sorts"/>
              </a:endParaRPr>
            </a:p>
          </p:txBody>
        </p:sp>
      </p:grpSp>
      <p:sp>
        <p:nvSpPr>
          <p:cNvPr id="104" name="AutoShape 123"/>
          <p:cNvSpPr>
            <a:spLocks/>
          </p:cNvSpPr>
          <p:nvPr/>
        </p:nvSpPr>
        <p:spPr bwMode="auto">
          <a:xfrm>
            <a:off x="7005228" y="2955758"/>
            <a:ext cx="624756" cy="185210"/>
          </a:xfrm>
          <a:prstGeom prst="roundRect">
            <a:avLst>
              <a:gd name="adj" fmla="val 4622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8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MAWB </a:t>
            </a:r>
            <a:r>
              <a:rPr lang="ko-KR" altLang="en-US" sz="8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관리</a:t>
            </a:r>
            <a:endParaRPr kumimoji="1" lang="ko-KR" altLang="ko-KR" sz="800" spc="-8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05" name="Right Arrow 406"/>
          <p:cNvSpPr/>
          <p:nvPr/>
        </p:nvSpPr>
        <p:spPr>
          <a:xfrm>
            <a:off x="7659929" y="2960948"/>
            <a:ext cx="238954" cy="397747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06" name="Straight Arrow Connector 169"/>
          <p:cNvCxnSpPr/>
          <p:nvPr/>
        </p:nvCxnSpPr>
        <p:spPr>
          <a:xfrm>
            <a:off x="7320920" y="3126937"/>
            <a:ext cx="0" cy="610533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7011857" y="3719487"/>
            <a:ext cx="618127" cy="357585"/>
            <a:chOff x="6711806" y="4854655"/>
            <a:chExt cx="917769" cy="475292"/>
          </a:xfrm>
        </p:grpSpPr>
        <p:pic>
          <p:nvPicPr>
            <p:cNvPr id="108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109" name="직사각형 108"/>
            <p:cNvSpPr/>
            <p:nvPr/>
          </p:nvSpPr>
          <p:spPr>
            <a:xfrm>
              <a:off x="6758295" y="4947103"/>
              <a:ext cx="871280" cy="327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HAWB </a:t>
              </a:r>
              <a:r>
                <a:rPr lang="en-US" altLang="ko-KR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Consol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</a:t>
              </a:r>
            </a:p>
          </p:txBody>
        </p:sp>
      </p:grpSp>
      <p:sp>
        <p:nvSpPr>
          <p:cNvPr id="110" name="AutoShape 130"/>
          <p:cNvSpPr>
            <a:spLocks/>
          </p:cNvSpPr>
          <p:nvPr/>
        </p:nvSpPr>
        <p:spPr bwMode="auto">
          <a:xfrm>
            <a:off x="7005228" y="3311181"/>
            <a:ext cx="624756" cy="189827"/>
          </a:xfrm>
          <a:prstGeom prst="roundRect">
            <a:avLst>
              <a:gd name="adj" fmla="val 46227"/>
            </a:avLst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HAWB </a:t>
            </a:r>
            <a:r>
              <a:rPr lang="ko-KR" altLang="en-US" sz="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목록</a:t>
            </a:r>
            <a:endParaRPr lang="ko-KR" altLang="ko-KR" sz="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11" name="AutoShape 193"/>
          <p:cNvSpPr>
            <a:spLocks/>
          </p:cNvSpPr>
          <p:nvPr/>
        </p:nvSpPr>
        <p:spPr bwMode="auto">
          <a:xfrm>
            <a:off x="6939351" y="2777903"/>
            <a:ext cx="2338895" cy="159499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12" name="AutoShape 79"/>
          <p:cNvSpPr>
            <a:spLocks/>
          </p:cNvSpPr>
          <p:nvPr/>
        </p:nvSpPr>
        <p:spPr bwMode="auto">
          <a:xfrm>
            <a:off x="7005257" y="2677073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7869324" y="3032956"/>
            <a:ext cx="618127" cy="357585"/>
            <a:chOff x="6711806" y="4854655"/>
            <a:chExt cx="917769" cy="475292"/>
          </a:xfrm>
        </p:grpSpPr>
        <p:pic>
          <p:nvPicPr>
            <p:cNvPr id="114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115" name="직사각형 114"/>
            <p:cNvSpPr/>
            <p:nvPr/>
          </p:nvSpPr>
          <p:spPr>
            <a:xfrm>
              <a:off x="6746526" y="4945126"/>
              <a:ext cx="813532" cy="1636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MAWB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</a:t>
              </a:r>
            </a:p>
          </p:txBody>
        </p:sp>
      </p:grpSp>
      <p:pic>
        <p:nvPicPr>
          <p:cNvPr id="155" name="Picture 18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027" y="2816932"/>
            <a:ext cx="544118" cy="42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8473297" y="3305110"/>
            <a:ext cx="1016207" cy="271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지출운임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생성</a:t>
            </a:r>
          </a:p>
        </p:txBody>
      </p:sp>
      <p:sp>
        <p:nvSpPr>
          <p:cNvPr id="158" name="Right Arrow 406"/>
          <p:cNvSpPr/>
          <p:nvPr/>
        </p:nvSpPr>
        <p:spPr>
          <a:xfrm>
            <a:off x="8494943" y="2952486"/>
            <a:ext cx="238954" cy="397747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8614420" y="3602053"/>
            <a:ext cx="712609" cy="770843"/>
            <a:chOff x="3219903" y="6127987"/>
            <a:chExt cx="919718" cy="894906"/>
          </a:xfrm>
        </p:grpSpPr>
        <p:pic>
          <p:nvPicPr>
            <p:cNvPr id="161" name="Picture 146" descr="원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직사각형 99"/>
            <p:cNvSpPr>
              <a:spLocks noChangeArrowheads="1"/>
            </p:cNvSpPr>
            <p:nvPr/>
          </p:nvSpPr>
          <p:spPr bwMode="auto">
            <a:xfrm>
              <a:off x="3311723" y="6407926"/>
              <a:ext cx="736078" cy="335030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연계기능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구축</a:t>
              </a:r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164" name="원호 163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5" name="원호 164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6" name="원호 165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7" name="원호 166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7905328" y="3719487"/>
            <a:ext cx="802679" cy="468019"/>
            <a:chOff x="7989928" y="3719487"/>
            <a:chExt cx="802679" cy="468019"/>
          </a:xfrm>
        </p:grpSpPr>
        <p:sp>
          <p:nvSpPr>
            <p:cNvPr id="172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(Customer)</a:t>
              </a: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Legacy System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sym typeface="RixMGo B" charset="-128"/>
              </a:endParaRPr>
            </a:p>
          </p:txBody>
        </p:sp>
        <p:grpSp>
          <p:nvGrpSpPr>
            <p:cNvPr id="173" name="그룹 172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+mn-ea"/>
                </a:endParaRPr>
              </a:p>
            </p:txBody>
          </p:sp>
          <p:grpSp>
            <p:nvGrpSpPr>
              <p:cNvPr id="175" name="그룹 174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76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77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62" name="직사각형 61"/>
          <p:cNvSpPr/>
          <p:nvPr/>
        </p:nvSpPr>
        <p:spPr>
          <a:xfrm>
            <a:off x="579930" y="5972773"/>
            <a:ext cx="3328954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2973969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300987"/>
            <a:ext cx="5764202" cy="463717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(10) </a:t>
            </a:r>
            <a:r>
              <a:rPr lang="ko-KR" altLang="en-US" dirty="0"/>
              <a:t>항공 수출 </a:t>
            </a:r>
            <a:r>
              <a:rPr lang="en-US" altLang="ko-KR" dirty="0"/>
              <a:t>IRRE </a:t>
            </a:r>
            <a:r>
              <a:rPr lang="ko-KR" altLang="en-US" dirty="0"/>
              <a:t>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IRRE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20313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화물의 운송에 발생되는 각종사고 정보 관리 기능 와 발생 유형 관리 기능을 구축하며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IRRE </a:t>
            </a:r>
            <a:r>
              <a:rPr lang="ko-KR" altLang="en-US" dirty="0">
                <a:solidFill>
                  <a:srgbClr val="000000"/>
                </a:solidFill>
              </a:rPr>
              <a:t>연계 기능을 제공합니다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35133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항공수출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IRRE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항공수출 </a:t>
              </a: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IRRE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pic>
        <p:nvPicPr>
          <p:cNvPr id="88" name="그림 87"/>
          <p:cNvPicPr/>
          <p:nvPr/>
        </p:nvPicPr>
        <p:blipFill>
          <a:blip r:embed="rId2"/>
          <a:stretch>
            <a:fillRect/>
          </a:stretch>
        </p:blipFill>
        <p:spPr>
          <a:xfrm>
            <a:off x="7049720" y="2960948"/>
            <a:ext cx="2223760" cy="2344183"/>
          </a:xfrm>
          <a:prstGeom prst="rect">
            <a:avLst/>
          </a:prstGeom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1" name="AutoShape 79"/>
          <p:cNvSpPr>
            <a:spLocks/>
          </p:cNvSpPr>
          <p:nvPr/>
        </p:nvSpPr>
        <p:spPr bwMode="auto">
          <a:xfrm>
            <a:off x="7008675" y="2708920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Exception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</a:t>
            </a: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Process</a:t>
            </a:r>
            <a:endParaRPr lang="ko-KR" altLang="en-US" sz="1100" spc="-5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RixMGo B" charset="-128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910762" y="5565430"/>
            <a:ext cx="239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•IRRE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 내의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Exception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Definition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화면에서 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Exception</a:t>
            </a:r>
            <a:r>
              <a:rPr lang="ko-KR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유형을 정의하고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Posting, Alerting(Auto Posting </a:t>
            </a:r>
            <a:r>
              <a:rPr lang="ko-KR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대상만 정의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 Notification</a:t>
            </a:r>
            <a:r>
              <a:rPr lang="ko-KR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등록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94" name="그림 93"/>
          <p:cNvPicPr/>
          <p:nvPr/>
        </p:nvPicPr>
        <p:blipFill>
          <a:blip r:embed="rId3"/>
          <a:stretch>
            <a:fillRect/>
          </a:stretch>
        </p:blipFill>
        <p:spPr>
          <a:xfrm>
            <a:off x="711563" y="1988840"/>
            <a:ext cx="4824784" cy="20239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5" name="그림 94"/>
          <p:cNvPicPr/>
          <p:nvPr/>
        </p:nvPicPr>
        <p:blipFill rotWithShape="1">
          <a:blip r:embed="rId4"/>
          <a:srcRect l="3514"/>
          <a:stretch/>
        </p:blipFill>
        <p:spPr>
          <a:xfrm>
            <a:off x="1129498" y="2966394"/>
            <a:ext cx="5011839" cy="24785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/>
          <p:nvPr/>
        </p:nvPicPr>
        <p:blipFill>
          <a:blip r:embed="rId5"/>
          <a:stretch>
            <a:fillRect/>
          </a:stretch>
        </p:blipFill>
        <p:spPr>
          <a:xfrm>
            <a:off x="3707425" y="4711328"/>
            <a:ext cx="2505715" cy="1674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2" name="AutoShape 79"/>
          <p:cNvSpPr>
            <a:spLocks/>
          </p:cNvSpPr>
          <p:nvPr/>
        </p:nvSpPr>
        <p:spPr bwMode="auto">
          <a:xfrm>
            <a:off x="722851" y="2037684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IRRE List</a:t>
            </a:r>
            <a:endParaRPr lang="ko-KR" altLang="en-US" sz="1100" spc="-5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RixMGo B" charset="-128"/>
            </a:endParaRPr>
          </a:p>
        </p:txBody>
      </p:sp>
      <p:sp>
        <p:nvSpPr>
          <p:cNvPr id="97" name="직사각형 96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9336" y="5919373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399727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(11) </a:t>
            </a:r>
            <a:r>
              <a:rPr lang="ko-KR" altLang="en-US" dirty="0"/>
              <a:t>수출 내륙운송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운송정보관리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화주</a:t>
            </a:r>
            <a:r>
              <a:rPr lang="en-US" altLang="ko-KR" dirty="0">
                <a:solidFill>
                  <a:srgbClr val="000000"/>
                </a:solidFill>
              </a:rPr>
              <a:t>,</a:t>
            </a:r>
            <a:r>
              <a:rPr lang="ko-KR" altLang="en-US" dirty="0">
                <a:solidFill>
                  <a:srgbClr val="000000"/>
                </a:solidFill>
              </a:rPr>
              <a:t>공장</a:t>
            </a:r>
            <a:r>
              <a:rPr lang="en-US" altLang="ko-KR" dirty="0">
                <a:solidFill>
                  <a:srgbClr val="000000"/>
                </a:solidFill>
              </a:rPr>
              <a:t>,</a:t>
            </a:r>
            <a:r>
              <a:rPr lang="ko-KR" altLang="en-US" dirty="0">
                <a:solidFill>
                  <a:srgbClr val="000000"/>
                </a:solidFill>
              </a:rPr>
              <a:t>창고 등에서 선사창고</a:t>
            </a:r>
            <a:r>
              <a:rPr lang="en-US" altLang="ko-KR" dirty="0">
                <a:solidFill>
                  <a:srgbClr val="000000"/>
                </a:solidFill>
              </a:rPr>
              <a:t>, CY</a:t>
            </a:r>
            <a:r>
              <a:rPr lang="ko-KR" altLang="en-US" dirty="0">
                <a:solidFill>
                  <a:srgbClr val="000000"/>
                </a:solidFill>
              </a:rPr>
              <a:t>등 화물인도장소까지 운송지시를 관리하는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POD/GR </a:t>
            </a:r>
            <a:r>
              <a:rPr lang="ko-KR" altLang="en-US" dirty="0">
                <a:solidFill>
                  <a:srgbClr val="000000"/>
                </a:solidFill>
              </a:rPr>
              <a:t>정보를 수신하고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화주에게 </a:t>
            </a:r>
            <a:r>
              <a:rPr lang="en-US" altLang="ko-KR" dirty="0">
                <a:solidFill>
                  <a:srgbClr val="000000"/>
                </a:solidFill>
              </a:rPr>
              <a:t>POD/GR </a:t>
            </a:r>
            <a:r>
              <a:rPr lang="ko-KR" altLang="en-US" dirty="0">
                <a:solidFill>
                  <a:srgbClr val="000000"/>
                </a:solidFill>
              </a:rPr>
              <a:t>정보를 통보하는 기능을 제공합니다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90409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운송정보관리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운송정보 관리 기능 설명</a:t>
              </a: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11" y="2060848"/>
            <a:ext cx="5457313" cy="2840135"/>
          </a:xfrm>
          <a:prstGeom prst="rect">
            <a:avLst/>
          </a:prstGeom>
        </p:spPr>
      </p:pic>
      <p:sp>
        <p:nvSpPr>
          <p:cNvPr id="87" name="아래쪽 화살표 86"/>
          <p:cNvSpPr/>
          <p:nvPr/>
        </p:nvSpPr>
        <p:spPr bwMode="auto">
          <a:xfrm rot="16200000">
            <a:off x="2679224" y="4514691"/>
            <a:ext cx="216024" cy="20488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99"/>
          <p:cNvSpPr>
            <a:spLocks noChangeArrowheads="1"/>
          </p:cNvSpPr>
          <p:nvPr/>
        </p:nvSpPr>
        <p:spPr bwMode="auto">
          <a:xfrm>
            <a:off x="2936777" y="4509120"/>
            <a:ext cx="900100" cy="307777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lvl="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운송 지시 내역 확인</a:t>
            </a:r>
          </a:p>
        </p:txBody>
      </p:sp>
      <p:sp>
        <p:nvSpPr>
          <p:cNvPr id="89" name="직사각형 88"/>
          <p:cNvSpPr/>
          <p:nvPr/>
        </p:nvSpPr>
        <p:spPr bwMode="auto">
          <a:xfrm>
            <a:off x="649011" y="4293096"/>
            <a:ext cx="1891767" cy="6112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1" y="5037510"/>
            <a:ext cx="3475897" cy="1322610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3908884" y="5712202"/>
            <a:ext cx="2232248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en-US" altLang="ko-KR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 </a:t>
            </a:r>
            <a:r>
              <a:rPr lang="ko-KR" altLang="en-US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미리 등록하여 </a:t>
            </a:r>
            <a:endParaRPr lang="en-US" altLang="ko-KR" sz="1000" dirty="0">
              <a:ln>
                <a:solidFill>
                  <a:prstClr val="white">
                    <a:alpha val="4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180975" latinLnBrk="0">
              <a:defRPr/>
            </a:pPr>
            <a:r>
              <a:rPr lang="ko-KR" altLang="en-US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</a:t>
            </a:r>
            <a:r>
              <a:rPr lang="en-US" altLang="ko-KR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location </a:t>
            </a:r>
            <a:r>
              <a:rPr lang="ko-KR" altLang="en-US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</a:t>
            </a:r>
            <a:r>
              <a:rPr lang="ko-KR" altLang="en-US" sz="1000" dirty="0" err="1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ko-KR" altLang="en-US" sz="1000" dirty="0">
              <a:ln>
                <a:solidFill>
                  <a:prstClr val="white">
                    <a:alpha val="4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AutoShape 193"/>
          <p:cNvSpPr>
            <a:spLocks/>
          </p:cNvSpPr>
          <p:nvPr/>
        </p:nvSpPr>
        <p:spPr bwMode="auto">
          <a:xfrm>
            <a:off x="6939351" y="2809750"/>
            <a:ext cx="2338895" cy="1915395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93" name="AutoShape 79"/>
          <p:cNvSpPr>
            <a:spLocks/>
          </p:cNvSpPr>
          <p:nvPr/>
        </p:nvSpPr>
        <p:spPr bwMode="auto">
          <a:xfrm>
            <a:off x="7005257" y="2708920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939351" y="3071907"/>
            <a:ext cx="1016207" cy="611289"/>
            <a:chOff x="6939351" y="2952866"/>
            <a:chExt cx="1016207" cy="611289"/>
          </a:xfrm>
        </p:grpSpPr>
        <p:pic>
          <p:nvPicPr>
            <p:cNvPr id="94" name="Picture 18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081" y="2952866"/>
              <a:ext cx="544118" cy="424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직사각형 94"/>
            <p:cNvSpPr/>
            <p:nvPr/>
          </p:nvSpPr>
          <p:spPr>
            <a:xfrm>
              <a:off x="6939351" y="3441044"/>
              <a:ext cx="101620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운송관리</a:t>
              </a:r>
            </a:p>
          </p:txBody>
        </p:sp>
      </p:grpSp>
      <p:sp>
        <p:nvSpPr>
          <p:cNvPr id="96" name="Right Arrow 406"/>
          <p:cNvSpPr/>
          <p:nvPr/>
        </p:nvSpPr>
        <p:spPr>
          <a:xfrm>
            <a:off x="7882398" y="3071907"/>
            <a:ext cx="238954" cy="397747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465185" y="3449905"/>
            <a:ext cx="101620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운송지시</a:t>
            </a:r>
          </a:p>
        </p:txBody>
      </p:sp>
      <p:pic>
        <p:nvPicPr>
          <p:cNvPr id="9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6" r="5940"/>
          <a:stretch>
            <a:fillRect/>
          </a:stretch>
        </p:blipFill>
        <p:spPr bwMode="auto">
          <a:xfrm>
            <a:off x="8312157" y="3011560"/>
            <a:ext cx="718062" cy="47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직사각형 98"/>
          <p:cNvSpPr/>
          <p:nvPr/>
        </p:nvSpPr>
        <p:spPr>
          <a:xfrm>
            <a:off x="8229364" y="3521913"/>
            <a:ext cx="101620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화물인도장소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193568" y="3862727"/>
            <a:ext cx="543233" cy="686122"/>
            <a:chOff x="10101572" y="4012377"/>
            <a:chExt cx="543233" cy="686122"/>
          </a:xfrm>
        </p:grpSpPr>
        <p:sp>
          <p:nvSpPr>
            <p:cNvPr id="100" name="AutoShape 214"/>
            <p:cNvSpPr>
              <a:spLocks/>
            </p:cNvSpPr>
            <p:nvPr/>
          </p:nvSpPr>
          <p:spPr bwMode="auto">
            <a:xfrm>
              <a:off x="10101572" y="4012377"/>
              <a:ext cx="543233" cy="686122"/>
            </a:xfrm>
            <a:prstGeom prst="roundRect">
              <a:avLst>
                <a:gd name="adj" fmla="val 1829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0" tIns="0" rIns="0" bIns="0"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POD/GR</a:t>
              </a:r>
              <a:r>
                <a:rPr lang="ko-KR" altLang="en-US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정보 확보</a:t>
              </a:r>
              <a:endParaRPr lang="ko-KR" altLang="ko-KR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10139795" y="4363186"/>
              <a:ext cx="472600" cy="272823"/>
              <a:chOff x="714791" y="8815020"/>
              <a:chExt cx="472600" cy="272823"/>
            </a:xfrm>
          </p:grpSpPr>
          <p:pic>
            <p:nvPicPr>
              <p:cNvPr id="102" name="Picture 8" descr="Files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791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Files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243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Files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473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05" name="Straight Arrow Connector 21"/>
          <p:cNvCxnSpPr/>
          <p:nvPr/>
        </p:nvCxnSpPr>
        <p:spPr>
          <a:xfrm flipH="1">
            <a:off x="7667302" y="3560085"/>
            <a:ext cx="715911" cy="39211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7752493" y="3782403"/>
            <a:ext cx="712609" cy="770843"/>
            <a:chOff x="3219903" y="6127987"/>
            <a:chExt cx="919718" cy="894906"/>
          </a:xfrm>
        </p:grpSpPr>
        <p:pic>
          <p:nvPicPr>
            <p:cNvPr id="108" name="Picture 146" descr="원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직사각형 99"/>
            <p:cNvSpPr>
              <a:spLocks noChangeArrowheads="1"/>
            </p:cNvSpPr>
            <p:nvPr/>
          </p:nvSpPr>
          <p:spPr bwMode="auto">
            <a:xfrm>
              <a:off x="3311723" y="6407926"/>
              <a:ext cx="736078" cy="335030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연계기능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구축</a:t>
              </a: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111" name="원호 110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2" name="원호 111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3" name="원호 112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4" name="원호 113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15" name="그룹 114"/>
          <p:cNvGrpSpPr/>
          <p:nvPr/>
        </p:nvGrpSpPr>
        <p:grpSpPr>
          <a:xfrm>
            <a:off x="8465102" y="3885013"/>
            <a:ext cx="802679" cy="468019"/>
            <a:chOff x="7989928" y="3719487"/>
            <a:chExt cx="802679" cy="468019"/>
          </a:xfrm>
        </p:grpSpPr>
        <p:sp>
          <p:nvSpPr>
            <p:cNvPr id="116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(Customer)</a:t>
              </a: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Legacy System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sym typeface="RixMGo B" charset="-128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+mn-ea"/>
                </a:endParaRPr>
              </a:p>
            </p:txBody>
          </p:sp>
          <p:grpSp>
            <p:nvGrpSpPr>
              <p:cNvPr id="119" name="그룹 118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20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21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122" name="TextBox 121"/>
          <p:cNvSpPr txBox="1"/>
          <p:nvPr/>
        </p:nvSpPr>
        <p:spPr>
          <a:xfrm>
            <a:off x="6910762" y="5411542"/>
            <a:ext cx="2396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 별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그룹별로 추가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Location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등록하여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운송사에게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운송지시 제공 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하나의 화물에 대하여 두 개 이상의 운송 수단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(Multimodal)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지정하고 각각의 운송 오더를 구현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11811" y="5900124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3767512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(11) </a:t>
            </a:r>
            <a:r>
              <a:rPr lang="ko-KR" altLang="en-US" dirty="0"/>
              <a:t>수출 내륙운송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</a:t>
            </a:r>
            <a:r>
              <a:rPr lang="ko-KR" altLang="en-US" dirty="0"/>
              <a:t>운송스케줄관리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운송사로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부터</a:t>
            </a:r>
            <a:r>
              <a:rPr lang="ko-KR" altLang="en-US" dirty="0">
                <a:solidFill>
                  <a:srgbClr val="000000"/>
                </a:solidFill>
              </a:rPr>
              <a:t> 받은 운송 스케줄정보를 관리하고 화주에게 운송스케줄정보를 제공하는 운송스케줄정보관리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r>
              <a:rPr lang="ko-KR" altLang="en-US" dirty="0">
                <a:solidFill>
                  <a:srgbClr val="000000"/>
                </a:solidFill>
              </a:rPr>
              <a:t>운송스케줄정보관리 를 통해 운송 진행상태를 등록활수 있습니다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05477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운송스케줄관리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운송스케줄 관리 기능 설명</a:t>
              </a: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6910762" y="5411542"/>
            <a:ext cx="239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운송스케줄관리 화면에 운송진행 상태를 확인 가능하며</a:t>
            </a:r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생성된 운송진행상태를 화주에게 제공</a:t>
            </a:r>
            <a:endParaRPr lang="en-US" altLang="ko-KR" sz="100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75" y="2312876"/>
            <a:ext cx="6155715" cy="3780420"/>
          </a:xfrm>
          <a:prstGeom prst="rect">
            <a:avLst/>
          </a:prstGeom>
        </p:spPr>
      </p:pic>
      <p:sp>
        <p:nvSpPr>
          <p:cNvPr id="55" name="TextBox 96"/>
          <p:cNvSpPr txBox="1">
            <a:spLocks noChangeArrowheads="1"/>
          </p:cNvSpPr>
          <p:nvPr/>
        </p:nvSpPr>
        <p:spPr bwMode="auto">
          <a:xfrm>
            <a:off x="5268286" y="2204876"/>
            <a:ext cx="836842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</a:pPr>
            <a:r>
              <a:rPr lang="ko-KR" altLang="en-US" sz="800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운송스케줄 확인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5637096" y="2348892"/>
            <a:ext cx="180000" cy="10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57580" y="4381825"/>
            <a:ext cx="1523408" cy="7817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64980" y="2711601"/>
            <a:ext cx="265372" cy="115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9" name="그룹 128"/>
          <p:cNvGrpSpPr/>
          <p:nvPr/>
        </p:nvGrpSpPr>
        <p:grpSpPr>
          <a:xfrm>
            <a:off x="6935340" y="3390150"/>
            <a:ext cx="328114" cy="271698"/>
            <a:chOff x="5669604" y="5923243"/>
            <a:chExt cx="1035995" cy="161207"/>
          </a:xfrm>
        </p:grpSpPr>
        <p:sp>
          <p:nvSpPr>
            <p:cNvPr id="130" name="AutoShape 59"/>
            <p:cNvSpPr>
              <a:spLocks/>
            </p:cNvSpPr>
            <p:nvPr/>
          </p:nvSpPr>
          <p:spPr bwMode="auto">
            <a:xfrm>
              <a:off x="5683236" y="5923243"/>
              <a:ext cx="1022363" cy="161207"/>
            </a:xfrm>
            <a:prstGeom prst="roundRect">
              <a:avLst>
                <a:gd name="adj" fmla="val 4622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endParaRPr lang="ko-KR" altLang="ko-KR" sz="9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endParaRPr>
            </a:p>
          </p:txBody>
        </p:sp>
        <p:sp>
          <p:nvSpPr>
            <p:cNvPr id="131" name="Rectangle 60"/>
            <p:cNvSpPr>
              <a:spLocks/>
            </p:cNvSpPr>
            <p:nvPr/>
          </p:nvSpPr>
          <p:spPr bwMode="auto">
            <a:xfrm>
              <a:off x="5669604" y="5933990"/>
              <a:ext cx="1035995" cy="1504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9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ixMGo B" charset="-128"/>
                </a:rPr>
                <a:t>운송사</a:t>
              </a:r>
              <a:endParaRPr lang="ko-KR" altLang="en-US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endParaRPr>
            </a:p>
          </p:txBody>
        </p:sp>
      </p:grpSp>
      <p:sp>
        <p:nvSpPr>
          <p:cNvPr id="137" name="Freeform 852"/>
          <p:cNvSpPr>
            <a:spLocks noEditPoints="1"/>
          </p:cNvSpPr>
          <p:nvPr/>
        </p:nvSpPr>
        <p:spPr bwMode="auto">
          <a:xfrm>
            <a:off x="7966629" y="3002328"/>
            <a:ext cx="404945" cy="188975"/>
          </a:xfrm>
          <a:custGeom>
            <a:avLst/>
            <a:gdLst>
              <a:gd name="T0" fmla="*/ 71 w 260"/>
              <a:gd name="T1" fmla="*/ 67 h 121"/>
              <a:gd name="T2" fmla="*/ 37 w 260"/>
              <a:gd name="T3" fmla="*/ 67 h 121"/>
              <a:gd name="T4" fmla="*/ 31 w 260"/>
              <a:gd name="T5" fmla="*/ 73 h 121"/>
              <a:gd name="T6" fmla="*/ 37 w 260"/>
              <a:gd name="T7" fmla="*/ 79 h 121"/>
              <a:gd name="T8" fmla="*/ 71 w 260"/>
              <a:gd name="T9" fmla="*/ 79 h 121"/>
              <a:gd name="T10" fmla="*/ 77 w 260"/>
              <a:gd name="T11" fmla="*/ 73 h 121"/>
              <a:gd name="T12" fmla="*/ 71 w 260"/>
              <a:gd name="T13" fmla="*/ 67 h 121"/>
              <a:gd name="T14" fmla="*/ 71 w 260"/>
              <a:gd name="T15" fmla="*/ 44 h 121"/>
              <a:gd name="T16" fmla="*/ 21 w 260"/>
              <a:gd name="T17" fmla="*/ 44 h 121"/>
              <a:gd name="T18" fmla="*/ 15 w 260"/>
              <a:gd name="T19" fmla="*/ 49 h 121"/>
              <a:gd name="T20" fmla="*/ 21 w 260"/>
              <a:gd name="T21" fmla="*/ 55 h 121"/>
              <a:gd name="T22" fmla="*/ 71 w 260"/>
              <a:gd name="T23" fmla="*/ 55 h 121"/>
              <a:gd name="T24" fmla="*/ 77 w 260"/>
              <a:gd name="T25" fmla="*/ 49 h 121"/>
              <a:gd name="T26" fmla="*/ 71 w 260"/>
              <a:gd name="T27" fmla="*/ 44 h 121"/>
              <a:gd name="T28" fmla="*/ 71 w 260"/>
              <a:gd name="T29" fmla="*/ 20 h 121"/>
              <a:gd name="T30" fmla="*/ 5 w 260"/>
              <a:gd name="T31" fmla="*/ 20 h 121"/>
              <a:gd name="T32" fmla="*/ 0 w 260"/>
              <a:gd name="T33" fmla="*/ 26 h 121"/>
              <a:gd name="T34" fmla="*/ 5 w 260"/>
              <a:gd name="T35" fmla="*/ 32 h 121"/>
              <a:gd name="T36" fmla="*/ 71 w 260"/>
              <a:gd name="T37" fmla="*/ 32 h 121"/>
              <a:gd name="T38" fmla="*/ 77 w 260"/>
              <a:gd name="T39" fmla="*/ 26 h 121"/>
              <a:gd name="T40" fmla="*/ 71 w 260"/>
              <a:gd name="T41" fmla="*/ 20 h 121"/>
              <a:gd name="T42" fmla="*/ 227 w 260"/>
              <a:gd name="T43" fmla="*/ 26 h 121"/>
              <a:gd name="T44" fmla="*/ 174 w 260"/>
              <a:gd name="T45" fmla="*/ 66 h 121"/>
              <a:gd name="T46" fmla="*/ 119 w 260"/>
              <a:gd name="T47" fmla="*/ 25 h 121"/>
              <a:gd name="T48" fmla="*/ 112 w 260"/>
              <a:gd name="T49" fmla="*/ 26 h 121"/>
              <a:gd name="T50" fmla="*/ 113 w 260"/>
              <a:gd name="T51" fmla="*/ 33 h 121"/>
              <a:gd name="T52" fmla="*/ 171 w 260"/>
              <a:gd name="T53" fmla="*/ 76 h 121"/>
              <a:gd name="T54" fmla="*/ 176 w 260"/>
              <a:gd name="T55" fmla="*/ 76 h 121"/>
              <a:gd name="T56" fmla="*/ 232 w 260"/>
              <a:gd name="T57" fmla="*/ 34 h 121"/>
              <a:gd name="T58" fmla="*/ 233 w 260"/>
              <a:gd name="T59" fmla="*/ 27 h 121"/>
              <a:gd name="T60" fmla="*/ 227 w 260"/>
              <a:gd name="T61" fmla="*/ 26 h 121"/>
              <a:gd name="T62" fmla="*/ 245 w 260"/>
              <a:gd name="T63" fmla="*/ 0 h 121"/>
              <a:gd name="T64" fmla="*/ 105 w 260"/>
              <a:gd name="T65" fmla="*/ 0 h 121"/>
              <a:gd name="T66" fmla="*/ 90 w 260"/>
              <a:gd name="T67" fmla="*/ 15 h 121"/>
              <a:gd name="T68" fmla="*/ 90 w 260"/>
              <a:gd name="T69" fmla="*/ 106 h 121"/>
              <a:gd name="T70" fmla="*/ 105 w 260"/>
              <a:gd name="T71" fmla="*/ 121 h 121"/>
              <a:gd name="T72" fmla="*/ 245 w 260"/>
              <a:gd name="T73" fmla="*/ 121 h 121"/>
              <a:gd name="T74" fmla="*/ 260 w 260"/>
              <a:gd name="T75" fmla="*/ 106 h 121"/>
              <a:gd name="T76" fmla="*/ 260 w 260"/>
              <a:gd name="T77" fmla="*/ 15 h 121"/>
              <a:gd name="T78" fmla="*/ 245 w 260"/>
              <a:gd name="T79" fmla="*/ 0 h 121"/>
              <a:gd name="T80" fmla="*/ 246 w 260"/>
              <a:gd name="T81" fmla="*/ 106 h 121"/>
              <a:gd name="T82" fmla="*/ 245 w 260"/>
              <a:gd name="T83" fmla="*/ 107 h 121"/>
              <a:gd name="T84" fmla="*/ 105 w 260"/>
              <a:gd name="T85" fmla="*/ 107 h 121"/>
              <a:gd name="T86" fmla="*/ 104 w 260"/>
              <a:gd name="T87" fmla="*/ 106 h 121"/>
              <a:gd name="T88" fmla="*/ 104 w 260"/>
              <a:gd name="T89" fmla="*/ 15 h 121"/>
              <a:gd name="T90" fmla="*/ 105 w 260"/>
              <a:gd name="T91" fmla="*/ 14 h 121"/>
              <a:gd name="T92" fmla="*/ 245 w 260"/>
              <a:gd name="T93" fmla="*/ 14 h 121"/>
              <a:gd name="T94" fmla="*/ 246 w 260"/>
              <a:gd name="T95" fmla="*/ 15 h 121"/>
              <a:gd name="T96" fmla="*/ 246 w 260"/>
              <a:gd name="T97" fmla="*/ 106 h 121"/>
              <a:gd name="T98" fmla="*/ 71 w 260"/>
              <a:gd name="T99" fmla="*/ 91 h 121"/>
              <a:gd name="T100" fmla="*/ 52 w 260"/>
              <a:gd name="T101" fmla="*/ 91 h 121"/>
              <a:gd name="T102" fmla="*/ 47 w 260"/>
              <a:gd name="T103" fmla="*/ 96 h 121"/>
              <a:gd name="T104" fmla="*/ 52 w 260"/>
              <a:gd name="T105" fmla="*/ 102 h 121"/>
              <a:gd name="T106" fmla="*/ 71 w 260"/>
              <a:gd name="T107" fmla="*/ 102 h 121"/>
              <a:gd name="T108" fmla="*/ 77 w 260"/>
              <a:gd name="T109" fmla="*/ 96 h 121"/>
              <a:gd name="T110" fmla="*/ 71 w 260"/>
              <a:gd name="T111" fmla="*/ 9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60" h="121">
                <a:moveTo>
                  <a:pt x="71" y="67"/>
                </a:move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1" y="70"/>
                  <a:pt x="31" y="73"/>
                </a:cubicBezTo>
                <a:cubicBezTo>
                  <a:pt x="31" y="76"/>
                  <a:pt x="34" y="79"/>
                  <a:pt x="37" y="79"/>
                </a:cubicBezTo>
                <a:cubicBezTo>
                  <a:pt x="71" y="79"/>
                  <a:pt x="71" y="79"/>
                  <a:pt x="71" y="79"/>
                </a:cubicBezTo>
                <a:cubicBezTo>
                  <a:pt x="74" y="79"/>
                  <a:pt x="77" y="76"/>
                  <a:pt x="77" y="73"/>
                </a:cubicBezTo>
                <a:cubicBezTo>
                  <a:pt x="77" y="70"/>
                  <a:pt x="74" y="67"/>
                  <a:pt x="71" y="67"/>
                </a:cubicBezTo>
                <a:close/>
                <a:moveTo>
                  <a:pt x="71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8" y="44"/>
                  <a:pt x="15" y="46"/>
                  <a:pt x="15" y="49"/>
                </a:cubicBezTo>
                <a:cubicBezTo>
                  <a:pt x="15" y="52"/>
                  <a:pt x="18" y="55"/>
                  <a:pt x="21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4" y="55"/>
                  <a:pt x="77" y="52"/>
                  <a:pt x="77" y="49"/>
                </a:cubicBezTo>
                <a:cubicBezTo>
                  <a:pt x="77" y="46"/>
                  <a:pt x="74" y="44"/>
                  <a:pt x="71" y="44"/>
                </a:cubicBezTo>
                <a:close/>
                <a:moveTo>
                  <a:pt x="71" y="20"/>
                </a:move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23"/>
                  <a:pt x="0" y="26"/>
                </a:cubicBezTo>
                <a:cubicBezTo>
                  <a:pt x="0" y="29"/>
                  <a:pt x="2" y="32"/>
                  <a:pt x="5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4" y="32"/>
                  <a:pt x="77" y="29"/>
                  <a:pt x="77" y="26"/>
                </a:cubicBezTo>
                <a:cubicBezTo>
                  <a:pt x="77" y="23"/>
                  <a:pt x="74" y="20"/>
                  <a:pt x="71" y="20"/>
                </a:cubicBezTo>
                <a:close/>
                <a:moveTo>
                  <a:pt x="227" y="26"/>
                </a:moveTo>
                <a:cubicBezTo>
                  <a:pt x="227" y="26"/>
                  <a:pt x="179" y="62"/>
                  <a:pt x="174" y="66"/>
                </a:cubicBezTo>
                <a:cubicBezTo>
                  <a:pt x="168" y="62"/>
                  <a:pt x="119" y="25"/>
                  <a:pt x="119" y="25"/>
                </a:cubicBezTo>
                <a:cubicBezTo>
                  <a:pt x="117" y="23"/>
                  <a:pt x="114" y="24"/>
                  <a:pt x="112" y="26"/>
                </a:cubicBezTo>
                <a:cubicBezTo>
                  <a:pt x="111" y="28"/>
                  <a:pt x="111" y="31"/>
                  <a:pt x="113" y="33"/>
                </a:cubicBezTo>
                <a:cubicBezTo>
                  <a:pt x="171" y="76"/>
                  <a:pt x="171" y="76"/>
                  <a:pt x="171" y="76"/>
                </a:cubicBezTo>
                <a:cubicBezTo>
                  <a:pt x="172" y="77"/>
                  <a:pt x="175" y="77"/>
                  <a:pt x="176" y="76"/>
                </a:cubicBezTo>
                <a:cubicBezTo>
                  <a:pt x="232" y="34"/>
                  <a:pt x="232" y="34"/>
                  <a:pt x="232" y="34"/>
                </a:cubicBezTo>
                <a:cubicBezTo>
                  <a:pt x="235" y="32"/>
                  <a:pt x="235" y="29"/>
                  <a:pt x="233" y="27"/>
                </a:cubicBezTo>
                <a:cubicBezTo>
                  <a:pt x="232" y="25"/>
                  <a:pt x="229" y="25"/>
                  <a:pt x="227" y="26"/>
                </a:cubicBezTo>
                <a:close/>
                <a:moveTo>
                  <a:pt x="245" y="0"/>
                </a:moveTo>
                <a:cubicBezTo>
                  <a:pt x="105" y="0"/>
                  <a:pt x="105" y="0"/>
                  <a:pt x="105" y="0"/>
                </a:cubicBezTo>
                <a:cubicBezTo>
                  <a:pt x="97" y="0"/>
                  <a:pt x="90" y="7"/>
                  <a:pt x="90" y="15"/>
                </a:cubicBezTo>
                <a:cubicBezTo>
                  <a:pt x="90" y="106"/>
                  <a:pt x="90" y="106"/>
                  <a:pt x="90" y="106"/>
                </a:cubicBezTo>
                <a:cubicBezTo>
                  <a:pt x="90" y="114"/>
                  <a:pt x="97" y="121"/>
                  <a:pt x="105" y="121"/>
                </a:cubicBezTo>
                <a:cubicBezTo>
                  <a:pt x="245" y="121"/>
                  <a:pt x="245" y="121"/>
                  <a:pt x="245" y="121"/>
                </a:cubicBezTo>
                <a:cubicBezTo>
                  <a:pt x="253" y="121"/>
                  <a:pt x="260" y="114"/>
                  <a:pt x="260" y="106"/>
                </a:cubicBezTo>
                <a:cubicBezTo>
                  <a:pt x="260" y="15"/>
                  <a:pt x="260" y="15"/>
                  <a:pt x="260" y="15"/>
                </a:cubicBezTo>
                <a:cubicBezTo>
                  <a:pt x="260" y="7"/>
                  <a:pt x="253" y="0"/>
                  <a:pt x="245" y="0"/>
                </a:cubicBezTo>
                <a:close/>
                <a:moveTo>
                  <a:pt x="246" y="106"/>
                </a:moveTo>
                <a:cubicBezTo>
                  <a:pt x="246" y="107"/>
                  <a:pt x="246" y="107"/>
                  <a:pt x="245" y="107"/>
                </a:cubicBezTo>
                <a:cubicBezTo>
                  <a:pt x="105" y="107"/>
                  <a:pt x="105" y="107"/>
                  <a:pt x="105" y="107"/>
                </a:cubicBezTo>
                <a:cubicBezTo>
                  <a:pt x="104" y="107"/>
                  <a:pt x="104" y="107"/>
                  <a:pt x="104" y="10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5" y="14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46" y="14"/>
                  <a:pt x="246" y="14"/>
                  <a:pt x="246" y="15"/>
                </a:cubicBezTo>
                <a:lnTo>
                  <a:pt x="246" y="106"/>
                </a:lnTo>
                <a:close/>
                <a:moveTo>
                  <a:pt x="71" y="91"/>
                </a:moveTo>
                <a:cubicBezTo>
                  <a:pt x="52" y="91"/>
                  <a:pt x="52" y="91"/>
                  <a:pt x="52" y="91"/>
                </a:cubicBezTo>
                <a:cubicBezTo>
                  <a:pt x="49" y="91"/>
                  <a:pt x="47" y="93"/>
                  <a:pt x="47" y="96"/>
                </a:cubicBezTo>
                <a:cubicBezTo>
                  <a:pt x="47" y="99"/>
                  <a:pt x="49" y="102"/>
                  <a:pt x="52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4" y="102"/>
                  <a:pt x="77" y="99"/>
                  <a:pt x="77" y="96"/>
                </a:cubicBezTo>
                <a:cubicBezTo>
                  <a:pt x="77" y="93"/>
                  <a:pt x="74" y="91"/>
                  <a:pt x="71" y="9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7937983" y="3245464"/>
            <a:ext cx="5479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Freeform 34"/>
          <p:cNvSpPr>
            <a:spLocks noEditPoints="1"/>
          </p:cNvSpPr>
          <p:nvPr/>
        </p:nvSpPr>
        <p:spPr bwMode="auto">
          <a:xfrm>
            <a:off x="8097246" y="3459378"/>
            <a:ext cx="264874" cy="276560"/>
          </a:xfrm>
          <a:custGeom>
            <a:avLst/>
            <a:gdLst>
              <a:gd name="T0" fmla="*/ 115 w 982"/>
              <a:gd name="T1" fmla="*/ 701 h 1024"/>
              <a:gd name="T2" fmla="*/ 296 w 982"/>
              <a:gd name="T3" fmla="*/ 678 h 1024"/>
              <a:gd name="T4" fmla="*/ 298 w 982"/>
              <a:gd name="T5" fmla="*/ 720 h 1024"/>
              <a:gd name="T6" fmla="*/ 133 w 982"/>
              <a:gd name="T7" fmla="*/ 633 h 1024"/>
              <a:gd name="T8" fmla="*/ 132 w 982"/>
              <a:gd name="T9" fmla="*/ 591 h 1024"/>
              <a:gd name="T10" fmla="*/ 493 w 982"/>
              <a:gd name="T11" fmla="*/ 590 h 1024"/>
              <a:gd name="T12" fmla="*/ 495 w 982"/>
              <a:gd name="T13" fmla="*/ 631 h 1024"/>
              <a:gd name="T14" fmla="*/ 133 w 982"/>
              <a:gd name="T15" fmla="*/ 633 h 1024"/>
              <a:gd name="T16" fmla="*/ 111 w 982"/>
              <a:gd name="T17" fmla="*/ 523 h 1024"/>
              <a:gd name="T18" fmla="*/ 413 w 982"/>
              <a:gd name="T19" fmla="*/ 502 h 1024"/>
              <a:gd name="T20" fmla="*/ 715 w 982"/>
              <a:gd name="T21" fmla="*/ 523 h 1024"/>
              <a:gd name="T22" fmla="*/ 413 w 982"/>
              <a:gd name="T23" fmla="*/ 543 h 1024"/>
              <a:gd name="T24" fmla="*/ 886 w 982"/>
              <a:gd name="T25" fmla="*/ 700 h 1024"/>
              <a:gd name="T26" fmla="*/ 977 w 982"/>
              <a:gd name="T27" fmla="*/ 714 h 1024"/>
              <a:gd name="T28" fmla="*/ 954 w 982"/>
              <a:gd name="T29" fmla="*/ 753 h 1024"/>
              <a:gd name="T30" fmla="*/ 886 w 982"/>
              <a:gd name="T31" fmla="*/ 700 h 1024"/>
              <a:gd name="T32" fmla="*/ 313 w 982"/>
              <a:gd name="T33" fmla="*/ 845 h 1024"/>
              <a:gd name="T34" fmla="*/ 267 w 982"/>
              <a:gd name="T35" fmla="*/ 879 h 1024"/>
              <a:gd name="T36" fmla="*/ 325 w 982"/>
              <a:gd name="T37" fmla="*/ 888 h 1024"/>
              <a:gd name="T38" fmla="*/ 355 w 982"/>
              <a:gd name="T39" fmla="*/ 812 h 1024"/>
              <a:gd name="T40" fmla="*/ 630 w 982"/>
              <a:gd name="T41" fmla="*/ 759 h 1024"/>
              <a:gd name="T42" fmla="*/ 856 w 982"/>
              <a:gd name="T43" fmla="*/ 717 h 1024"/>
              <a:gd name="T44" fmla="*/ 410 w 982"/>
              <a:gd name="T45" fmla="*/ 821 h 1024"/>
              <a:gd name="T46" fmla="*/ 371 w 982"/>
              <a:gd name="T47" fmla="*/ 808 h 1024"/>
              <a:gd name="T48" fmla="*/ 867 w 982"/>
              <a:gd name="T49" fmla="*/ 694 h 1024"/>
              <a:gd name="T50" fmla="*/ 644 w 982"/>
              <a:gd name="T51" fmla="*/ 835 h 1024"/>
              <a:gd name="T52" fmla="*/ 371 w 982"/>
              <a:gd name="T53" fmla="*/ 808 h 1024"/>
              <a:gd name="T54" fmla="*/ 705 w 982"/>
              <a:gd name="T55" fmla="*/ 703 h 1024"/>
              <a:gd name="T56" fmla="*/ 865 w 982"/>
              <a:gd name="T57" fmla="*/ 685 h 1024"/>
              <a:gd name="T58" fmla="*/ 555 w 982"/>
              <a:gd name="T59" fmla="*/ 755 h 1024"/>
              <a:gd name="T60" fmla="*/ 239 w 982"/>
              <a:gd name="T61" fmla="*/ 0 h 1024"/>
              <a:gd name="T62" fmla="*/ 834 w 982"/>
              <a:gd name="T63" fmla="*/ 18 h 1024"/>
              <a:gd name="T64" fmla="*/ 827 w 982"/>
              <a:gd name="T65" fmla="*/ 348 h 1024"/>
              <a:gd name="T66" fmla="*/ 788 w 982"/>
              <a:gd name="T67" fmla="*/ 668 h 1024"/>
              <a:gd name="T68" fmla="*/ 809 w 982"/>
              <a:gd name="T69" fmla="*/ 57 h 1024"/>
              <a:gd name="T70" fmla="*/ 252 w 982"/>
              <a:gd name="T71" fmla="*/ 42 h 1024"/>
              <a:gd name="T72" fmla="*/ 221 w 982"/>
              <a:gd name="T73" fmla="*/ 248 h 1024"/>
              <a:gd name="T74" fmla="*/ 43 w 982"/>
              <a:gd name="T75" fmla="*/ 614 h 1024"/>
              <a:gd name="T76" fmla="*/ 437 w 982"/>
              <a:gd name="T77" fmla="*/ 972 h 1024"/>
              <a:gd name="T78" fmla="*/ 799 w 982"/>
              <a:gd name="T79" fmla="*/ 817 h 1024"/>
              <a:gd name="T80" fmla="*/ 856 w 982"/>
              <a:gd name="T81" fmla="*/ 980 h 1024"/>
              <a:gd name="T82" fmla="*/ 440 w 982"/>
              <a:gd name="T83" fmla="*/ 1012 h 1024"/>
              <a:gd name="T84" fmla="*/ 21 w 982"/>
              <a:gd name="T85" fmla="*/ 1004 h 1024"/>
              <a:gd name="T86" fmla="*/ 9 w 982"/>
              <a:gd name="T87" fmla="*/ 227 h 1024"/>
              <a:gd name="T88" fmla="*/ 224 w 982"/>
              <a:gd name="T89" fmla="*/ 6 h 1024"/>
              <a:gd name="T90" fmla="*/ 239 w 982"/>
              <a:gd name="T91" fmla="*/ 0 h 1024"/>
              <a:gd name="T92" fmla="*/ 212 w 982"/>
              <a:gd name="T93" fmla="*/ 72 h 1024"/>
              <a:gd name="T94" fmla="*/ 201 w 982"/>
              <a:gd name="T95" fmla="*/ 211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82" h="1024">
                <a:moveTo>
                  <a:pt x="137" y="722"/>
                </a:moveTo>
                <a:cubicBezTo>
                  <a:pt x="125" y="722"/>
                  <a:pt x="116" y="713"/>
                  <a:pt x="115" y="701"/>
                </a:cubicBezTo>
                <a:cubicBezTo>
                  <a:pt x="115" y="690"/>
                  <a:pt x="124" y="680"/>
                  <a:pt x="135" y="680"/>
                </a:cubicBezTo>
                <a:cubicBezTo>
                  <a:pt x="188" y="680"/>
                  <a:pt x="242" y="679"/>
                  <a:pt x="296" y="678"/>
                </a:cubicBezTo>
                <a:cubicBezTo>
                  <a:pt x="307" y="678"/>
                  <a:pt x="316" y="688"/>
                  <a:pt x="317" y="699"/>
                </a:cubicBezTo>
                <a:cubicBezTo>
                  <a:pt x="317" y="710"/>
                  <a:pt x="309" y="720"/>
                  <a:pt x="298" y="720"/>
                </a:cubicBezTo>
                <a:cubicBezTo>
                  <a:pt x="244" y="721"/>
                  <a:pt x="190" y="721"/>
                  <a:pt x="137" y="722"/>
                </a:cubicBezTo>
                <a:close/>
                <a:moveTo>
                  <a:pt x="133" y="633"/>
                </a:moveTo>
                <a:cubicBezTo>
                  <a:pt x="122" y="633"/>
                  <a:pt x="113" y="624"/>
                  <a:pt x="112" y="612"/>
                </a:cubicBezTo>
                <a:cubicBezTo>
                  <a:pt x="112" y="601"/>
                  <a:pt x="121" y="591"/>
                  <a:pt x="132" y="591"/>
                </a:cubicBezTo>
                <a:cubicBezTo>
                  <a:pt x="192" y="591"/>
                  <a:pt x="252" y="591"/>
                  <a:pt x="313" y="591"/>
                </a:cubicBezTo>
                <a:cubicBezTo>
                  <a:pt x="373" y="590"/>
                  <a:pt x="433" y="590"/>
                  <a:pt x="493" y="590"/>
                </a:cubicBezTo>
                <a:cubicBezTo>
                  <a:pt x="504" y="590"/>
                  <a:pt x="514" y="599"/>
                  <a:pt x="514" y="610"/>
                </a:cubicBezTo>
                <a:cubicBezTo>
                  <a:pt x="514" y="621"/>
                  <a:pt x="506" y="631"/>
                  <a:pt x="495" y="631"/>
                </a:cubicBezTo>
                <a:cubicBezTo>
                  <a:pt x="434" y="631"/>
                  <a:pt x="374" y="631"/>
                  <a:pt x="314" y="632"/>
                </a:cubicBezTo>
                <a:cubicBezTo>
                  <a:pt x="254" y="632"/>
                  <a:pt x="193" y="633"/>
                  <a:pt x="133" y="633"/>
                </a:cubicBezTo>
                <a:close/>
                <a:moveTo>
                  <a:pt x="131" y="544"/>
                </a:moveTo>
                <a:cubicBezTo>
                  <a:pt x="120" y="544"/>
                  <a:pt x="111" y="534"/>
                  <a:pt x="111" y="523"/>
                </a:cubicBezTo>
                <a:cubicBezTo>
                  <a:pt x="111" y="511"/>
                  <a:pt x="120" y="502"/>
                  <a:pt x="131" y="502"/>
                </a:cubicBezTo>
                <a:cubicBezTo>
                  <a:pt x="225" y="502"/>
                  <a:pt x="319" y="502"/>
                  <a:pt x="413" y="502"/>
                </a:cubicBezTo>
                <a:cubicBezTo>
                  <a:pt x="507" y="502"/>
                  <a:pt x="600" y="502"/>
                  <a:pt x="694" y="502"/>
                </a:cubicBezTo>
                <a:cubicBezTo>
                  <a:pt x="705" y="502"/>
                  <a:pt x="715" y="511"/>
                  <a:pt x="715" y="523"/>
                </a:cubicBezTo>
                <a:cubicBezTo>
                  <a:pt x="715" y="534"/>
                  <a:pt x="706" y="543"/>
                  <a:pt x="695" y="543"/>
                </a:cubicBezTo>
                <a:cubicBezTo>
                  <a:pt x="601" y="543"/>
                  <a:pt x="507" y="543"/>
                  <a:pt x="413" y="543"/>
                </a:cubicBezTo>
                <a:cubicBezTo>
                  <a:pt x="319" y="543"/>
                  <a:pt x="225" y="543"/>
                  <a:pt x="131" y="544"/>
                </a:cubicBezTo>
                <a:close/>
                <a:moveTo>
                  <a:pt x="886" y="700"/>
                </a:moveTo>
                <a:cubicBezTo>
                  <a:pt x="903" y="696"/>
                  <a:pt x="919" y="693"/>
                  <a:pt x="936" y="689"/>
                </a:cubicBezTo>
                <a:cubicBezTo>
                  <a:pt x="954" y="685"/>
                  <a:pt x="972" y="696"/>
                  <a:pt x="977" y="714"/>
                </a:cubicBezTo>
                <a:cubicBezTo>
                  <a:pt x="977" y="714"/>
                  <a:pt x="977" y="714"/>
                  <a:pt x="977" y="714"/>
                </a:cubicBezTo>
                <a:cubicBezTo>
                  <a:pt x="982" y="731"/>
                  <a:pt x="972" y="749"/>
                  <a:pt x="954" y="753"/>
                </a:cubicBezTo>
                <a:cubicBezTo>
                  <a:pt x="938" y="757"/>
                  <a:pt x="921" y="760"/>
                  <a:pt x="904" y="764"/>
                </a:cubicBezTo>
                <a:cubicBezTo>
                  <a:pt x="898" y="743"/>
                  <a:pt x="892" y="721"/>
                  <a:pt x="886" y="700"/>
                </a:cubicBezTo>
                <a:close/>
                <a:moveTo>
                  <a:pt x="355" y="812"/>
                </a:moveTo>
                <a:cubicBezTo>
                  <a:pt x="341" y="822"/>
                  <a:pt x="328" y="835"/>
                  <a:pt x="313" y="845"/>
                </a:cubicBezTo>
                <a:cubicBezTo>
                  <a:pt x="299" y="855"/>
                  <a:pt x="284" y="862"/>
                  <a:pt x="269" y="872"/>
                </a:cubicBezTo>
                <a:cubicBezTo>
                  <a:pt x="267" y="874"/>
                  <a:pt x="266" y="877"/>
                  <a:pt x="267" y="879"/>
                </a:cubicBezTo>
                <a:cubicBezTo>
                  <a:pt x="268" y="882"/>
                  <a:pt x="270" y="884"/>
                  <a:pt x="273" y="884"/>
                </a:cubicBezTo>
                <a:cubicBezTo>
                  <a:pt x="291" y="887"/>
                  <a:pt x="307" y="886"/>
                  <a:pt x="325" y="888"/>
                </a:cubicBezTo>
                <a:cubicBezTo>
                  <a:pt x="343" y="890"/>
                  <a:pt x="362" y="896"/>
                  <a:pt x="379" y="898"/>
                </a:cubicBezTo>
                <a:cubicBezTo>
                  <a:pt x="371" y="870"/>
                  <a:pt x="363" y="841"/>
                  <a:pt x="355" y="812"/>
                </a:cubicBezTo>
                <a:close/>
                <a:moveTo>
                  <a:pt x="407" y="811"/>
                </a:moveTo>
                <a:cubicBezTo>
                  <a:pt x="481" y="794"/>
                  <a:pt x="556" y="776"/>
                  <a:pt x="630" y="759"/>
                </a:cubicBezTo>
                <a:cubicBezTo>
                  <a:pt x="705" y="742"/>
                  <a:pt x="779" y="725"/>
                  <a:pt x="854" y="708"/>
                </a:cubicBezTo>
                <a:cubicBezTo>
                  <a:pt x="855" y="711"/>
                  <a:pt x="856" y="714"/>
                  <a:pt x="856" y="717"/>
                </a:cubicBezTo>
                <a:cubicBezTo>
                  <a:pt x="782" y="734"/>
                  <a:pt x="707" y="751"/>
                  <a:pt x="633" y="769"/>
                </a:cubicBezTo>
                <a:cubicBezTo>
                  <a:pt x="559" y="786"/>
                  <a:pt x="484" y="803"/>
                  <a:pt x="410" y="821"/>
                </a:cubicBezTo>
                <a:cubicBezTo>
                  <a:pt x="409" y="818"/>
                  <a:pt x="408" y="814"/>
                  <a:pt x="407" y="811"/>
                </a:cubicBezTo>
                <a:close/>
                <a:moveTo>
                  <a:pt x="371" y="808"/>
                </a:moveTo>
                <a:cubicBezTo>
                  <a:pt x="454" y="789"/>
                  <a:pt x="537" y="769"/>
                  <a:pt x="619" y="750"/>
                </a:cubicBezTo>
                <a:cubicBezTo>
                  <a:pt x="702" y="731"/>
                  <a:pt x="785" y="713"/>
                  <a:pt x="867" y="694"/>
                </a:cubicBezTo>
                <a:cubicBezTo>
                  <a:pt x="875" y="722"/>
                  <a:pt x="883" y="750"/>
                  <a:pt x="891" y="778"/>
                </a:cubicBezTo>
                <a:cubicBezTo>
                  <a:pt x="809" y="797"/>
                  <a:pt x="726" y="816"/>
                  <a:pt x="644" y="835"/>
                </a:cubicBezTo>
                <a:cubicBezTo>
                  <a:pt x="561" y="854"/>
                  <a:pt x="478" y="874"/>
                  <a:pt x="396" y="894"/>
                </a:cubicBezTo>
                <a:cubicBezTo>
                  <a:pt x="388" y="866"/>
                  <a:pt x="379" y="837"/>
                  <a:pt x="371" y="808"/>
                </a:cubicBezTo>
                <a:close/>
                <a:moveTo>
                  <a:pt x="550" y="738"/>
                </a:moveTo>
                <a:cubicBezTo>
                  <a:pt x="602" y="726"/>
                  <a:pt x="653" y="714"/>
                  <a:pt x="705" y="703"/>
                </a:cubicBezTo>
                <a:cubicBezTo>
                  <a:pt x="757" y="691"/>
                  <a:pt x="808" y="680"/>
                  <a:pt x="860" y="668"/>
                </a:cubicBezTo>
                <a:cubicBezTo>
                  <a:pt x="862" y="673"/>
                  <a:pt x="863" y="679"/>
                  <a:pt x="865" y="685"/>
                </a:cubicBezTo>
                <a:cubicBezTo>
                  <a:pt x="813" y="696"/>
                  <a:pt x="761" y="708"/>
                  <a:pt x="710" y="720"/>
                </a:cubicBezTo>
                <a:cubicBezTo>
                  <a:pt x="658" y="731"/>
                  <a:pt x="606" y="743"/>
                  <a:pt x="555" y="755"/>
                </a:cubicBezTo>
                <a:cubicBezTo>
                  <a:pt x="553" y="750"/>
                  <a:pt x="552" y="744"/>
                  <a:pt x="550" y="738"/>
                </a:cubicBezTo>
                <a:close/>
                <a:moveTo>
                  <a:pt x="239" y="0"/>
                </a:moveTo>
                <a:cubicBezTo>
                  <a:pt x="338" y="3"/>
                  <a:pt x="437" y="6"/>
                  <a:pt x="536" y="9"/>
                </a:cubicBezTo>
                <a:cubicBezTo>
                  <a:pt x="635" y="12"/>
                  <a:pt x="735" y="15"/>
                  <a:pt x="834" y="18"/>
                </a:cubicBezTo>
                <a:cubicBezTo>
                  <a:pt x="845" y="18"/>
                  <a:pt x="853" y="27"/>
                  <a:pt x="852" y="38"/>
                </a:cubicBezTo>
                <a:cubicBezTo>
                  <a:pt x="842" y="142"/>
                  <a:pt x="832" y="245"/>
                  <a:pt x="827" y="348"/>
                </a:cubicBezTo>
                <a:cubicBezTo>
                  <a:pt x="823" y="452"/>
                  <a:pt x="825" y="555"/>
                  <a:pt x="828" y="659"/>
                </a:cubicBezTo>
                <a:cubicBezTo>
                  <a:pt x="815" y="662"/>
                  <a:pt x="802" y="665"/>
                  <a:pt x="788" y="668"/>
                </a:cubicBezTo>
                <a:cubicBezTo>
                  <a:pt x="785" y="566"/>
                  <a:pt x="782" y="464"/>
                  <a:pt x="786" y="362"/>
                </a:cubicBezTo>
                <a:cubicBezTo>
                  <a:pt x="790" y="260"/>
                  <a:pt x="799" y="159"/>
                  <a:pt x="809" y="57"/>
                </a:cubicBezTo>
                <a:cubicBezTo>
                  <a:pt x="716" y="55"/>
                  <a:pt x="624" y="52"/>
                  <a:pt x="531" y="50"/>
                </a:cubicBezTo>
                <a:cubicBezTo>
                  <a:pt x="438" y="47"/>
                  <a:pt x="345" y="45"/>
                  <a:pt x="252" y="42"/>
                </a:cubicBezTo>
                <a:cubicBezTo>
                  <a:pt x="247" y="105"/>
                  <a:pt x="243" y="168"/>
                  <a:pt x="239" y="230"/>
                </a:cubicBezTo>
                <a:cubicBezTo>
                  <a:pt x="238" y="240"/>
                  <a:pt x="230" y="248"/>
                  <a:pt x="221" y="248"/>
                </a:cubicBezTo>
                <a:cubicBezTo>
                  <a:pt x="163" y="247"/>
                  <a:pt x="106" y="246"/>
                  <a:pt x="49" y="245"/>
                </a:cubicBezTo>
                <a:cubicBezTo>
                  <a:pt x="43" y="368"/>
                  <a:pt x="40" y="491"/>
                  <a:pt x="43" y="614"/>
                </a:cubicBezTo>
                <a:cubicBezTo>
                  <a:pt x="46" y="736"/>
                  <a:pt x="53" y="859"/>
                  <a:pt x="61" y="982"/>
                </a:cubicBezTo>
                <a:cubicBezTo>
                  <a:pt x="186" y="978"/>
                  <a:pt x="311" y="975"/>
                  <a:pt x="437" y="972"/>
                </a:cubicBezTo>
                <a:cubicBezTo>
                  <a:pt x="562" y="968"/>
                  <a:pt x="687" y="965"/>
                  <a:pt x="813" y="962"/>
                </a:cubicBezTo>
                <a:cubicBezTo>
                  <a:pt x="808" y="914"/>
                  <a:pt x="803" y="866"/>
                  <a:pt x="799" y="817"/>
                </a:cubicBezTo>
                <a:cubicBezTo>
                  <a:pt x="812" y="814"/>
                  <a:pt x="825" y="811"/>
                  <a:pt x="839" y="808"/>
                </a:cubicBezTo>
                <a:cubicBezTo>
                  <a:pt x="844" y="866"/>
                  <a:pt x="850" y="923"/>
                  <a:pt x="856" y="980"/>
                </a:cubicBezTo>
                <a:cubicBezTo>
                  <a:pt x="857" y="991"/>
                  <a:pt x="849" y="1000"/>
                  <a:pt x="838" y="1001"/>
                </a:cubicBezTo>
                <a:cubicBezTo>
                  <a:pt x="705" y="1005"/>
                  <a:pt x="573" y="1008"/>
                  <a:pt x="440" y="1012"/>
                </a:cubicBezTo>
                <a:cubicBezTo>
                  <a:pt x="308" y="1016"/>
                  <a:pt x="175" y="1020"/>
                  <a:pt x="43" y="1024"/>
                </a:cubicBezTo>
                <a:cubicBezTo>
                  <a:pt x="31" y="1024"/>
                  <a:pt x="22" y="1015"/>
                  <a:pt x="21" y="1004"/>
                </a:cubicBezTo>
                <a:cubicBezTo>
                  <a:pt x="14" y="874"/>
                  <a:pt x="6" y="745"/>
                  <a:pt x="3" y="615"/>
                </a:cubicBezTo>
                <a:cubicBezTo>
                  <a:pt x="0" y="486"/>
                  <a:pt x="3" y="356"/>
                  <a:pt x="9" y="227"/>
                </a:cubicBezTo>
                <a:cubicBezTo>
                  <a:pt x="9" y="220"/>
                  <a:pt x="12" y="215"/>
                  <a:pt x="16" y="211"/>
                </a:cubicBezTo>
                <a:cubicBezTo>
                  <a:pt x="85" y="142"/>
                  <a:pt x="154" y="74"/>
                  <a:pt x="224" y="6"/>
                </a:cubicBezTo>
                <a:cubicBezTo>
                  <a:pt x="228" y="2"/>
                  <a:pt x="234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lose/>
                <a:moveTo>
                  <a:pt x="201" y="211"/>
                </a:moveTo>
                <a:cubicBezTo>
                  <a:pt x="212" y="72"/>
                  <a:pt x="212" y="72"/>
                  <a:pt x="212" y="72"/>
                </a:cubicBezTo>
                <a:cubicBezTo>
                  <a:pt x="73" y="209"/>
                  <a:pt x="73" y="209"/>
                  <a:pt x="73" y="209"/>
                </a:cubicBezTo>
                <a:cubicBezTo>
                  <a:pt x="201" y="211"/>
                  <a:pt x="201" y="211"/>
                  <a:pt x="201" y="21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7484685" y="3109597"/>
            <a:ext cx="300331" cy="425458"/>
            <a:chOff x="1791830" y="2852078"/>
            <a:chExt cx="547922" cy="504914"/>
          </a:xfrm>
        </p:grpSpPr>
        <p:pic>
          <p:nvPicPr>
            <p:cNvPr id="141" name="Picture 1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181" y="2852078"/>
              <a:ext cx="447794" cy="353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2" name="직사각형 141"/>
            <p:cNvSpPr/>
            <p:nvPr/>
          </p:nvSpPr>
          <p:spPr>
            <a:xfrm>
              <a:off x="1791830" y="3233881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P/L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3" name="직사각형 142"/>
          <p:cNvSpPr/>
          <p:nvPr/>
        </p:nvSpPr>
        <p:spPr>
          <a:xfrm>
            <a:off x="7907975" y="3783441"/>
            <a:ext cx="5479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팩스</a:t>
            </a:r>
          </a:p>
        </p:txBody>
      </p:sp>
      <p:cxnSp>
        <p:nvCxnSpPr>
          <p:cNvPr id="144" name="Straight Connector 394"/>
          <p:cNvCxnSpPr/>
          <p:nvPr/>
        </p:nvCxnSpPr>
        <p:spPr>
          <a:xfrm>
            <a:off x="8648559" y="3103461"/>
            <a:ext cx="0" cy="5168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394"/>
          <p:cNvCxnSpPr/>
          <p:nvPr/>
        </p:nvCxnSpPr>
        <p:spPr>
          <a:xfrm>
            <a:off x="8364112" y="3104712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394"/>
          <p:cNvCxnSpPr/>
          <p:nvPr/>
        </p:nvCxnSpPr>
        <p:spPr>
          <a:xfrm>
            <a:off x="8364337" y="3611824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8455897" y="3237618"/>
            <a:ext cx="59072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 스케줄정보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8" name="Picture 18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80" y="3935027"/>
            <a:ext cx="544118" cy="42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7403918" y="4079758"/>
            <a:ext cx="1008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운송스케줄정보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0" name="Right Arrow 406"/>
          <p:cNvSpPr/>
          <p:nvPr/>
        </p:nvSpPr>
        <p:spPr>
          <a:xfrm rot="5400000">
            <a:off x="8646954" y="3586404"/>
            <a:ext cx="406618" cy="299069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AutoShape 193"/>
          <p:cNvSpPr>
            <a:spLocks/>
          </p:cNvSpPr>
          <p:nvPr/>
        </p:nvSpPr>
        <p:spPr bwMode="auto">
          <a:xfrm>
            <a:off x="7835968" y="2822306"/>
            <a:ext cx="1473516" cy="2514905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55" name="AutoShape 79"/>
          <p:cNvSpPr>
            <a:spLocks/>
          </p:cNvSpPr>
          <p:nvPr/>
        </p:nvSpPr>
        <p:spPr bwMode="auto">
          <a:xfrm>
            <a:off x="7916033" y="272147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grpSp>
        <p:nvGrpSpPr>
          <p:cNvPr id="156" name="그룹 155"/>
          <p:cNvGrpSpPr/>
          <p:nvPr/>
        </p:nvGrpSpPr>
        <p:grpSpPr>
          <a:xfrm>
            <a:off x="8322858" y="4833189"/>
            <a:ext cx="802679" cy="468019"/>
            <a:chOff x="7989928" y="3719487"/>
            <a:chExt cx="802679" cy="468019"/>
          </a:xfrm>
        </p:grpSpPr>
        <p:sp>
          <p:nvSpPr>
            <p:cNvPr id="157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(Customer)</a:t>
              </a:r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+mn-ea"/>
                </a:endParaRPr>
              </a:p>
            </p:txBody>
          </p:sp>
          <p:grpSp>
            <p:nvGrpSpPr>
              <p:cNvPr id="160" name="그룹 159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61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62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163" name="Right Arrow 406"/>
          <p:cNvSpPr/>
          <p:nvPr/>
        </p:nvSpPr>
        <p:spPr>
          <a:xfrm rot="5400000">
            <a:off x="8517117" y="4446917"/>
            <a:ext cx="473477" cy="299069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7499042" y="4731486"/>
            <a:ext cx="1008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운송스케줄정보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</a:p>
        </p:txBody>
      </p:sp>
      <p:pic>
        <p:nvPicPr>
          <p:cNvPr id="165" name="Picture 18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48" y="2902222"/>
            <a:ext cx="651671" cy="41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직사각형 165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253452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(11) </a:t>
            </a:r>
            <a:r>
              <a:rPr lang="ko-KR" altLang="en-US" dirty="0"/>
              <a:t>수출 내륙운송 관리 </a:t>
            </a:r>
            <a:r>
              <a:rPr lang="en-US" altLang="ko-KR" dirty="0"/>
              <a:t>&gt; (</a:t>
            </a:r>
            <a:r>
              <a:rPr lang="ko-KR" altLang="en-US" dirty="0"/>
              <a:t>다</a:t>
            </a:r>
            <a:r>
              <a:rPr lang="en-US" altLang="ko-KR" dirty="0"/>
              <a:t>) POD/GR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수입지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포워더로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부터</a:t>
            </a:r>
            <a:r>
              <a:rPr lang="ko-KR" altLang="en-US" dirty="0">
                <a:solidFill>
                  <a:srgbClr val="000000"/>
                </a:solidFill>
              </a:rPr>
              <a:t> 최종 도착지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화주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창고 및 화주 요청 인수 장소</a:t>
            </a:r>
            <a:r>
              <a:rPr lang="en-US" altLang="ko-KR" dirty="0">
                <a:solidFill>
                  <a:srgbClr val="000000"/>
                </a:solidFill>
              </a:rPr>
              <a:t>) </a:t>
            </a:r>
            <a:r>
              <a:rPr lang="ko-KR" altLang="en-US" dirty="0">
                <a:solidFill>
                  <a:srgbClr val="000000"/>
                </a:solidFill>
              </a:rPr>
              <a:t>정보</a:t>
            </a:r>
            <a:r>
              <a:rPr lang="en-US" altLang="ko-KR" dirty="0">
                <a:solidFill>
                  <a:srgbClr val="000000"/>
                </a:solidFill>
              </a:rPr>
              <a:t>(POD/GR)</a:t>
            </a:r>
            <a:r>
              <a:rPr lang="ko-KR" altLang="en-US" dirty="0">
                <a:solidFill>
                  <a:srgbClr val="000000"/>
                </a:solidFill>
              </a:rPr>
              <a:t>을 수신 관리 하고 화주에게 </a:t>
            </a:r>
            <a:r>
              <a:rPr lang="en-US" altLang="ko-KR" dirty="0">
                <a:solidFill>
                  <a:srgbClr val="000000"/>
                </a:solidFill>
              </a:rPr>
              <a:t>POD/GR </a:t>
            </a:r>
            <a:r>
              <a:rPr lang="ko-KR" altLang="en-US" dirty="0">
                <a:solidFill>
                  <a:srgbClr val="000000"/>
                </a:solidFill>
              </a:rPr>
              <a:t>정보를 통보하는 </a:t>
            </a:r>
            <a:r>
              <a:rPr lang="en-US" altLang="ko-KR" dirty="0">
                <a:solidFill>
                  <a:srgbClr val="000000"/>
                </a:solidFill>
              </a:rPr>
              <a:t>POD/GR </a:t>
            </a:r>
            <a:r>
              <a:rPr lang="ko-KR" altLang="en-US" dirty="0">
                <a:solidFill>
                  <a:srgbClr val="000000"/>
                </a:solidFill>
              </a:rPr>
              <a:t>정보관리기능을 구축합니다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0740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POD / GR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POD/GR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관리 기능 설명</a:t>
              </a: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11" y="2060848"/>
            <a:ext cx="5457313" cy="2840135"/>
          </a:xfrm>
          <a:prstGeom prst="rect">
            <a:avLst/>
          </a:prstGeom>
        </p:spPr>
      </p:pic>
      <p:sp>
        <p:nvSpPr>
          <p:cNvPr id="87" name="아래쪽 화살표 86"/>
          <p:cNvSpPr/>
          <p:nvPr/>
        </p:nvSpPr>
        <p:spPr bwMode="auto">
          <a:xfrm rot="16200000">
            <a:off x="4065986" y="4404928"/>
            <a:ext cx="216024" cy="20488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99"/>
          <p:cNvSpPr>
            <a:spLocks noChangeArrowheads="1"/>
          </p:cNvSpPr>
          <p:nvPr/>
        </p:nvSpPr>
        <p:spPr bwMode="auto">
          <a:xfrm>
            <a:off x="4323539" y="4399357"/>
            <a:ext cx="900100" cy="307777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POD/GR </a:t>
            </a: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정보 수신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1" y="4205788"/>
            <a:ext cx="3475897" cy="1322610"/>
          </a:xfrm>
          <a:prstGeom prst="rect">
            <a:avLst/>
          </a:prstGeom>
        </p:spPr>
      </p:pic>
      <p:sp>
        <p:nvSpPr>
          <p:cNvPr id="92" name="AutoShape 193"/>
          <p:cNvSpPr>
            <a:spLocks/>
          </p:cNvSpPr>
          <p:nvPr/>
        </p:nvSpPr>
        <p:spPr bwMode="auto">
          <a:xfrm>
            <a:off x="7758406" y="2746083"/>
            <a:ext cx="1516574" cy="118697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93" name="AutoShape 79"/>
          <p:cNvSpPr>
            <a:spLocks/>
          </p:cNvSpPr>
          <p:nvPr/>
        </p:nvSpPr>
        <p:spPr bwMode="auto">
          <a:xfrm>
            <a:off x="7891355" y="2669763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062106" y="4176574"/>
            <a:ext cx="543233" cy="686122"/>
            <a:chOff x="10101572" y="4012377"/>
            <a:chExt cx="543233" cy="686122"/>
          </a:xfrm>
        </p:grpSpPr>
        <p:sp>
          <p:nvSpPr>
            <p:cNvPr id="100" name="AutoShape 214"/>
            <p:cNvSpPr>
              <a:spLocks/>
            </p:cNvSpPr>
            <p:nvPr/>
          </p:nvSpPr>
          <p:spPr bwMode="auto">
            <a:xfrm>
              <a:off x="10101572" y="4012377"/>
              <a:ext cx="543233" cy="686122"/>
            </a:xfrm>
            <a:prstGeom prst="roundRect">
              <a:avLst>
                <a:gd name="adj" fmla="val 1829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0" tIns="0" rIns="0" bIns="0" anchor="t"/>
            <a:lstStyle/>
            <a:p>
              <a:pPr algn="ctr" latinLnBrk="0"/>
              <a:r>
                <a:rPr lang="en-US" altLang="ko-KR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POD/GR</a:t>
              </a:r>
              <a:r>
                <a:rPr lang="ko-KR" altLang="en-US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정보 </a:t>
              </a:r>
              <a:endParaRPr lang="ko-KR" altLang="ko-KR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10139795" y="4363186"/>
              <a:ext cx="472600" cy="272823"/>
              <a:chOff x="714791" y="8815020"/>
              <a:chExt cx="472600" cy="272823"/>
            </a:xfrm>
          </p:grpSpPr>
          <p:pic>
            <p:nvPicPr>
              <p:cNvPr id="102" name="Picture 8" descr="Files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791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Files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243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Files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473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05" name="Straight Arrow Connector 21"/>
          <p:cNvCxnSpPr/>
          <p:nvPr/>
        </p:nvCxnSpPr>
        <p:spPr>
          <a:xfrm flipH="1">
            <a:off x="10277647" y="5431450"/>
            <a:ext cx="715911" cy="39211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7621031" y="4096250"/>
            <a:ext cx="712609" cy="770843"/>
            <a:chOff x="3219903" y="6127987"/>
            <a:chExt cx="919718" cy="894906"/>
          </a:xfrm>
        </p:grpSpPr>
        <p:pic>
          <p:nvPicPr>
            <p:cNvPr id="108" name="Picture 146" descr="원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직사각형 99"/>
            <p:cNvSpPr>
              <a:spLocks noChangeArrowheads="1"/>
            </p:cNvSpPr>
            <p:nvPr/>
          </p:nvSpPr>
          <p:spPr bwMode="auto">
            <a:xfrm>
              <a:off x="3311723" y="6407926"/>
              <a:ext cx="736078" cy="335030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연계기능</a:t>
              </a:r>
              <a:endPara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endParaRPr>
            </a:p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구축</a:t>
              </a: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111" name="원호 110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2" name="원호 111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3" name="원호 112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4" name="원호 113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15" name="그룹 114"/>
          <p:cNvGrpSpPr/>
          <p:nvPr/>
        </p:nvGrpSpPr>
        <p:grpSpPr>
          <a:xfrm>
            <a:off x="8333640" y="4198860"/>
            <a:ext cx="802679" cy="468019"/>
            <a:chOff x="7989928" y="3719487"/>
            <a:chExt cx="802679" cy="468019"/>
          </a:xfrm>
        </p:grpSpPr>
        <p:sp>
          <p:nvSpPr>
            <p:cNvPr id="116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명조 L"/>
                  <a:ea typeface="+mn-ea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명조 L"/>
                  <a:ea typeface="+mn-ea"/>
                  <a:sym typeface="RixMGo B" charset="-128"/>
                </a:rPr>
                <a:t>(Customer)</a:t>
              </a:r>
            </a:p>
            <a:p>
              <a:pPr algn="ctr" latinLnBrk="0"/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명조 L"/>
                  <a:ea typeface="+mn-ea"/>
                  <a:sym typeface="RixMGo B" charset="-128"/>
                </a:rPr>
                <a:t>Legacy System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명조 L"/>
                <a:ea typeface="+mn-ea"/>
                <a:sym typeface="RixMGo B" charset="-128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9" name="그룹 118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20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명조 L"/>
                    <a:ea typeface="+mn-ea"/>
                  </a:endParaRPr>
                </a:p>
              </p:txBody>
            </p:sp>
            <p:sp>
              <p:nvSpPr>
                <p:cNvPr id="121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명조 L"/>
                    <a:ea typeface="+mn-ea"/>
                  </a:endParaRPr>
                </a:p>
              </p:txBody>
            </p:sp>
          </p:grpSp>
        </p:grpSp>
      </p:grpSp>
      <p:sp>
        <p:nvSpPr>
          <p:cNvPr id="122" name="TextBox 121"/>
          <p:cNvSpPr txBox="1"/>
          <p:nvPr/>
        </p:nvSpPr>
        <p:spPr>
          <a:xfrm>
            <a:off x="6910762" y="4999238"/>
            <a:ext cx="239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•POD/GR 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 화면 통합된 </a:t>
            </a:r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POD/GR 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정보를 </a:t>
            </a:r>
            <a:r>
              <a:rPr lang="ko-KR" altLang="en-US" sz="10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확인할수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있으며</a:t>
            </a:r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화주에게 </a:t>
            </a:r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POD/GR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정보를 제공</a:t>
            </a:r>
            <a:endParaRPr lang="en-US" altLang="ko-KR" sz="100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 rot="20307271">
            <a:off x="4344998" y="4921388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753200" y="3115529"/>
            <a:ext cx="802679" cy="468019"/>
            <a:chOff x="7989928" y="3719487"/>
            <a:chExt cx="802679" cy="468019"/>
          </a:xfrm>
        </p:grpSpPr>
        <p:sp>
          <p:nvSpPr>
            <p:cNvPr id="55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8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포워더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(</a:t>
              </a:r>
              <a:r>
                <a:rPr lang="en-US" altLang="ko-KR" sz="8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Forwder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)</a:t>
              </a: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59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60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75" name="Group 213"/>
          <p:cNvGrpSpPr>
            <a:grpSpLocks/>
          </p:cNvGrpSpPr>
          <p:nvPr/>
        </p:nvGrpSpPr>
        <p:grpSpPr bwMode="auto">
          <a:xfrm>
            <a:off x="8003212" y="3283732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76" name="AutoShape 21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endParaRPr lang="ko-KR" altLang="ko-KR" sz="800" spc="-5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77" name="Rectangle 21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r>
                <a:rPr lang="en-US" altLang="ko-KR" sz="800" spc="-51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FTP</a:t>
              </a:r>
              <a:endParaRPr lang="ko-KR" altLang="en-US" sz="800" spc="-51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</p:grpSp>
      <p:grpSp>
        <p:nvGrpSpPr>
          <p:cNvPr id="78" name="Group 223"/>
          <p:cNvGrpSpPr>
            <a:grpSpLocks/>
          </p:cNvGrpSpPr>
          <p:nvPr/>
        </p:nvGrpSpPr>
        <p:grpSpPr bwMode="auto">
          <a:xfrm>
            <a:off x="8003212" y="3477390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79" name="AutoShape 22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endParaRPr lang="ko-KR" altLang="ko-KR" sz="800" spc="-5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85" name="Rectangle 22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r>
                <a:rPr lang="en-US" altLang="ko-KR" sz="800" spc="-51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XML</a:t>
              </a:r>
              <a:endParaRPr lang="ko-KR" altLang="en-US" sz="800" spc="-51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</p:grpSp>
      <p:grpSp>
        <p:nvGrpSpPr>
          <p:cNvPr id="86" name="Group 233"/>
          <p:cNvGrpSpPr>
            <a:grpSpLocks/>
          </p:cNvGrpSpPr>
          <p:nvPr/>
        </p:nvGrpSpPr>
        <p:grpSpPr bwMode="auto">
          <a:xfrm>
            <a:off x="8003212" y="3672636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106" name="AutoShape 23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endParaRPr lang="ko-KR" altLang="ko-KR" sz="800" spc="-5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124" name="Rectangle 23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r>
                <a:rPr lang="ko-KR" altLang="en-US" sz="800" spc="-51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엑셀</a:t>
              </a: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7977336" y="2924944"/>
            <a:ext cx="785619" cy="325924"/>
            <a:chOff x="4553763" y="5617257"/>
            <a:chExt cx="905459" cy="424107"/>
          </a:xfrm>
        </p:grpSpPr>
        <p:sp>
          <p:nvSpPr>
            <p:cNvPr id="126" name="자유형 125"/>
            <p:cNvSpPr/>
            <p:nvPr/>
          </p:nvSpPr>
          <p:spPr>
            <a:xfrm rot="20606695">
              <a:off x="4909016" y="5932093"/>
              <a:ext cx="194292" cy="109271"/>
            </a:xfrm>
            <a:custGeom>
              <a:avLst/>
              <a:gdLst>
                <a:gd name="connsiteX0" fmla="*/ 0 w 243840"/>
                <a:gd name="connsiteY0" fmla="*/ 142240 h 142240"/>
                <a:gd name="connsiteX1" fmla="*/ 243840 w 243840"/>
                <a:gd name="connsiteY1" fmla="*/ 0 h 142240"/>
                <a:gd name="connsiteX2" fmla="*/ 142240 w 243840"/>
                <a:gd name="connsiteY2" fmla="*/ 0 h 142240"/>
                <a:gd name="connsiteX3" fmla="*/ 0 w 243840"/>
                <a:gd name="connsiteY3" fmla="*/ 142240 h 142240"/>
                <a:gd name="connsiteX0" fmla="*/ 0 w 194292"/>
                <a:gd name="connsiteY0" fmla="*/ 109271 h 109271"/>
                <a:gd name="connsiteX1" fmla="*/ 194292 w 194292"/>
                <a:gd name="connsiteY1" fmla="*/ 0 h 109271"/>
                <a:gd name="connsiteX2" fmla="*/ 92692 w 194292"/>
                <a:gd name="connsiteY2" fmla="*/ 0 h 109271"/>
                <a:gd name="connsiteX3" fmla="*/ 0 w 194292"/>
                <a:gd name="connsiteY3" fmla="*/ 109271 h 10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292" h="109271">
                  <a:moveTo>
                    <a:pt x="0" y="109271"/>
                  </a:moveTo>
                  <a:lnTo>
                    <a:pt x="194292" y="0"/>
                  </a:lnTo>
                  <a:lnTo>
                    <a:pt x="92692" y="0"/>
                  </a:lnTo>
                  <a:lnTo>
                    <a:pt x="0" y="109271"/>
                  </a:lnTo>
                  <a:close/>
                </a:path>
              </a:pathLst>
            </a:custGeom>
            <a:solidFill>
              <a:srgbClr val="E6691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latinLnBrk="0"/>
              <a:endParaRPr lang="ko-KR" altLang="en-US" sz="8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27" name="Rounded Rectangular Callout 9"/>
            <p:cNvSpPr/>
            <p:nvPr/>
          </p:nvSpPr>
          <p:spPr>
            <a:xfrm>
              <a:off x="4553763" y="5617257"/>
              <a:ext cx="905459" cy="333938"/>
            </a:xfrm>
            <a:prstGeom prst="roundRect">
              <a:avLst>
                <a:gd name="adj" fmla="val 50000"/>
              </a:avLst>
            </a:prstGeom>
            <a:solidFill>
              <a:srgbClr val="E6691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latinLnBrk="0">
                <a:defRPr/>
              </a:pP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Interface </a:t>
              </a: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방식</a:t>
              </a:r>
            </a:p>
          </p:txBody>
        </p:sp>
      </p:grpSp>
      <p:pic>
        <p:nvPicPr>
          <p:cNvPr id="128" name="Picture 4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837" y="2918630"/>
            <a:ext cx="469897" cy="5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직사각형 129"/>
          <p:cNvSpPr/>
          <p:nvPr/>
        </p:nvSpPr>
        <p:spPr>
          <a:xfrm>
            <a:off x="8517396" y="3465004"/>
            <a:ext cx="1016207" cy="271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POD/GR </a:t>
            </a:r>
          </a:p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 생성</a:t>
            </a:r>
          </a:p>
        </p:txBody>
      </p:sp>
      <p:sp>
        <p:nvSpPr>
          <p:cNvPr id="74" name="모서리가 둥근 직사각형 174"/>
          <p:cNvSpPr/>
          <p:nvPr/>
        </p:nvSpPr>
        <p:spPr>
          <a:xfrm>
            <a:off x="7365268" y="3130553"/>
            <a:ext cx="701790" cy="226439"/>
          </a:xfrm>
          <a:prstGeom prst="roundRect">
            <a:avLst>
              <a:gd name="adj" fmla="val 5790"/>
            </a:avLst>
          </a:prstGeom>
          <a:solidFill>
            <a:schemeClr val="bg1"/>
          </a:solidFill>
          <a:ln>
            <a:solidFill>
              <a:srgbClr val="0FABE3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INTERFACE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2522654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(12) </a:t>
            </a:r>
            <a:r>
              <a:rPr lang="ko-KR" altLang="en-US" dirty="0"/>
              <a:t>해상수입 도착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오더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S/N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접수하고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(S/A, M/F, B/L, P/L, C/I) 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수입운송 진행을 준비하고 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S/N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기반으로 </a:t>
            </a:r>
            <a:r>
              <a:rPr lang="ko-KR" altLang="en-US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오더관리기능을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구축하며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내륙운송지시 및 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ASN 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생성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연계기능등을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제공합니다</a:t>
            </a:r>
            <a:endParaRPr lang="ko-KR" altLang="en-US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2952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해상수입 오더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해상수입 오더 관리 기능 설명</a:t>
              </a: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64" y="2030022"/>
            <a:ext cx="4078351" cy="2047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3"/>
          <a:srcRect r="3997" b="15119"/>
          <a:stretch/>
        </p:blipFill>
        <p:spPr>
          <a:xfrm>
            <a:off x="746014" y="4335677"/>
            <a:ext cx="5946250" cy="15775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꺾인 연결선 87"/>
          <p:cNvCxnSpPr/>
          <p:nvPr/>
        </p:nvCxnSpPr>
        <p:spPr bwMode="auto">
          <a:xfrm rot="16200000" flipH="1">
            <a:off x="4295384" y="3567177"/>
            <a:ext cx="1087330" cy="224729"/>
          </a:xfrm>
          <a:prstGeom prst="bentConnector3">
            <a:avLst>
              <a:gd name="adj1" fmla="val -23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Rectangle 9"/>
          <p:cNvSpPr/>
          <p:nvPr/>
        </p:nvSpPr>
        <p:spPr>
          <a:xfrm>
            <a:off x="7053289" y="2674742"/>
            <a:ext cx="2175692" cy="6407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 기본정보</a:t>
            </a:r>
          </a:p>
        </p:txBody>
      </p:sp>
      <p:sp>
        <p:nvSpPr>
          <p:cNvPr id="90" name="Rectangle 36"/>
          <p:cNvSpPr/>
          <p:nvPr/>
        </p:nvSpPr>
        <p:spPr>
          <a:xfrm>
            <a:off x="7052760" y="3645024"/>
            <a:ext cx="2176221" cy="6407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운항 기본정보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7099865" y="2973258"/>
            <a:ext cx="2048289" cy="291802"/>
            <a:chOff x="814662" y="4136946"/>
            <a:chExt cx="1465672" cy="294905"/>
          </a:xfrm>
        </p:grpSpPr>
        <p:sp>
          <p:nvSpPr>
            <p:cNvPr id="92" name="모서리가 둥근 직사각형 185"/>
            <p:cNvSpPr/>
            <p:nvPr/>
          </p:nvSpPr>
          <p:spPr>
            <a:xfrm>
              <a:off x="814662" y="4136946"/>
              <a:ext cx="718207" cy="294905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업무 유형</a:t>
              </a:r>
            </a:p>
          </p:txBody>
        </p:sp>
        <p:sp>
          <p:nvSpPr>
            <p:cNvPr id="93" name="모서리가 둥근 직사각형 185"/>
            <p:cNvSpPr/>
            <p:nvPr/>
          </p:nvSpPr>
          <p:spPr>
            <a:xfrm>
              <a:off x="1562127" y="4136946"/>
              <a:ext cx="718207" cy="294905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화주정보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7118789" y="3889848"/>
            <a:ext cx="1963526" cy="359718"/>
            <a:chOff x="821475" y="4951869"/>
            <a:chExt cx="1385422" cy="363543"/>
          </a:xfrm>
        </p:grpSpPr>
        <p:sp>
          <p:nvSpPr>
            <p:cNvPr id="95" name="모서리가 둥근 직사각형 185"/>
            <p:cNvSpPr/>
            <p:nvPr/>
          </p:nvSpPr>
          <p:spPr>
            <a:xfrm>
              <a:off x="821475" y="4952293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컨테이너 정보</a:t>
              </a:r>
            </a:p>
          </p:txBody>
        </p:sp>
        <p:sp>
          <p:nvSpPr>
            <p:cNvPr id="96" name="모서리가 둥근 직사각형 185"/>
            <p:cNvSpPr/>
            <p:nvPr/>
          </p:nvSpPr>
          <p:spPr>
            <a:xfrm>
              <a:off x="1532699" y="4951869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화물가격정보</a:t>
              </a:r>
            </a:p>
          </p:txBody>
        </p:sp>
        <p:sp>
          <p:nvSpPr>
            <p:cNvPr id="97" name="모서리가 둥근 직사각형 185"/>
            <p:cNvSpPr/>
            <p:nvPr/>
          </p:nvSpPr>
          <p:spPr>
            <a:xfrm>
              <a:off x="821475" y="5157925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화물상세정보</a:t>
              </a:r>
            </a:p>
          </p:txBody>
        </p:sp>
        <p:sp>
          <p:nvSpPr>
            <p:cNvPr id="98" name="모서리가 둥근 직사각형 185"/>
            <p:cNvSpPr/>
            <p:nvPr/>
          </p:nvSpPr>
          <p:spPr>
            <a:xfrm>
              <a:off x="1532699" y="5157501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운송유형</a:t>
              </a:r>
            </a:p>
          </p:txBody>
        </p:sp>
      </p:grpSp>
      <p:grpSp>
        <p:nvGrpSpPr>
          <p:cNvPr id="99" name="Group 109"/>
          <p:cNvGrpSpPr>
            <a:grpSpLocks/>
          </p:cNvGrpSpPr>
          <p:nvPr/>
        </p:nvGrpSpPr>
        <p:grpSpPr bwMode="auto">
          <a:xfrm>
            <a:off x="7869885" y="3320988"/>
            <a:ext cx="448654" cy="326132"/>
            <a:chOff x="3417" y="1217"/>
            <a:chExt cx="158" cy="161"/>
          </a:xfrm>
          <a:solidFill>
            <a:schemeClr val="bg1">
              <a:lumMod val="75000"/>
            </a:schemeClr>
          </a:solidFill>
        </p:grpSpPr>
        <p:sp>
          <p:nvSpPr>
            <p:cNvPr id="100" name="Oval 110"/>
            <p:cNvSpPr>
              <a:spLocks noChangeArrowheads="1"/>
            </p:cNvSpPr>
            <p:nvPr/>
          </p:nvSpPr>
          <p:spPr bwMode="auto">
            <a:xfrm>
              <a:off x="3474" y="1217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1" name="Oval 111"/>
            <p:cNvSpPr>
              <a:spLocks noChangeArrowheads="1"/>
            </p:cNvSpPr>
            <p:nvPr/>
          </p:nvSpPr>
          <p:spPr bwMode="auto">
            <a:xfrm>
              <a:off x="3474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2" name="Oval 112"/>
            <p:cNvSpPr>
              <a:spLocks noChangeArrowheads="1"/>
            </p:cNvSpPr>
            <p:nvPr/>
          </p:nvSpPr>
          <p:spPr bwMode="auto">
            <a:xfrm>
              <a:off x="3474" y="1334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3" name="Oval 113"/>
            <p:cNvSpPr>
              <a:spLocks noChangeArrowheads="1"/>
            </p:cNvSpPr>
            <p:nvPr/>
          </p:nvSpPr>
          <p:spPr bwMode="auto">
            <a:xfrm>
              <a:off x="3531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4" name="Oval 114"/>
            <p:cNvSpPr>
              <a:spLocks noChangeArrowheads="1"/>
            </p:cNvSpPr>
            <p:nvPr/>
          </p:nvSpPr>
          <p:spPr bwMode="auto">
            <a:xfrm>
              <a:off x="3417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05" name="양쪽 모서리가 둥근 사각형 104"/>
          <p:cNvSpPr/>
          <p:nvPr/>
        </p:nvSpPr>
        <p:spPr bwMode="auto">
          <a:xfrm flipV="1">
            <a:off x="7016768" y="4402518"/>
            <a:ext cx="2220043" cy="287215"/>
          </a:xfrm>
          <a:prstGeom prst="round2SameRect">
            <a:avLst>
              <a:gd name="adj1" fmla="val 0"/>
              <a:gd name="adj2" fmla="val 33828"/>
            </a:avLst>
          </a:prstGeom>
          <a:solidFill>
            <a:srgbClr val="E66914"/>
          </a:solidFill>
          <a:ln w="158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99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598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97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196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995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4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5929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3919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580" indent="-101580" algn="ctr" defTabSz="1042847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700" kern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6" name="Rectangle 70"/>
          <p:cNvSpPr>
            <a:spLocks noChangeArrowheads="1"/>
          </p:cNvSpPr>
          <p:nvPr/>
        </p:nvSpPr>
        <p:spPr bwMode="auto">
          <a:xfrm>
            <a:off x="7093667" y="4493178"/>
            <a:ext cx="94897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ts val="300"/>
              </a:spcBef>
              <a:spcAft>
                <a:spcPct val="10000"/>
              </a:spcAft>
              <a:buClr>
                <a:srgbClr val="7BA8D5"/>
              </a:buClr>
              <a:buSzPct val="90000"/>
            </a:pPr>
            <a:r>
              <a:rPr kumimoji="1"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맞춤형 </a:t>
            </a:r>
            <a:r>
              <a:rPr kumimoji="1" lang="ko-KR" altLang="en-US" sz="900" spc="-100" dirty="0" err="1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화주오더</a:t>
            </a:r>
            <a:r>
              <a:rPr kumimoji="1"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 서비스</a:t>
            </a:r>
          </a:p>
        </p:txBody>
      </p:sp>
      <p:sp>
        <p:nvSpPr>
          <p:cNvPr id="107" name="Rectangle 70"/>
          <p:cNvSpPr>
            <a:spLocks noChangeArrowheads="1"/>
          </p:cNvSpPr>
          <p:nvPr/>
        </p:nvSpPr>
        <p:spPr bwMode="auto">
          <a:xfrm>
            <a:off x="8243923" y="4493178"/>
            <a:ext cx="85600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ts val="300"/>
              </a:spcBef>
              <a:spcAft>
                <a:spcPct val="10000"/>
              </a:spcAft>
              <a:buClr>
                <a:srgbClr val="7BA8D5"/>
              </a:buClr>
              <a:buSzPct val="90000"/>
            </a:pPr>
            <a:r>
              <a:rPr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오더 등록 및 </a:t>
            </a:r>
            <a:r>
              <a:rPr lang="en-US" altLang="ko-KR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Interface</a:t>
            </a:r>
            <a:endParaRPr kumimoji="1" lang="ko-KR" altLang="en-US" sz="900" spc="-10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Monotype Sorts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922412" y="5409220"/>
            <a:ext cx="1328971" cy="24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pc="-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화주별</a:t>
            </a:r>
            <a:r>
              <a:rPr lang="ko-KR" altLang="en-US" sz="800" spc="-1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</a:t>
            </a:r>
            <a:r>
              <a:rPr lang="ko-KR" altLang="en-US" sz="800" spc="-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오더환경</a:t>
            </a:r>
            <a:r>
              <a:rPr lang="ko-KR" altLang="en-US" sz="800" spc="-1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제공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8034461" y="4873064"/>
            <a:ext cx="1195504" cy="641228"/>
            <a:chOff x="5822250" y="5215737"/>
            <a:chExt cx="971573" cy="474233"/>
          </a:xfrm>
        </p:grpSpPr>
        <p:grpSp>
          <p:nvGrpSpPr>
            <p:cNvPr id="110" name="그룹 109"/>
            <p:cNvGrpSpPr/>
            <p:nvPr/>
          </p:nvGrpSpPr>
          <p:grpSpPr>
            <a:xfrm>
              <a:off x="6313740" y="5215737"/>
              <a:ext cx="480083" cy="474233"/>
              <a:chOff x="6313740" y="5215737"/>
              <a:chExt cx="480083" cy="474233"/>
            </a:xfrm>
          </p:grpSpPr>
          <p:sp>
            <p:nvSpPr>
              <p:cNvPr id="119" name="Freeform 65"/>
              <p:cNvSpPr>
                <a:spLocks noEditPoints="1"/>
              </p:cNvSpPr>
              <p:nvPr/>
            </p:nvSpPr>
            <p:spPr bwMode="auto">
              <a:xfrm>
                <a:off x="6386227" y="5215737"/>
                <a:ext cx="337484" cy="224594"/>
              </a:xfrm>
              <a:custGeom>
                <a:avLst/>
                <a:gdLst>
                  <a:gd name="T0" fmla="*/ 3 w 120"/>
                  <a:gd name="T1" fmla="*/ 80 h 80"/>
                  <a:gd name="T2" fmla="*/ 117 w 120"/>
                  <a:gd name="T3" fmla="*/ 80 h 80"/>
                  <a:gd name="T4" fmla="*/ 120 w 120"/>
                  <a:gd name="T5" fmla="*/ 78 h 80"/>
                  <a:gd name="T6" fmla="*/ 120 w 120"/>
                  <a:gd name="T7" fmla="*/ 3 h 80"/>
                  <a:gd name="T8" fmla="*/ 117 w 120"/>
                  <a:gd name="T9" fmla="*/ 0 h 80"/>
                  <a:gd name="T10" fmla="*/ 3 w 120"/>
                  <a:gd name="T11" fmla="*/ 0 h 80"/>
                  <a:gd name="T12" fmla="*/ 0 w 120"/>
                  <a:gd name="T13" fmla="*/ 3 h 80"/>
                  <a:gd name="T14" fmla="*/ 0 w 120"/>
                  <a:gd name="T15" fmla="*/ 78 h 80"/>
                  <a:gd name="T16" fmla="*/ 3 w 120"/>
                  <a:gd name="T17" fmla="*/ 80 h 80"/>
                  <a:gd name="T18" fmla="*/ 6 w 120"/>
                  <a:gd name="T19" fmla="*/ 6 h 80"/>
                  <a:gd name="T20" fmla="*/ 114 w 120"/>
                  <a:gd name="T21" fmla="*/ 6 h 80"/>
                  <a:gd name="T22" fmla="*/ 114 w 120"/>
                  <a:gd name="T23" fmla="*/ 75 h 80"/>
                  <a:gd name="T24" fmla="*/ 6 w 120"/>
                  <a:gd name="T25" fmla="*/ 75 h 80"/>
                  <a:gd name="T26" fmla="*/ 6 w 120"/>
                  <a:gd name="T27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80">
                    <a:moveTo>
                      <a:pt x="3" y="8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18" y="80"/>
                      <a:pt x="120" y="79"/>
                      <a:pt x="120" y="78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1"/>
                      <a:pt x="118" y="0"/>
                      <a:pt x="11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9"/>
                      <a:pt x="1" y="80"/>
                      <a:pt x="3" y="80"/>
                    </a:cubicBezTo>
                    <a:close/>
                    <a:moveTo>
                      <a:pt x="6" y="6"/>
                    </a:moveTo>
                    <a:cubicBezTo>
                      <a:pt x="114" y="6"/>
                      <a:pt x="114" y="6"/>
                      <a:pt x="114" y="6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6" y="75"/>
                      <a:pt x="6" y="75"/>
                      <a:pt x="6" y="75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6427198" y="5570390"/>
                <a:ext cx="255542" cy="119580"/>
                <a:chOff x="6369590" y="5580552"/>
                <a:chExt cx="370757" cy="173496"/>
              </a:xfrm>
            </p:grpSpPr>
            <p:sp>
              <p:nvSpPr>
                <p:cNvPr id="122" name="Oval 64"/>
                <p:cNvSpPr>
                  <a:spLocks noChangeArrowheads="1"/>
                </p:cNvSpPr>
                <p:nvPr/>
              </p:nvSpPr>
              <p:spPr bwMode="auto">
                <a:xfrm>
                  <a:off x="6501495" y="5653040"/>
                  <a:ext cx="104573" cy="101008"/>
                </a:xfrm>
                <a:prstGeom prst="ellipse">
                  <a:avLst/>
                </a:prstGeom>
                <a:solidFill>
                  <a:srgbClr val="66A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23" name="Freeform 66"/>
                <p:cNvSpPr>
                  <a:spLocks/>
                </p:cNvSpPr>
                <p:nvPr/>
              </p:nvSpPr>
              <p:spPr bwMode="auto">
                <a:xfrm>
                  <a:off x="6369590" y="5683936"/>
                  <a:ext cx="121209" cy="39215"/>
                </a:xfrm>
                <a:custGeom>
                  <a:avLst/>
                  <a:gdLst>
                    <a:gd name="T0" fmla="*/ 7 w 43"/>
                    <a:gd name="T1" fmla="*/ 0 h 14"/>
                    <a:gd name="T2" fmla="*/ 0 w 43"/>
                    <a:gd name="T3" fmla="*/ 7 h 14"/>
                    <a:gd name="T4" fmla="*/ 7 w 43"/>
                    <a:gd name="T5" fmla="*/ 14 h 14"/>
                    <a:gd name="T6" fmla="*/ 43 w 43"/>
                    <a:gd name="T7" fmla="*/ 14 h 14"/>
                    <a:gd name="T8" fmla="*/ 42 w 43"/>
                    <a:gd name="T9" fmla="*/ 7 h 14"/>
                    <a:gd name="T10" fmla="*/ 43 w 43"/>
                    <a:gd name="T11" fmla="*/ 0 h 14"/>
                    <a:gd name="T12" fmla="*/ 7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2" y="12"/>
                        <a:pt x="42" y="10"/>
                        <a:pt x="42" y="7"/>
                      </a:cubicBezTo>
                      <a:cubicBezTo>
                        <a:pt x="42" y="5"/>
                        <a:pt x="42" y="2"/>
                        <a:pt x="43" y="0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24" name="Freeform 67"/>
                <p:cNvSpPr>
                  <a:spLocks/>
                </p:cNvSpPr>
                <p:nvPr/>
              </p:nvSpPr>
              <p:spPr bwMode="auto">
                <a:xfrm>
                  <a:off x="6619138" y="5683936"/>
                  <a:ext cx="121209" cy="39215"/>
                </a:xfrm>
                <a:custGeom>
                  <a:avLst/>
                  <a:gdLst>
                    <a:gd name="T0" fmla="*/ 36 w 43"/>
                    <a:gd name="T1" fmla="*/ 0 h 14"/>
                    <a:gd name="T2" fmla="*/ 0 w 43"/>
                    <a:gd name="T3" fmla="*/ 0 h 14"/>
                    <a:gd name="T4" fmla="*/ 1 w 43"/>
                    <a:gd name="T5" fmla="*/ 7 h 14"/>
                    <a:gd name="T6" fmla="*/ 0 w 43"/>
                    <a:gd name="T7" fmla="*/ 14 h 14"/>
                    <a:gd name="T8" fmla="*/ 36 w 43"/>
                    <a:gd name="T9" fmla="*/ 14 h 14"/>
                    <a:gd name="T10" fmla="*/ 43 w 43"/>
                    <a:gd name="T11" fmla="*/ 7 h 14"/>
                    <a:gd name="T12" fmla="*/ 36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3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1" y="5"/>
                        <a:pt x="1" y="7"/>
                      </a:cubicBezTo>
                      <a:cubicBezTo>
                        <a:pt x="1" y="10"/>
                        <a:pt x="1" y="12"/>
                        <a:pt x="0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40" y="14"/>
                        <a:pt x="43" y="11"/>
                        <a:pt x="43" y="7"/>
                      </a:cubicBezTo>
                      <a:cubicBezTo>
                        <a:pt x="43" y="3"/>
                        <a:pt x="40" y="0"/>
                        <a:pt x="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25" name="Freeform 68"/>
                <p:cNvSpPr>
                  <a:spLocks/>
                </p:cNvSpPr>
                <p:nvPr/>
              </p:nvSpPr>
              <p:spPr bwMode="auto">
                <a:xfrm>
                  <a:off x="6534768" y="5580552"/>
                  <a:ext cx="40403" cy="59416"/>
                </a:xfrm>
                <a:custGeom>
                  <a:avLst/>
                  <a:gdLst>
                    <a:gd name="T0" fmla="*/ 0 w 14"/>
                    <a:gd name="T1" fmla="*/ 0 h 21"/>
                    <a:gd name="T2" fmla="*/ 0 w 14"/>
                    <a:gd name="T3" fmla="*/ 21 h 21"/>
                    <a:gd name="T4" fmla="*/ 7 w 14"/>
                    <a:gd name="T5" fmla="*/ 20 h 21"/>
                    <a:gd name="T6" fmla="*/ 14 w 14"/>
                    <a:gd name="T7" fmla="*/ 21 h 21"/>
                    <a:gd name="T8" fmla="*/ 14 w 14"/>
                    <a:gd name="T9" fmla="*/ 0 h 21"/>
                    <a:gd name="T10" fmla="*/ 0 w 14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21">
                      <a:moveTo>
                        <a:pt x="0" y="0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20"/>
                        <a:pt x="4" y="20"/>
                        <a:pt x="7" y="20"/>
                      </a:cubicBezTo>
                      <a:cubicBezTo>
                        <a:pt x="9" y="20"/>
                        <a:pt x="12" y="20"/>
                        <a:pt x="14" y="21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sp>
            <p:nvSpPr>
              <p:cNvPr id="121" name="Freeform 69"/>
              <p:cNvSpPr>
                <a:spLocks/>
              </p:cNvSpPr>
              <p:nvPr/>
            </p:nvSpPr>
            <p:spPr bwMode="auto">
              <a:xfrm>
                <a:off x="6313740" y="5456966"/>
                <a:ext cx="480083" cy="82414"/>
              </a:xfrm>
              <a:custGeom>
                <a:avLst/>
                <a:gdLst>
                  <a:gd name="T0" fmla="*/ 171 w 171"/>
                  <a:gd name="T1" fmla="*/ 36 h 39"/>
                  <a:gd name="T2" fmla="*/ 146 w 171"/>
                  <a:gd name="T3" fmla="*/ 0 h 39"/>
                  <a:gd name="T4" fmla="*/ 26 w 171"/>
                  <a:gd name="T5" fmla="*/ 0 h 39"/>
                  <a:gd name="T6" fmla="*/ 1 w 171"/>
                  <a:gd name="T7" fmla="*/ 36 h 39"/>
                  <a:gd name="T8" fmla="*/ 2 w 171"/>
                  <a:gd name="T9" fmla="*/ 39 h 39"/>
                  <a:gd name="T10" fmla="*/ 169 w 171"/>
                  <a:gd name="T11" fmla="*/ 39 h 39"/>
                  <a:gd name="T12" fmla="*/ 171 w 171"/>
                  <a:gd name="T13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39">
                    <a:moveTo>
                      <a:pt x="171" y="36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1" y="39"/>
                      <a:pt x="2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71" y="39"/>
                      <a:pt x="171" y="37"/>
                      <a:pt x="171" y="3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5822250" y="5215737"/>
              <a:ext cx="480083" cy="474233"/>
              <a:chOff x="6313740" y="5215737"/>
              <a:chExt cx="480083" cy="474233"/>
            </a:xfrm>
          </p:grpSpPr>
          <p:sp>
            <p:nvSpPr>
              <p:cNvPr id="112" name="Freeform 65"/>
              <p:cNvSpPr>
                <a:spLocks noEditPoints="1"/>
              </p:cNvSpPr>
              <p:nvPr/>
            </p:nvSpPr>
            <p:spPr bwMode="auto">
              <a:xfrm>
                <a:off x="6386227" y="5215737"/>
                <a:ext cx="337484" cy="224594"/>
              </a:xfrm>
              <a:custGeom>
                <a:avLst/>
                <a:gdLst>
                  <a:gd name="T0" fmla="*/ 3 w 120"/>
                  <a:gd name="T1" fmla="*/ 80 h 80"/>
                  <a:gd name="T2" fmla="*/ 117 w 120"/>
                  <a:gd name="T3" fmla="*/ 80 h 80"/>
                  <a:gd name="T4" fmla="*/ 120 w 120"/>
                  <a:gd name="T5" fmla="*/ 78 h 80"/>
                  <a:gd name="T6" fmla="*/ 120 w 120"/>
                  <a:gd name="T7" fmla="*/ 3 h 80"/>
                  <a:gd name="T8" fmla="*/ 117 w 120"/>
                  <a:gd name="T9" fmla="*/ 0 h 80"/>
                  <a:gd name="T10" fmla="*/ 3 w 120"/>
                  <a:gd name="T11" fmla="*/ 0 h 80"/>
                  <a:gd name="T12" fmla="*/ 0 w 120"/>
                  <a:gd name="T13" fmla="*/ 3 h 80"/>
                  <a:gd name="T14" fmla="*/ 0 w 120"/>
                  <a:gd name="T15" fmla="*/ 78 h 80"/>
                  <a:gd name="T16" fmla="*/ 3 w 120"/>
                  <a:gd name="T17" fmla="*/ 80 h 80"/>
                  <a:gd name="T18" fmla="*/ 6 w 120"/>
                  <a:gd name="T19" fmla="*/ 6 h 80"/>
                  <a:gd name="T20" fmla="*/ 114 w 120"/>
                  <a:gd name="T21" fmla="*/ 6 h 80"/>
                  <a:gd name="T22" fmla="*/ 114 w 120"/>
                  <a:gd name="T23" fmla="*/ 75 h 80"/>
                  <a:gd name="T24" fmla="*/ 6 w 120"/>
                  <a:gd name="T25" fmla="*/ 75 h 80"/>
                  <a:gd name="T26" fmla="*/ 6 w 120"/>
                  <a:gd name="T27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80">
                    <a:moveTo>
                      <a:pt x="3" y="8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18" y="80"/>
                      <a:pt x="120" y="79"/>
                      <a:pt x="120" y="78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1"/>
                      <a:pt x="118" y="0"/>
                      <a:pt x="11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9"/>
                      <a:pt x="1" y="80"/>
                      <a:pt x="3" y="80"/>
                    </a:cubicBezTo>
                    <a:close/>
                    <a:moveTo>
                      <a:pt x="6" y="6"/>
                    </a:moveTo>
                    <a:cubicBezTo>
                      <a:pt x="114" y="6"/>
                      <a:pt x="114" y="6"/>
                      <a:pt x="114" y="6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6" y="75"/>
                      <a:pt x="6" y="75"/>
                      <a:pt x="6" y="75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113" name="그룹 112"/>
              <p:cNvGrpSpPr/>
              <p:nvPr/>
            </p:nvGrpSpPr>
            <p:grpSpPr>
              <a:xfrm>
                <a:off x="6427198" y="5570390"/>
                <a:ext cx="255542" cy="119580"/>
                <a:chOff x="6369590" y="5580552"/>
                <a:chExt cx="370757" cy="173496"/>
              </a:xfrm>
            </p:grpSpPr>
            <p:sp>
              <p:nvSpPr>
                <p:cNvPr id="115" name="Oval 64"/>
                <p:cNvSpPr>
                  <a:spLocks noChangeArrowheads="1"/>
                </p:cNvSpPr>
                <p:nvPr/>
              </p:nvSpPr>
              <p:spPr bwMode="auto">
                <a:xfrm>
                  <a:off x="6501495" y="5653040"/>
                  <a:ext cx="104573" cy="101008"/>
                </a:xfrm>
                <a:prstGeom prst="ellipse">
                  <a:avLst/>
                </a:prstGeom>
                <a:solidFill>
                  <a:srgbClr val="66A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16" name="Freeform 66"/>
                <p:cNvSpPr>
                  <a:spLocks/>
                </p:cNvSpPr>
                <p:nvPr/>
              </p:nvSpPr>
              <p:spPr bwMode="auto">
                <a:xfrm>
                  <a:off x="6369590" y="5683936"/>
                  <a:ext cx="121209" cy="39215"/>
                </a:xfrm>
                <a:custGeom>
                  <a:avLst/>
                  <a:gdLst>
                    <a:gd name="T0" fmla="*/ 7 w 43"/>
                    <a:gd name="T1" fmla="*/ 0 h 14"/>
                    <a:gd name="T2" fmla="*/ 0 w 43"/>
                    <a:gd name="T3" fmla="*/ 7 h 14"/>
                    <a:gd name="T4" fmla="*/ 7 w 43"/>
                    <a:gd name="T5" fmla="*/ 14 h 14"/>
                    <a:gd name="T6" fmla="*/ 43 w 43"/>
                    <a:gd name="T7" fmla="*/ 14 h 14"/>
                    <a:gd name="T8" fmla="*/ 42 w 43"/>
                    <a:gd name="T9" fmla="*/ 7 h 14"/>
                    <a:gd name="T10" fmla="*/ 43 w 43"/>
                    <a:gd name="T11" fmla="*/ 0 h 14"/>
                    <a:gd name="T12" fmla="*/ 7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2" y="12"/>
                        <a:pt x="42" y="10"/>
                        <a:pt x="42" y="7"/>
                      </a:cubicBezTo>
                      <a:cubicBezTo>
                        <a:pt x="42" y="5"/>
                        <a:pt x="42" y="2"/>
                        <a:pt x="43" y="0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17" name="Freeform 67"/>
                <p:cNvSpPr>
                  <a:spLocks/>
                </p:cNvSpPr>
                <p:nvPr/>
              </p:nvSpPr>
              <p:spPr bwMode="auto">
                <a:xfrm>
                  <a:off x="6619138" y="5683936"/>
                  <a:ext cx="121209" cy="39215"/>
                </a:xfrm>
                <a:custGeom>
                  <a:avLst/>
                  <a:gdLst>
                    <a:gd name="T0" fmla="*/ 36 w 43"/>
                    <a:gd name="T1" fmla="*/ 0 h 14"/>
                    <a:gd name="T2" fmla="*/ 0 w 43"/>
                    <a:gd name="T3" fmla="*/ 0 h 14"/>
                    <a:gd name="T4" fmla="*/ 1 w 43"/>
                    <a:gd name="T5" fmla="*/ 7 h 14"/>
                    <a:gd name="T6" fmla="*/ 0 w 43"/>
                    <a:gd name="T7" fmla="*/ 14 h 14"/>
                    <a:gd name="T8" fmla="*/ 36 w 43"/>
                    <a:gd name="T9" fmla="*/ 14 h 14"/>
                    <a:gd name="T10" fmla="*/ 43 w 43"/>
                    <a:gd name="T11" fmla="*/ 7 h 14"/>
                    <a:gd name="T12" fmla="*/ 36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3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1" y="5"/>
                        <a:pt x="1" y="7"/>
                      </a:cubicBezTo>
                      <a:cubicBezTo>
                        <a:pt x="1" y="10"/>
                        <a:pt x="1" y="12"/>
                        <a:pt x="0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40" y="14"/>
                        <a:pt x="43" y="11"/>
                        <a:pt x="43" y="7"/>
                      </a:cubicBezTo>
                      <a:cubicBezTo>
                        <a:pt x="43" y="3"/>
                        <a:pt x="40" y="0"/>
                        <a:pt x="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18" name="Freeform 68"/>
                <p:cNvSpPr>
                  <a:spLocks/>
                </p:cNvSpPr>
                <p:nvPr/>
              </p:nvSpPr>
              <p:spPr bwMode="auto">
                <a:xfrm>
                  <a:off x="6534768" y="5580552"/>
                  <a:ext cx="40403" cy="59416"/>
                </a:xfrm>
                <a:custGeom>
                  <a:avLst/>
                  <a:gdLst>
                    <a:gd name="T0" fmla="*/ 0 w 14"/>
                    <a:gd name="T1" fmla="*/ 0 h 21"/>
                    <a:gd name="T2" fmla="*/ 0 w 14"/>
                    <a:gd name="T3" fmla="*/ 21 h 21"/>
                    <a:gd name="T4" fmla="*/ 7 w 14"/>
                    <a:gd name="T5" fmla="*/ 20 h 21"/>
                    <a:gd name="T6" fmla="*/ 14 w 14"/>
                    <a:gd name="T7" fmla="*/ 21 h 21"/>
                    <a:gd name="T8" fmla="*/ 14 w 14"/>
                    <a:gd name="T9" fmla="*/ 0 h 21"/>
                    <a:gd name="T10" fmla="*/ 0 w 14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21">
                      <a:moveTo>
                        <a:pt x="0" y="0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20"/>
                        <a:pt x="4" y="20"/>
                        <a:pt x="7" y="20"/>
                      </a:cubicBezTo>
                      <a:cubicBezTo>
                        <a:pt x="9" y="20"/>
                        <a:pt x="12" y="20"/>
                        <a:pt x="14" y="21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sp>
            <p:nvSpPr>
              <p:cNvPr id="114" name="Freeform 69"/>
              <p:cNvSpPr>
                <a:spLocks/>
              </p:cNvSpPr>
              <p:nvPr/>
            </p:nvSpPr>
            <p:spPr bwMode="auto">
              <a:xfrm>
                <a:off x="6313740" y="5456966"/>
                <a:ext cx="480083" cy="82414"/>
              </a:xfrm>
              <a:custGeom>
                <a:avLst/>
                <a:gdLst>
                  <a:gd name="T0" fmla="*/ 171 w 171"/>
                  <a:gd name="T1" fmla="*/ 36 h 39"/>
                  <a:gd name="T2" fmla="*/ 146 w 171"/>
                  <a:gd name="T3" fmla="*/ 0 h 39"/>
                  <a:gd name="T4" fmla="*/ 26 w 171"/>
                  <a:gd name="T5" fmla="*/ 0 h 39"/>
                  <a:gd name="T6" fmla="*/ 1 w 171"/>
                  <a:gd name="T7" fmla="*/ 36 h 39"/>
                  <a:gd name="T8" fmla="*/ 2 w 171"/>
                  <a:gd name="T9" fmla="*/ 39 h 39"/>
                  <a:gd name="T10" fmla="*/ 169 w 171"/>
                  <a:gd name="T11" fmla="*/ 39 h 39"/>
                  <a:gd name="T12" fmla="*/ 171 w 171"/>
                  <a:gd name="T13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39">
                    <a:moveTo>
                      <a:pt x="171" y="36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1" y="39"/>
                      <a:pt x="2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71" y="39"/>
                      <a:pt x="171" y="37"/>
                      <a:pt x="171" y="3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sp>
        <p:nvSpPr>
          <p:cNvPr id="126" name="직사각형 125"/>
          <p:cNvSpPr/>
          <p:nvPr/>
        </p:nvSpPr>
        <p:spPr>
          <a:xfrm>
            <a:off x="8137613" y="4938070"/>
            <a:ext cx="354227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600" b="1" dirty="0">
                <a:solidFill>
                  <a:srgbClr val="E66914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 접수</a:t>
            </a:r>
            <a:r>
              <a:rPr lang="en-US" altLang="ko-KR" sz="600" b="1" dirty="0">
                <a:solidFill>
                  <a:srgbClr val="E66914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600" b="1" dirty="0">
                <a:solidFill>
                  <a:srgbClr val="E66914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이력관리</a:t>
            </a:r>
            <a:endParaRPr lang="en-US" altLang="ko-KR" sz="600" b="1" dirty="0">
              <a:solidFill>
                <a:srgbClr val="E66914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653901" y="4898818"/>
            <a:ext cx="59098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600" b="1" dirty="0">
                <a:solidFill>
                  <a:srgbClr val="E66914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화주</a:t>
            </a:r>
            <a:r>
              <a:rPr lang="en-US" altLang="ko-KR" sz="600" b="1" dirty="0">
                <a:solidFill>
                  <a:srgbClr val="E66914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Legacy System </a:t>
            </a:r>
            <a:r>
              <a:rPr lang="ko-KR" altLang="en-US" sz="600" b="1" dirty="0">
                <a:solidFill>
                  <a:srgbClr val="E66914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과의</a:t>
            </a:r>
            <a:r>
              <a:rPr lang="en-US" altLang="ko-KR" sz="600" b="1" dirty="0">
                <a:solidFill>
                  <a:srgbClr val="E66914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Interface</a:t>
            </a:r>
          </a:p>
        </p:txBody>
      </p:sp>
      <p:cxnSp>
        <p:nvCxnSpPr>
          <p:cNvPr id="128" name="직선 연결선 127"/>
          <p:cNvCxnSpPr/>
          <p:nvPr/>
        </p:nvCxnSpPr>
        <p:spPr>
          <a:xfrm>
            <a:off x="7016768" y="4482180"/>
            <a:ext cx="0" cy="2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8114970" y="4482180"/>
            <a:ext cx="0" cy="2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7093666" y="4742333"/>
            <a:ext cx="916735" cy="660774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6910762" y="5759328"/>
            <a:ext cx="239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S/O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화면에서 전달받은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S/N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문서를 활용하여 직접 해상 수입 오더 정보를 입력하거나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I/F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통해서 들어온 자료 조회 가능을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2" name="직사각형 131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586464" y="5963774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2326236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(12) </a:t>
            </a:r>
            <a:r>
              <a:rPr lang="ko-KR" altLang="en-US" dirty="0"/>
              <a:t>해상수입 도착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</a:t>
            </a:r>
            <a:r>
              <a:rPr lang="ko-KR" altLang="en-US" dirty="0"/>
              <a:t>도착정보관리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해상운송사</a:t>
            </a:r>
            <a:r>
              <a:rPr lang="ko-KR" altLang="en-US" dirty="0">
                <a:solidFill>
                  <a:srgbClr val="000000"/>
                </a:solidFill>
              </a:rPr>
              <a:t> 또는 </a:t>
            </a:r>
            <a:r>
              <a:rPr lang="ko-KR" altLang="en-US" dirty="0" err="1">
                <a:solidFill>
                  <a:srgbClr val="000000"/>
                </a:solidFill>
              </a:rPr>
              <a:t>포워더로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부터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A/N</a:t>
            </a:r>
            <a:r>
              <a:rPr lang="ko-KR" altLang="en-US" dirty="0">
                <a:solidFill>
                  <a:srgbClr val="000000"/>
                </a:solidFill>
              </a:rPr>
              <a:t>를 통보 받고 화주에게 화물 도착을 통보하는 도착정보관리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r>
              <a:rPr lang="ko-KR" altLang="en-US" dirty="0">
                <a:solidFill>
                  <a:srgbClr val="000000"/>
                </a:solidFill>
              </a:rPr>
              <a:t>화물도착정보</a:t>
            </a:r>
            <a:r>
              <a:rPr lang="en-US" altLang="ko-KR" dirty="0">
                <a:solidFill>
                  <a:srgbClr val="000000"/>
                </a:solidFill>
              </a:rPr>
              <a:t>(Arrival Notice) </a:t>
            </a:r>
            <a:r>
              <a:rPr lang="ko-KR" altLang="en-US" dirty="0">
                <a:solidFill>
                  <a:srgbClr val="000000"/>
                </a:solidFill>
              </a:rPr>
              <a:t>연계기능을 구축하여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화주</a:t>
            </a:r>
            <a:r>
              <a:rPr lang="en-US" altLang="ko-KR" dirty="0">
                <a:solidFill>
                  <a:srgbClr val="000000"/>
                </a:solidFill>
              </a:rPr>
              <a:t>(Legacy System) </a:t>
            </a:r>
            <a:r>
              <a:rPr lang="ko-KR" altLang="en-US" dirty="0">
                <a:solidFill>
                  <a:srgbClr val="000000"/>
                </a:solidFill>
              </a:rPr>
              <a:t>시스템과의 연계기능을 제공합니다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5965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해상수입 도착정보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해상수입 도착관리 기능 설명</a:t>
              </a:r>
            </a:p>
          </p:txBody>
        </p:sp>
      </p:grpSp>
      <p:sp>
        <p:nvSpPr>
          <p:cNvPr id="53" name="AutoShape 193"/>
          <p:cNvSpPr>
            <a:spLocks/>
          </p:cNvSpPr>
          <p:nvPr/>
        </p:nvSpPr>
        <p:spPr bwMode="auto">
          <a:xfrm>
            <a:off x="7507542" y="2809750"/>
            <a:ext cx="1770704" cy="2239430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87" name="AutoShape 79"/>
          <p:cNvSpPr>
            <a:spLocks/>
          </p:cNvSpPr>
          <p:nvPr/>
        </p:nvSpPr>
        <p:spPr bwMode="auto">
          <a:xfrm>
            <a:off x="7697362" y="2708920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6" y="2066247"/>
            <a:ext cx="6067656" cy="2747167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5" y="3897093"/>
            <a:ext cx="3137182" cy="1891536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775" y="3938940"/>
            <a:ext cx="2954017" cy="1938332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7953295" y="3108876"/>
            <a:ext cx="879670" cy="689319"/>
            <a:chOff x="7399946" y="2760001"/>
            <a:chExt cx="1156973" cy="689319"/>
          </a:xfrm>
        </p:grpSpPr>
        <p:grpSp>
          <p:nvGrpSpPr>
            <p:cNvPr id="121" name="그룹 120"/>
            <p:cNvGrpSpPr/>
            <p:nvPr/>
          </p:nvGrpSpPr>
          <p:grpSpPr>
            <a:xfrm>
              <a:off x="7661489" y="2760001"/>
              <a:ext cx="618127" cy="402834"/>
              <a:chOff x="6711806" y="4854655"/>
              <a:chExt cx="917769" cy="535436"/>
            </a:xfrm>
          </p:grpSpPr>
          <p:pic>
            <p:nvPicPr>
              <p:cNvPr id="123" name="Picture 4" descr="C:\Users\kbh\Desktop\03간장소스\아이콘_2\그림32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11806" y="4854655"/>
                <a:ext cx="917769" cy="475292"/>
              </a:xfrm>
              <a:prstGeom prst="rect">
                <a:avLst/>
              </a:prstGeom>
              <a:noFill/>
            </p:spPr>
          </p:pic>
          <p:sp>
            <p:nvSpPr>
              <p:cNvPr id="124" name="직사각형 123"/>
              <p:cNvSpPr/>
              <p:nvPr/>
            </p:nvSpPr>
            <p:spPr>
              <a:xfrm>
                <a:off x="6816043" y="5062821"/>
                <a:ext cx="693653" cy="327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indent="-150733" algn="ctr" fontAlgn="base" latinLnBrk="0">
                  <a:spcAft>
                    <a:spcPts val="200"/>
                  </a:spcAft>
                  <a:defRPr/>
                </a:pPr>
                <a:r>
                  <a:rPr lang="en-US" altLang="ko-KR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A/N </a:t>
                </a:r>
                <a:r>
                  <a:rPr lang="ko-KR" altLang="en-US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정보</a:t>
                </a:r>
              </a:p>
            </p:txBody>
          </p:sp>
        </p:grpSp>
        <p:sp>
          <p:nvSpPr>
            <p:cNvPr id="122" name="직사각형 121"/>
            <p:cNvSpPr/>
            <p:nvPr/>
          </p:nvSpPr>
          <p:spPr>
            <a:xfrm>
              <a:off x="7399946" y="3177451"/>
              <a:ext cx="1156973" cy="2718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Arrival Notice</a:t>
              </a:r>
            </a:p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List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 rot="5400000" flipV="1">
            <a:off x="8688733" y="3294914"/>
            <a:ext cx="192966" cy="239513"/>
            <a:chOff x="2344451" y="5856352"/>
            <a:chExt cx="283207" cy="351523"/>
          </a:xfrm>
        </p:grpSpPr>
        <p:grpSp>
          <p:nvGrpSpPr>
            <p:cNvPr id="126" name="그룹 125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30" name="모서리가 둥근 직사각형 129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28" name="모서리가 둥근 직사각형 127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8776352" y="3123668"/>
            <a:ext cx="569136" cy="565151"/>
            <a:chOff x="8323344" y="2684531"/>
            <a:chExt cx="1016207" cy="624139"/>
          </a:xfrm>
        </p:grpSpPr>
        <p:pic>
          <p:nvPicPr>
            <p:cNvPr id="133" name="Picture 18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074" y="2684531"/>
              <a:ext cx="544118" cy="424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" name="직사각형 133"/>
            <p:cNvSpPr/>
            <p:nvPr/>
          </p:nvSpPr>
          <p:spPr>
            <a:xfrm>
              <a:off x="8323344" y="3172709"/>
              <a:ext cx="1016207" cy="13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A/N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발행</a:t>
              </a: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7444827" y="3104964"/>
            <a:ext cx="596050" cy="886868"/>
            <a:chOff x="1252884" y="2847893"/>
            <a:chExt cx="1156973" cy="1064223"/>
          </a:xfrm>
        </p:grpSpPr>
        <p:sp>
          <p:nvSpPr>
            <p:cNvPr id="136" name="직사각형 135"/>
            <p:cNvSpPr/>
            <p:nvPr/>
          </p:nvSpPr>
          <p:spPr>
            <a:xfrm>
              <a:off x="1252884" y="3438148"/>
              <a:ext cx="1156973" cy="473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Arrival </a:t>
              </a:r>
              <a:r>
                <a:rPr lang="en-US" altLang="ko-KR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Notiice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</a:p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수집</a:t>
              </a:r>
            </a:p>
          </p:txBody>
        </p:sp>
        <p:grpSp>
          <p:nvGrpSpPr>
            <p:cNvPr id="137" name="그룹 136"/>
            <p:cNvGrpSpPr/>
            <p:nvPr/>
          </p:nvGrpSpPr>
          <p:grpSpPr>
            <a:xfrm>
              <a:off x="1459162" y="2847893"/>
              <a:ext cx="821457" cy="524926"/>
              <a:chOff x="2435239" y="4860336"/>
              <a:chExt cx="821457" cy="524926"/>
            </a:xfrm>
          </p:grpSpPr>
          <p:sp>
            <p:nvSpPr>
              <p:cNvPr id="138" name="직사각형 727"/>
              <p:cNvSpPr/>
              <p:nvPr/>
            </p:nvSpPr>
            <p:spPr bwMode="auto">
              <a:xfrm>
                <a:off x="2468202" y="4860336"/>
                <a:ext cx="564506" cy="33234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9" name="직사각형 728"/>
              <p:cNvSpPr/>
              <p:nvPr/>
            </p:nvSpPr>
            <p:spPr bwMode="auto">
              <a:xfrm>
                <a:off x="2487050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0" name="직사각형 729"/>
              <p:cNvSpPr/>
              <p:nvPr/>
            </p:nvSpPr>
            <p:spPr bwMode="auto">
              <a:xfrm>
                <a:off x="2625640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1" name="직사각형 730"/>
              <p:cNvSpPr/>
              <p:nvPr/>
            </p:nvSpPr>
            <p:spPr bwMode="auto">
              <a:xfrm>
                <a:off x="2761794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2" name="직사각형 731"/>
              <p:cNvSpPr/>
              <p:nvPr/>
            </p:nvSpPr>
            <p:spPr bwMode="auto">
              <a:xfrm>
                <a:off x="2893835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3" name="직사각형 732"/>
              <p:cNvSpPr/>
              <p:nvPr/>
            </p:nvSpPr>
            <p:spPr bwMode="auto">
              <a:xfrm>
                <a:off x="2487050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4" name="직사각형 733"/>
              <p:cNvSpPr/>
              <p:nvPr/>
            </p:nvSpPr>
            <p:spPr bwMode="auto">
              <a:xfrm>
                <a:off x="2625640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5" name="직사각형 734"/>
              <p:cNvSpPr/>
              <p:nvPr/>
            </p:nvSpPr>
            <p:spPr bwMode="auto">
              <a:xfrm>
                <a:off x="2761794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6" name="직사각형 735"/>
              <p:cNvSpPr/>
              <p:nvPr/>
            </p:nvSpPr>
            <p:spPr bwMode="auto">
              <a:xfrm>
                <a:off x="2893835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7" name="직사각형 718"/>
              <p:cNvSpPr/>
              <p:nvPr/>
            </p:nvSpPr>
            <p:spPr bwMode="auto">
              <a:xfrm>
                <a:off x="2551807" y="4946687"/>
                <a:ext cx="564506" cy="33234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8" name="직사각형 719"/>
              <p:cNvSpPr/>
              <p:nvPr/>
            </p:nvSpPr>
            <p:spPr bwMode="auto">
              <a:xfrm>
                <a:off x="2570655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9" name="직사각형 720"/>
              <p:cNvSpPr/>
              <p:nvPr/>
            </p:nvSpPr>
            <p:spPr bwMode="auto">
              <a:xfrm>
                <a:off x="2709245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0" name="직사각형 721"/>
              <p:cNvSpPr/>
              <p:nvPr/>
            </p:nvSpPr>
            <p:spPr bwMode="auto">
              <a:xfrm>
                <a:off x="2845399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1" name="직사각형 722"/>
              <p:cNvSpPr/>
              <p:nvPr/>
            </p:nvSpPr>
            <p:spPr bwMode="auto">
              <a:xfrm>
                <a:off x="2977440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2" name="직사각형 723"/>
              <p:cNvSpPr/>
              <p:nvPr/>
            </p:nvSpPr>
            <p:spPr bwMode="auto">
              <a:xfrm>
                <a:off x="2570655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3" name="직사각형 724"/>
              <p:cNvSpPr/>
              <p:nvPr/>
            </p:nvSpPr>
            <p:spPr bwMode="auto">
              <a:xfrm>
                <a:off x="2709245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4" name="직사각형 725"/>
              <p:cNvSpPr/>
              <p:nvPr/>
            </p:nvSpPr>
            <p:spPr bwMode="auto">
              <a:xfrm>
                <a:off x="2845399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5" name="직사각형 726"/>
              <p:cNvSpPr/>
              <p:nvPr/>
            </p:nvSpPr>
            <p:spPr bwMode="auto">
              <a:xfrm>
                <a:off x="2977440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6" name="직사각형 709"/>
              <p:cNvSpPr/>
              <p:nvPr/>
            </p:nvSpPr>
            <p:spPr bwMode="auto">
              <a:xfrm>
                <a:off x="2627023" y="5052923"/>
                <a:ext cx="564506" cy="332339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7" name="직사각형 710"/>
              <p:cNvSpPr/>
              <p:nvPr/>
            </p:nvSpPr>
            <p:spPr bwMode="auto">
              <a:xfrm>
                <a:off x="2645872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8" name="직사각형 711"/>
              <p:cNvSpPr/>
              <p:nvPr/>
            </p:nvSpPr>
            <p:spPr bwMode="auto">
              <a:xfrm>
                <a:off x="2784461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9" name="직사각형 712"/>
              <p:cNvSpPr/>
              <p:nvPr/>
            </p:nvSpPr>
            <p:spPr bwMode="auto">
              <a:xfrm>
                <a:off x="2920616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0" name="직사각형 713"/>
              <p:cNvSpPr/>
              <p:nvPr/>
            </p:nvSpPr>
            <p:spPr bwMode="auto">
              <a:xfrm>
                <a:off x="3052657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1" name="직사각형 714"/>
              <p:cNvSpPr/>
              <p:nvPr/>
            </p:nvSpPr>
            <p:spPr bwMode="auto">
              <a:xfrm>
                <a:off x="2645872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2" name="직사각형 715"/>
              <p:cNvSpPr/>
              <p:nvPr/>
            </p:nvSpPr>
            <p:spPr bwMode="auto">
              <a:xfrm>
                <a:off x="2784461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3" name="직사각형 716"/>
              <p:cNvSpPr/>
              <p:nvPr/>
            </p:nvSpPr>
            <p:spPr bwMode="auto">
              <a:xfrm>
                <a:off x="2920616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4" name="직사각형 717"/>
              <p:cNvSpPr/>
              <p:nvPr/>
            </p:nvSpPr>
            <p:spPr bwMode="auto">
              <a:xfrm>
                <a:off x="3052657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5" name="Text Box 354"/>
              <p:cNvSpPr txBox="1">
                <a:spLocks noChangeArrowheads="1"/>
              </p:cNvSpPr>
              <p:nvPr/>
            </p:nvSpPr>
            <p:spPr bwMode="auto">
              <a:xfrm>
                <a:off x="2616092" y="5080655"/>
                <a:ext cx="640604" cy="225135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650</a:t>
                </a:r>
              </a:p>
            </p:txBody>
          </p:sp>
          <p:sp>
            <p:nvSpPr>
              <p:cNvPr id="166" name="Text Box 354"/>
              <p:cNvSpPr txBox="1">
                <a:spLocks noChangeArrowheads="1"/>
              </p:cNvSpPr>
              <p:nvPr/>
            </p:nvSpPr>
            <p:spPr bwMode="auto">
              <a:xfrm>
                <a:off x="2524250" y="4946724"/>
                <a:ext cx="640604" cy="225135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031</a:t>
                </a:r>
              </a:p>
            </p:txBody>
          </p:sp>
          <p:sp>
            <p:nvSpPr>
              <p:cNvPr id="167" name="Text Box 354"/>
              <p:cNvSpPr txBox="1">
                <a:spLocks noChangeArrowheads="1"/>
              </p:cNvSpPr>
              <p:nvPr/>
            </p:nvSpPr>
            <p:spPr bwMode="auto">
              <a:xfrm>
                <a:off x="2435239" y="4869159"/>
                <a:ext cx="640604" cy="225135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202</a:t>
                </a:r>
              </a:p>
            </p:txBody>
          </p:sp>
        </p:grpSp>
      </p:grpSp>
      <p:grpSp>
        <p:nvGrpSpPr>
          <p:cNvPr id="168" name="그룹 167"/>
          <p:cNvGrpSpPr/>
          <p:nvPr/>
        </p:nvGrpSpPr>
        <p:grpSpPr>
          <a:xfrm rot="5400000" flipV="1">
            <a:off x="7954794" y="3324686"/>
            <a:ext cx="192966" cy="239513"/>
            <a:chOff x="2344451" y="5856352"/>
            <a:chExt cx="283207" cy="351523"/>
          </a:xfrm>
        </p:grpSpPr>
        <p:grpSp>
          <p:nvGrpSpPr>
            <p:cNvPr id="169" name="그룹 168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73" name="모서리가 둥근 직사각형 172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71" name="모서리가 둥근 직사각형 170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72" name="모서리가 둥근 직사각형 171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6787233" y="3159244"/>
            <a:ext cx="802679" cy="468019"/>
            <a:chOff x="6743004" y="3341178"/>
            <a:chExt cx="802679" cy="468019"/>
          </a:xfrm>
        </p:grpSpPr>
        <p:sp>
          <p:nvSpPr>
            <p:cNvPr id="176" name="Rectangle 60"/>
            <p:cNvSpPr>
              <a:spLocks/>
            </p:cNvSpPr>
            <p:nvPr/>
          </p:nvSpPr>
          <p:spPr bwMode="auto">
            <a:xfrm>
              <a:off x="6743004" y="3625907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8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해외운송사</a:t>
              </a: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 또는 </a:t>
              </a:r>
              <a:r>
                <a:rPr lang="ko-KR" altLang="en-US" sz="8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포워더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7012505" y="3341178"/>
              <a:ext cx="293971" cy="217319"/>
              <a:chOff x="5818822" y="7385607"/>
              <a:chExt cx="438740" cy="305570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179" name="그룹 178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80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81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182" name="그룹 181"/>
          <p:cNvGrpSpPr/>
          <p:nvPr/>
        </p:nvGrpSpPr>
        <p:grpSpPr>
          <a:xfrm>
            <a:off x="7581993" y="4096402"/>
            <a:ext cx="712609" cy="770843"/>
            <a:chOff x="3219903" y="6127987"/>
            <a:chExt cx="919718" cy="894906"/>
          </a:xfrm>
        </p:grpSpPr>
        <p:pic>
          <p:nvPicPr>
            <p:cNvPr id="183" name="Picture 146" descr="원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" name="직사각형 99"/>
            <p:cNvSpPr>
              <a:spLocks noChangeArrowheads="1"/>
            </p:cNvSpPr>
            <p:nvPr/>
          </p:nvSpPr>
          <p:spPr bwMode="auto">
            <a:xfrm>
              <a:off x="3311723" y="6396785"/>
              <a:ext cx="736077" cy="357312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연계기능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구축</a:t>
              </a:r>
            </a:p>
          </p:txBody>
        </p:sp>
        <p:grpSp>
          <p:nvGrpSpPr>
            <p:cNvPr id="185" name="그룹 184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186" name="원호 185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87" name="원호 186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88" name="원호 187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89" name="원호 188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90" name="그룹 189"/>
          <p:cNvGrpSpPr/>
          <p:nvPr/>
        </p:nvGrpSpPr>
        <p:grpSpPr>
          <a:xfrm>
            <a:off x="8294602" y="4199012"/>
            <a:ext cx="802679" cy="468019"/>
            <a:chOff x="7989928" y="3719487"/>
            <a:chExt cx="802679" cy="468019"/>
          </a:xfrm>
        </p:grpSpPr>
        <p:sp>
          <p:nvSpPr>
            <p:cNvPr id="191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(Customer)</a:t>
              </a: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Legacy System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  <p:grpSp>
          <p:nvGrpSpPr>
            <p:cNvPr id="192" name="그룹 191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194" name="그룹 193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95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96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</p:grpSp>
      <p:cxnSp>
        <p:nvCxnSpPr>
          <p:cNvPr id="197" name="Straight Arrow Connector 21"/>
          <p:cNvCxnSpPr/>
          <p:nvPr/>
        </p:nvCxnSpPr>
        <p:spPr>
          <a:xfrm flipH="1">
            <a:off x="8205530" y="3688819"/>
            <a:ext cx="707710" cy="49868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6910762" y="5193196"/>
            <a:ext cx="239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AO(ASN)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 생성이 생성되었다면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Arrival Notice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에서도 해당 자료가 조회 가능을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9" name="직사각형 198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781248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(13) </a:t>
            </a:r>
            <a:r>
              <a:rPr lang="ko-KR" altLang="en-US" dirty="0"/>
              <a:t>해상수입 </a:t>
            </a:r>
            <a:r>
              <a:rPr lang="en-US" altLang="ko-KR" dirty="0"/>
              <a:t>B/L</a:t>
            </a:r>
            <a:r>
              <a:rPr lang="ko-KR" altLang="en-US" dirty="0"/>
              <a:t>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MBL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S/N </a:t>
            </a:r>
            <a:r>
              <a:rPr lang="ko-KR" altLang="en-US" dirty="0">
                <a:solidFill>
                  <a:srgbClr val="000000"/>
                </a:solidFill>
              </a:rPr>
              <a:t>기준의 </a:t>
            </a:r>
            <a:r>
              <a:rPr lang="en-US" altLang="ko-KR" dirty="0">
                <a:solidFill>
                  <a:srgbClr val="000000"/>
                </a:solidFill>
              </a:rPr>
              <a:t>Master B/L </a:t>
            </a:r>
            <a:r>
              <a:rPr lang="ko-KR" altLang="en-US" dirty="0">
                <a:solidFill>
                  <a:srgbClr val="000000"/>
                </a:solidFill>
              </a:rPr>
              <a:t>관리 기능과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수출</a:t>
            </a:r>
            <a:r>
              <a:rPr lang="en-US" altLang="ko-KR" dirty="0">
                <a:solidFill>
                  <a:srgbClr val="000000"/>
                </a:solidFill>
              </a:rPr>
              <a:t>·</a:t>
            </a:r>
            <a:r>
              <a:rPr lang="ko-KR" altLang="en-US" dirty="0">
                <a:solidFill>
                  <a:srgbClr val="000000"/>
                </a:solidFill>
              </a:rPr>
              <a:t>수입 </a:t>
            </a:r>
            <a:r>
              <a:rPr lang="en-US" altLang="ko-KR" dirty="0">
                <a:solidFill>
                  <a:srgbClr val="000000"/>
                </a:solidFill>
              </a:rPr>
              <a:t>B/L</a:t>
            </a:r>
            <a:r>
              <a:rPr lang="ko-KR" altLang="en-US" dirty="0">
                <a:solidFill>
                  <a:srgbClr val="000000"/>
                </a:solidFill>
              </a:rPr>
              <a:t>이 분리되지 않는 통합 </a:t>
            </a:r>
            <a:r>
              <a:rPr lang="en-US" altLang="ko-KR" dirty="0">
                <a:solidFill>
                  <a:srgbClr val="000000"/>
                </a:solidFill>
              </a:rPr>
              <a:t>B/L </a:t>
            </a:r>
            <a:r>
              <a:rPr lang="ko-KR" altLang="en-US" dirty="0">
                <a:solidFill>
                  <a:srgbClr val="000000"/>
                </a:solidFill>
              </a:rPr>
              <a:t>관리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Master B/L </a:t>
            </a:r>
            <a:r>
              <a:rPr lang="ko-KR" altLang="en-US" dirty="0">
                <a:solidFill>
                  <a:srgbClr val="000000"/>
                </a:solidFill>
              </a:rPr>
              <a:t>기준으로 지출운임항목 생성 기능 및 </a:t>
            </a:r>
            <a:r>
              <a:rPr lang="en-US" altLang="ko-KR" dirty="0">
                <a:solidFill>
                  <a:srgbClr val="000000"/>
                </a:solidFill>
              </a:rPr>
              <a:t>Master B/L </a:t>
            </a:r>
            <a:r>
              <a:rPr lang="ko-KR" altLang="en-US" dirty="0">
                <a:solidFill>
                  <a:srgbClr val="000000"/>
                </a:solidFill>
              </a:rPr>
              <a:t>연계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84127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해상수입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Master B/L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Master B/L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sp>
        <p:nvSpPr>
          <p:cNvPr id="52" name="AutoShape 193"/>
          <p:cNvSpPr>
            <a:spLocks/>
          </p:cNvSpPr>
          <p:nvPr/>
        </p:nvSpPr>
        <p:spPr bwMode="auto">
          <a:xfrm>
            <a:off x="6930646" y="4187506"/>
            <a:ext cx="2334166" cy="1225140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8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10762" y="5589240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수입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M B/L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기준으로 지불 운임 항목을 생성 구현</a:t>
            </a:r>
            <a:endParaRPr lang="ko-KR" altLang="en-US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/>
          <a:srcRect l="3848" t="13496" r="922" b="1855"/>
          <a:stretch/>
        </p:blipFill>
        <p:spPr>
          <a:xfrm>
            <a:off x="608607" y="3670203"/>
            <a:ext cx="2843412" cy="142170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03357" y="5591853"/>
            <a:ext cx="2092271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해상 수입 </a:t>
            </a:r>
            <a:r>
              <a:rPr lang="en-US" altLang="ko-KR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B/L </a:t>
            </a: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생성</a:t>
            </a:r>
          </a:p>
        </p:txBody>
      </p:sp>
      <p:sp>
        <p:nvSpPr>
          <p:cNvPr id="96" name="직사각형 95"/>
          <p:cNvSpPr/>
          <p:nvPr/>
        </p:nvSpPr>
        <p:spPr bwMode="auto">
          <a:xfrm>
            <a:off x="3204751" y="3693541"/>
            <a:ext cx="391284" cy="21008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3"/>
          <a:srcRect l="3559" t="13939" r="182" b="39526"/>
          <a:stretch/>
        </p:blipFill>
        <p:spPr>
          <a:xfrm>
            <a:off x="684114" y="2085658"/>
            <a:ext cx="5709046" cy="1444765"/>
          </a:xfrm>
          <a:prstGeom prst="rect">
            <a:avLst/>
          </a:prstGeom>
        </p:spPr>
      </p:pic>
      <p:sp>
        <p:nvSpPr>
          <p:cNvPr id="99" name="아래쪽 화살표 98"/>
          <p:cNvSpPr/>
          <p:nvPr/>
        </p:nvSpPr>
        <p:spPr bwMode="auto">
          <a:xfrm>
            <a:off x="1555468" y="3429000"/>
            <a:ext cx="289076" cy="30768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4"/>
          <a:srcRect l="3548" t="71434" r="1565" b="1764"/>
          <a:stretch/>
        </p:blipFill>
        <p:spPr>
          <a:xfrm>
            <a:off x="608607" y="5007882"/>
            <a:ext cx="2800057" cy="444869"/>
          </a:xfrm>
          <a:prstGeom prst="rect">
            <a:avLst/>
          </a:prstGeom>
        </p:spPr>
      </p:pic>
      <p:sp>
        <p:nvSpPr>
          <p:cNvPr id="101" name="직사각형 100"/>
          <p:cNvSpPr/>
          <p:nvPr/>
        </p:nvSpPr>
        <p:spPr>
          <a:xfrm>
            <a:off x="3616813" y="4538793"/>
            <a:ext cx="2092271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지불 운임 항목 생성</a:t>
            </a:r>
          </a:p>
        </p:txBody>
      </p:sp>
      <p:pic>
        <p:nvPicPr>
          <p:cNvPr id="102" name="Picture 1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20" y="3147156"/>
            <a:ext cx="548925" cy="2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" name="그룹 102"/>
          <p:cNvGrpSpPr/>
          <p:nvPr/>
        </p:nvGrpSpPr>
        <p:grpSpPr>
          <a:xfrm>
            <a:off x="7022728" y="3405673"/>
            <a:ext cx="867572" cy="373842"/>
            <a:chOff x="5669604" y="5923243"/>
            <a:chExt cx="1035995" cy="161207"/>
          </a:xfrm>
        </p:grpSpPr>
        <p:sp>
          <p:nvSpPr>
            <p:cNvPr id="104" name="AutoShape 59"/>
            <p:cNvSpPr>
              <a:spLocks/>
            </p:cNvSpPr>
            <p:nvPr/>
          </p:nvSpPr>
          <p:spPr bwMode="auto">
            <a:xfrm>
              <a:off x="5683236" y="5923243"/>
              <a:ext cx="1022363" cy="161207"/>
            </a:xfrm>
            <a:prstGeom prst="roundRect">
              <a:avLst>
                <a:gd name="adj" fmla="val 4622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endParaRPr lang="ko-KR" altLang="ko-KR" sz="9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105" name="Rectangle 60"/>
            <p:cNvSpPr>
              <a:spLocks/>
            </p:cNvSpPr>
            <p:nvPr/>
          </p:nvSpPr>
          <p:spPr bwMode="auto">
            <a:xfrm>
              <a:off x="5669604" y="5933990"/>
              <a:ext cx="1035995" cy="1504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9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운송사</a:t>
              </a:r>
              <a:r>
                <a:rPr lang="ko-KR" altLang="en-US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 또는 </a:t>
              </a:r>
              <a:r>
                <a:rPr lang="ko-KR" altLang="en-US" sz="9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포워더</a:t>
              </a:r>
              <a:endParaRPr lang="ko-KR" altLang="en-US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7172905" y="2870335"/>
            <a:ext cx="323814" cy="252313"/>
            <a:chOff x="5818822" y="7385607"/>
            <a:chExt cx="438740" cy="305570"/>
          </a:xfrm>
        </p:grpSpPr>
        <p:sp>
          <p:nvSpPr>
            <p:cNvPr id="107" name="직사각형 106"/>
            <p:cNvSpPr/>
            <p:nvPr/>
          </p:nvSpPr>
          <p:spPr>
            <a:xfrm>
              <a:off x="6015587" y="7452262"/>
              <a:ext cx="241975" cy="155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5818822" y="7385607"/>
              <a:ext cx="438740" cy="305570"/>
              <a:chOff x="2433166" y="4295068"/>
              <a:chExt cx="499107" cy="347614"/>
            </a:xfrm>
          </p:grpSpPr>
          <p:sp>
            <p:nvSpPr>
              <p:cNvPr id="109" name="Freeform 367"/>
              <p:cNvSpPr>
                <a:spLocks noEditPoints="1"/>
              </p:cNvSpPr>
              <p:nvPr/>
            </p:nvSpPr>
            <p:spPr bwMode="auto">
              <a:xfrm>
                <a:off x="2617158" y="4370894"/>
                <a:ext cx="315115" cy="271788"/>
              </a:xfrm>
              <a:custGeom>
                <a:avLst/>
                <a:gdLst>
                  <a:gd name="T0" fmla="*/ 194 w 196"/>
                  <a:gd name="T1" fmla="*/ 0 h 171"/>
                  <a:gd name="T2" fmla="*/ 3 w 196"/>
                  <a:gd name="T3" fmla="*/ 0 h 171"/>
                  <a:gd name="T4" fmla="*/ 0 w 196"/>
                  <a:gd name="T5" fmla="*/ 3 h 171"/>
                  <a:gd name="T6" fmla="*/ 0 w 196"/>
                  <a:gd name="T7" fmla="*/ 137 h 171"/>
                  <a:gd name="T8" fmla="*/ 3 w 196"/>
                  <a:gd name="T9" fmla="*/ 140 h 171"/>
                  <a:gd name="T10" fmla="*/ 77 w 196"/>
                  <a:gd name="T11" fmla="*/ 140 h 171"/>
                  <a:gd name="T12" fmla="*/ 74 w 196"/>
                  <a:gd name="T13" fmla="*/ 161 h 171"/>
                  <a:gd name="T14" fmla="*/ 65 w 196"/>
                  <a:gd name="T15" fmla="*/ 169 h 171"/>
                  <a:gd name="T16" fmla="*/ 65 w 196"/>
                  <a:gd name="T17" fmla="*/ 171 h 171"/>
                  <a:gd name="T18" fmla="*/ 131 w 196"/>
                  <a:gd name="T19" fmla="*/ 171 h 171"/>
                  <a:gd name="T20" fmla="*/ 131 w 196"/>
                  <a:gd name="T21" fmla="*/ 169 h 171"/>
                  <a:gd name="T22" fmla="*/ 122 w 196"/>
                  <a:gd name="T23" fmla="*/ 161 h 171"/>
                  <a:gd name="T24" fmla="*/ 120 w 196"/>
                  <a:gd name="T25" fmla="*/ 140 h 171"/>
                  <a:gd name="T26" fmla="*/ 194 w 196"/>
                  <a:gd name="T27" fmla="*/ 140 h 171"/>
                  <a:gd name="T28" fmla="*/ 196 w 196"/>
                  <a:gd name="T29" fmla="*/ 137 h 171"/>
                  <a:gd name="T30" fmla="*/ 196 w 196"/>
                  <a:gd name="T31" fmla="*/ 3 h 171"/>
                  <a:gd name="T32" fmla="*/ 194 w 196"/>
                  <a:gd name="T33" fmla="*/ 0 h 171"/>
                  <a:gd name="T34" fmla="*/ 186 w 196"/>
                  <a:gd name="T35" fmla="*/ 109 h 171"/>
                  <a:gd name="T36" fmla="*/ 10 w 196"/>
                  <a:gd name="T37" fmla="*/ 109 h 171"/>
                  <a:gd name="T38" fmla="*/ 10 w 196"/>
                  <a:gd name="T39" fmla="*/ 9 h 171"/>
                  <a:gd name="T40" fmla="*/ 186 w 196"/>
                  <a:gd name="T41" fmla="*/ 9 h 171"/>
                  <a:gd name="T42" fmla="*/ 186 w 196"/>
                  <a:gd name="T43" fmla="*/ 10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6" h="171">
                    <a:moveTo>
                      <a:pt x="19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38"/>
                      <a:pt x="1" y="140"/>
                      <a:pt x="3" y="140"/>
                    </a:cubicBezTo>
                    <a:cubicBezTo>
                      <a:pt x="77" y="140"/>
                      <a:pt x="77" y="140"/>
                      <a:pt x="77" y="140"/>
                    </a:cubicBezTo>
                    <a:cubicBezTo>
                      <a:pt x="77" y="145"/>
                      <a:pt x="76" y="158"/>
                      <a:pt x="74" y="161"/>
                    </a:cubicBezTo>
                    <a:cubicBezTo>
                      <a:pt x="65" y="169"/>
                      <a:pt x="65" y="169"/>
                      <a:pt x="65" y="169"/>
                    </a:cubicBezTo>
                    <a:cubicBezTo>
                      <a:pt x="65" y="171"/>
                      <a:pt x="65" y="171"/>
                      <a:pt x="65" y="171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0" y="158"/>
                      <a:pt x="120" y="145"/>
                      <a:pt x="120" y="140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40"/>
                      <a:pt x="196" y="138"/>
                      <a:pt x="196" y="137"/>
                    </a:cubicBezTo>
                    <a:cubicBezTo>
                      <a:pt x="196" y="3"/>
                      <a:pt x="196" y="3"/>
                      <a:pt x="196" y="3"/>
                    </a:cubicBezTo>
                    <a:cubicBezTo>
                      <a:pt x="196" y="2"/>
                      <a:pt x="195" y="0"/>
                      <a:pt x="194" y="0"/>
                    </a:cubicBezTo>
                    <a:close/>
                    <a:moveTo>
                      <a:pt x="186" y="109"/>
                    </a:move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86" y="9"/>
                      <a:pt x="186" y="9"/>
                      <a:pt x="186" y="9"/>
                    </a:cubicBezTo>
                    <a:lnTo>
                      <a:pt x="186" y="109"/>
                    </a:lnTo>
                    <a:close/>
                  </a:path>
                </a:pathLst>
              </a:custGeom>
              <a:solidFill>
                <a:srgbClr val="8799B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0" name="Freeform 16"/>
              <p:cNvSpPr>
                <a:spLocks noEditPoints="1"/>
              </p:cNvSpPr>
              <p:nvPr/>
            </p:nvSpPr>
            <p:spPr bwMode="auto">
              <a:xfrm>
                <a:off x="2433166" y="4295068"/>
                <a:ext cx="223838" cy="331788"/>
              </a:xfrm>
              <a:custGeom>
                <a:avLst/>
                <a:gdLst>
                  <a:gd name="T0" fmla="*/ 3 w 316"/>
                  <a:gd name="T1" fmla="*/ 467 h 467"/>
                  <a:gd name="T2" fmla="*/ 18 w 316"/>
                  <a:gd name="T3" fmla="*/ 242 h 467"/>
                  <a:gd name="T4" fmla="*/ 28 w 316"/>
                  <a:gd name="T5" fmla="*/ 216 h 467"/>
                  <a:gd name="T6" fmla="*/ 106 w 316"/>
                  <a:gd name="T7" fmla="*/ 185 h 467"/>
                  <a:gd name="T8" fmla="*/ 141 w 316"/>
                  <a:gd name="T9" fmla="*/ 303 h 467"/>
                  <a:gd name="T10" fmla="*/ 147 w 316"/>
                  <a:gd name="T11" fmla="*/ 225 h 467"/>
                  <a:gd name="T12" fmla="*/ 158 w 316"/>
                  <a:gd name="T13" fmla="*/ 219 h 467"/>
                  <a:gd name="T14" fmla="*/ 169 w 316"/>
                  <a:gd name="T15" fmla="*/ 225 h 467"/>
                  <a:gd name="T16" fmla="*/ 175 w 316"/>
                  <a:gd name="T17" fmla="*/ 303 h 467"/>
                  <a:gd name="T18" fmla="*/ 210 w 316"/>
                  <a:gd name="T19" fmla="*/ 185 h 467"/>
                  <a:gd name="T20" fmla="*/ 289 w 316"/>
                  <a:gd name="T21" fmla="*/ 216 h 467"/>
                  <a:gd name="T22" fmla="*/ 298 w 316"/>
                  <a:gd name="T23" fmla="*/ 242 h 467"/>
                  <a:gd name="T24" fmla="*/ 313 w 316"/>
                  <a:gd name="T25" fmla="*/ 467 h 467"/>
                  <a:gd name="T26" fmla="*/ 3 w 316"/>
                  <a:gd name="T27" fmla="*/ 467 h 467"/>
                  <a:gd name="T28" fmla="*/ 158 w 316"/>
                  <a:gd name="T29" fmla="*/ 0 h 467"/>
                  <a:gd name="T30" fmla="*/ 224 w 316"/>
                  <a:gd name="T31" fmla="*/ 65 h 467"/>
                  <a:gd name="T32" fmla="*/ 158 w 316"/>
                  <a:gd name="T33" fmla="*/ 166 h 467"/>
                  <a:gd name="T34" fmla="*/ 92 w 316"/>
                  <a:gd name="T35" fmla="*/ 65 h 467"/>
                  <a:gd name="T36" fmla="*/ 158 w 316"/>
                  <a:gd name="T3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467">
                    <a:moveTo>
                      <a:pt x="3" y="467"/>
                    </a:moveTo>
                    <a:cubicBezTo>
                      <a:pt x="0" y="397"/>
                      <a:pt x="10" y="312"/>
                      <a:pt x="18" y="242"/>
                    </a:cubicBezTo>
                    <a:cubicBezTo>
                      <a:pt x="19" y="233"/>
                      <a:pt x="20" y="221"/>
                      <a:pt x="28" y="216"/>
                    </a:cubicBezTo>
                    <a:cubicBezTo>
                      <a:pt x="31" y="213"/>
                      <a:pt x="98" y="187"/>
                      <a:pt x="106" y="185"/>
                    </a:cubicBezTo>
                    <a:cubicBezTo>
                      <a:pt x="113" y="213"/>
                      <a:pt x="127" y="277"/>
                      <a:pt x="141" y="303"/>
                    </a:cubicBezTo>
                    <a:cubicBezTo>
                      <a:pt x="142" y="290"/>
                      <a:pt x="147" y="238"/>
                      <a:pt x="147" y="225"/>
                    </a:cubicBezTo>
                    <a:cubicBezTo>
                      <a:pt x="151" y="223"/>
                      <a:pt x="154" y="221"/>
                      <a:pt x="158" y="219"/>
                    </a:cubicBezTo>
                    <a:cubicBezTo>
                      <a:pt x="162" y="221"/>
                      <a:pt x="165" y="223"/>
                      <a:pt x="169" y="225"/>
                    </a:cubicBezTo>
                    <a:cubicBezTo>
                      <a:pt x="169" y="238"/>
                      <a:pt x="174" y="290"/>
                      <a:pt x="175" y="303"/>
                    </a:cubicBezTo>
                    <a:cubicBezTo>
                      <a:pt x="189" y="277"/>
                      <a:pt x="203" y="213"/>
                      <a:pt x="210" y="185"/>
                    </a:cubicBezTo>
                    <a:cubicBezTo>
                      <a:pt x="218" y="187"/>
                      <a:pt x="286" y="214"/>
                      <a:pt x="289" y="216"/>
                    </a:cubicBezTo>
                    <a:cubicBezTo>
                      <a:pt x="296" y="222"/>
                      <a:pt x="297" y="233"/>
                      <a:pt x="298" y="242"/>
                    </a:cubicBezTo>
                    <a:cubicBezTo>
                      <a:pt x="306" y="312"/>
                      <a:pt x="316" y="397"/>
                      <a:pt x="313" y="467"/>
                    </a:cubicBezTo>
                    <a:cubicBezTo>
                      <a:pt x="3" y="467"/>
                      <a:pt x="3" y="467"/>
                      <a:pt x="3" y="467"/>
                    </a:cubicBezTo>
                    <a:close/>
                    <a:moveTo>
                      <a:pt x="158" y="0"/>
                    </a:moveTo>
                    <a:cubicBezTo>
                      <a:pt x="200" y="0"/>
                      <a:pt x="224" y="32"/>
                      <a:pt x="224" y="65"/>
                    </a:cubicBezTo>
                    <a:cubicBezTo>
                      <a:pt x="224" y="97"/>
                      <a:pt x="199" y="166"/>
                      <a:pt x="158" y="166"/>
                    </a:cubicBezTo>
                    <a:cubicBezTo>
                      <a:pt x="117" y="166"/>
                      <a:pt x="92" y="97"/>
                      <a:pt x="92" y="65"/>
                    </a:cubicBezTo>
                    <a:cubicBezTo>
                      <a:pt x="92" y="32"/>
                      <a:pt x="116" y="0"/>
                      <a:pt x="15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11" name="그룹 110"/>
          <p:cNvGrpSpPr/>
          <p:nvPr/>
        </p:nvGrpSpPr>
        <p:grpSpPr>
          <a:xfrm>
            <a:off x="7553685" y="2910131"/>
            <a:ext cx="547922" cy="504914"/>
            <a:chOff x="1791830" y="2852078"/>
            <a:chExt cx="547922" cy="504914"/>
          </a:xfrm>
        </p:grpSpPr>
        <p:pic>
          <p:nvPicPr>
            <p:cNvPr id="112" name="Picture 15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181" y="2852078"/>
              <a:ext cx="447794" cy="353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1791830" y="3233881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 B/L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219095" y="2995626"/>
            <a:ext cx="942595" cy="904224"/>
            <a:chOff x="6631471" y="3724602"/>
            <a:chExt cx="942595" cy="904224"/>
          </a:xfrm>
        </p:grpSpPr>
        <p:sp>
          <p:nvSpPr>
            <p:cNvPr id="115" name="Freeform 852"/>
            <p:cNvSpPr>
              <a:spLocks noEditPoints="1"/>
            </p:cNvSpPr>
            <p:nvPr/>
          </p:nvSpPr>
          <p:spPr bwMode="auto">
            <a:xfrm>
              <a:off x="6690125" y="3724602"/>
              <a:ext cx="404945" cy="188975"/>
            </a:xfrm>
            <a:custGeom>
              <a:avLst/>
              <a:gdLst>
                <a:gd name="T0" fmla="*/ 71 w 260"/>
                <a:gd name="T1" fmla="*/ 67 h 121"/>
                <a:gd name="T2" fmla="*/ 37 w 260"/>
                <a:gd name="T3" fmla="*/ 67 h 121"/>
                <a:gd name="T4" fmla="*/ 31 w 260"/>
                <a:gd name="T5" fmla="*/ 73 h 121"/>
                <a:gd name="T6" fmla="*/ 37 w 260"/>
                <a:gd name="T7" fmla="*/ 79 h 121"/>
                <a:gd name="T8" fmla="*/ 71 w 260"/>
                <a:gd name="T9" fmla="*/ 79 h 121"/>
                <a:gd name="T10" fmla="*/ 77 w 260"/>
                <a:gd name="T11" fmla="*/ 73 h 121"/>
                <a:gd name="T12" fmla="*/ 71 w 260"/>
                <a:gd name="T13" fmla="*/ 67 h 121"/>
                <a:gd name="T14" fmla="*/ 71 w 260"/>
                <a:gd name="T15" fmla="*/ 44 h 121"/>
                <a:gd name="T16" fmla="*/ 21 w 260"/>
                <a:gd name="T17" fmla="*/ 44 h 121"/>
                <a:gd name="T18" fmla="*/ 15 w 260"/>
                <a:gd name="T19" fmla="*/ 49 h 121"/>
                <a:gd name="T20" fmla="*/ 21 w 260"/>
                <a:gd name="T21" fmla="*/ 55 h 121"/>
                <a:gd name="T22" fmla="*/ 71 w 260"/>
                <a:gd name="T23" fmla="*/ 55 h 121"/>
                <a:gd name="T24" fmla="*/ 77 w 260"/>
                <a:gd name="T25" fmla="*/ 49 h 121"/>
                <a:gd name="T26" fmla="*/ 71 w 260"/>
                <a:gd name="T27" fmla="*/ 44 h 121"/>
                <a:gd name="T28" fmla="*/ 71 w 260"/>
                <a:gd name="T29" fmla="*/ 20 h 121"/>
                <a:gd name="T30" fmla="*/ 5 w 260"/>
                <a:gd name="T31" fmla="*/ 20 h 121"/>
                <a:gd name="T32" fmla="*/ 0 w 260"/>
                <a:gd name="T33" fmla="*/ 26 h 121"/>
                <a:gd name="T34" fmla="*/ 5 w 260"/>
                <a:gd name="T35" fmla="*/ 32 h 121"/>
                <a:gd name="T36" fmla="*/ 71 w 260"/>
                <a:gd name="T37" fmla="*/ 32 h 121"/>
                <a:gd name="T38" fmla="*/ 77 w 260"/>
                <a:gd name="T39" fmla="*/ 26 h 121"/>
                <a:gd name="T40" fmla="*/ 71 w 260"/>
                <a:gd name="T41" fmla="*/ 20 h 121"/>
                <a:gd name="T42" fmla="*/ 227 w 260"/>
                <a:gd name="T43" fmla="*/ 26 h 121"/>
                <a:gd name="T44" fmla="*/ 174 w 260"/>
                <a:gd name="T45" fmla="*/ 66 h 121"/>
                <a:gd name="T46" fmla="*/ 119 w 260"/>
                <a:gd name="T47" fmla="*/ 25 h 121"/>
                <a:gd name="T48" fmla="*/ 112 w 260"/>
                <a:gd name="T49" fmla="*/ 26 h 121"/>
                <a:gd name="T50" fmla="*/ 113 w 260"/>
                <a:gd name="T51" fmla="*/ 33 h 121"/>
                <a:gd name="T52" fmla="*/ 171 w 260"/>
                <a:gd name="T53" fmla="*/ 76 h 121"/>
                <a:gd name="T54" fmla="*/ 176 w 260"/>
                <a:gd name="T55" fmla="*/ 76 h 121"/>
                <a:gd name="T56" fmla="*/ 232 w 260"/>
                <a:gd name="T57" fmla="*/ 34 h 121"/>
                <a:gd name="T58" fmla="*/ 233 w 260"/>
                <a:gd name="T59" fmla="*/ 27 h 121"/>
                <a:gd name="T60" fmla="*/ 227 w 260"/>
                <a:gd name="T61" fmla="*/ 26 h 121"/>
                <a:gd name="T62" fmla="*/ 245 w 260"/>
                <a:gd name="T63" fmla="*/ 0 h 121"/>
                <a:gd name="T64" fmla="*/ 105 w 260"/>
                <a:gd name="T65" fmla="*/ 0 h 121"/>
                <a:gd name="T66" fmla="*/ 90 w 260"/>
                <a:gd name="T67" fmla="*/ 15 h 121"/>
                <a:gd name="T68" fmla="*/ 90 w 260"/>
                <a:gd name="T69" fmla="*/ 106 h 121"/>
                <a:gd name="T70" fmla="*/ 105 w 260"/>
                <a:gd name="T71" fmla="*/ 121 h 121"/>
                <a:gd name="T72" fmla="*/ 245 w 260"/>
                <a:gd name="T73" fmla="*/ 121 h 121"/>
                <a:gd name="T74" fmla="*/ 260 w 260"/>
                <a:gd name="T75" fmla="*/ 106 h 121"/>
                <a:gd name="T76" fmla="*/ 260 w 260"/>
                <a:gd name="T77" fmla="*/ 15 h 121"/>
                <a:gd name="T78" fmla="*/ 245 w 260"/>
                <a:gd name="T79" fmla="*/ 0 h 121"/>
                <a:gd name="T80" fmla="*/ 246 w 260"/>
                <a:gd name="T81" fmla="*/ 106 h 121"/>
                <a:gd name="T82" fmla="*/ 245 w 260"/>
                <a:gd name="T83" fmla="*/ 107 h 121"/>
                <a:gd name="T84" fmla="*/ 105 w 260"/>
                <a:gd name="T85" fmla="*/ 107 h 121"/>
                <a:gd name="T86" fmla="*/ 104 w 260"/>
                <a:gd name="T87" fmla="*/ 106 h 121"/>
                <a:gd name="T88" fmla="*/ 104 w 260"/>
                <a:gd name="T89" fmla="*/ 15 h 121"/>
                <a:gd name="T90" fmla="*/ 105 w 260"/>
                <a:gd name="T91" fmla="*/ 14 h 121"/>
                <a:gd name="T92" fmla="*/ 245 w 260"/>
                <a:gd name="T93" fmla="*/ 14 h 121"/>
                <a:gd name="T94" fmla="*/ 246 w 260"/>
                <a:gd name="T95" fmla="*/ 15 h 121"/>
                <a:gd name="T96" fmla="*/ 246 w 260"/>
                <a:gd name="T97" fmla="*/ 106 h 121"/>
                <a:gd name="T98" fmla="*/ 71 w 260"/>
                <a:gd name="T99" fmla="*/ 91 h 121"/>
                <a:gd name="T100" fmla="*/ 52 w 260"/>
                <a:gd name="T101" fmla="*/ 91 h 121"/>
                <a:gd name="T102" fmla="*/ 47 w 260"/>
                <a:gd name="T103" fmla="*/ 96 h 121"/>
                <a:gd name="T104" fmla="*/ 52 w 260"/>
                <a:gd name="T105" fmla="*/ 102 h 121"/>
                <a:gd name="T106" fmla="*/ 71 w 260"/>
                <a:gd name="T107" fmla="*/ 102 h 121"/>
                <a:gd name="T108" fmla="*/ 77 w 260"/>
                <a:gd name="T109" fmla="*/ 96 h 121"/>
                <a:gd name="T110" fmla="*/ 71 w 260"/>
                <a:gd name="T111" fmla="*/ 9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0" h="121">
                  <a:moveTo>
                    <a:pt x="71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4" y="67"/>
                    <a:pt x="31" y="70"/>
                    <a:pt x="31" y="73"/>
                  </a:cubicBezTo>
                  <a:cubicBezTo>
                    <a:pt x="31" y="76"/>
                    <a:pt x="34" y="79"/>
                    <a:pt x="37" y="79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4" y="79"/>
                    <a:pt x="77" y="76"/>
                    <a:pt x="77" y="73"/>
                  </a:cubicBezTo>
                  <a:cubicBezTo>
                    <a:pt x="77" y="70"/>
                    <a:pt x="74" y="67"/>
                    <a:pt x="71" y="67"/>
                  </a:cubicBezTo>
                  <a:close/>
                  <a:moveTo>
                    <a:pt x="71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18" y="44"/>
                    <a:pt x="15" y="46"/>
                    <a:pt x="15" y="49"/>
                  </a:cubicBezTo>
                  <a:cubicBezTo>
                    <a:pt x="15" y="52"/>
                    <a:pt x="18" y="55"/>
                    <a:pt x="21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4" y="55"/>
                    <a:pt x="77" y="52"/>
                    <a:pt x="77" y="49"/>
                  </a:cubicBezTo>
                  <a:cubicBezTo>
                    <a:pt x="77" y="46"/>
                    <a:pt x="74" y="44"/>
                    <a:pt x="71" y="44"/>
                  </a:cubicBezTo>
                  <a:close/>
                  <a:moveTo>
                    <a:pt x="71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23"/>
                    <a:pt x="0" y="26"/>
                  </a:cubicBezTo>
                  <a:cubicBezTo>
                    <a:pt x="0" y="29"/>
                    <a:pt x="2" y="32"/>
                    <a:pt x="5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4" y="32"/>
                    <a:pt x="77" y="29"/>
                    <a:pt x="77" y="26"/>
                  </a:cubicBezTo>
                  <a:cubicBezTo>
                    <a:pt x="77" y="23"/>
                    <a:pt x="74" y="20"/>
                    <a:pt x="71" y="20"/>
                  </a:cubicBezTo>
                  <a:close/>
                  <a:moveTo>
                    <a:pt x="227" y="26"/>
                  </a:moveTo>
                  <a:cubicBezTo>
                    <a:pt x="227" y="26"/>
                    <a:pt x="179" y="62"/>
                    <a:pt x="174" y="66"/>
                  </a:cubicBezTo>
                  <a:cubicBezTo>
                    <a:pt x="168" y="62"/>
                    <a:pt x="119" y="25"/>
                    <a:pt x="119" y="25"/>
                  </a:cubicBezTo>
                  <a:cubicBezTo>
                    <a:pt x="117" y="23"/>
                    <a:pt x="114" y="24"/>
                    <a:pt x="112" y="26"/>
                  </a:cubicBezTo>
                  <a:cubicBezTo>
                    <a:pt x="111" y="28"/>
                    <a:pt x="111" y="31"/>
                    <a:pt x="113" y="33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72" y="77"/>
                    <a:pt x="175" y="77"/>
                    <a:pt x="176" y="76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5" y="32"/>
                    <a:pt x="235" y="29"/>
                    <a:pt x="233" y="27"/>
                  </a:cubicBezTo>
                  <a:cubicBezTo>
                    <a:pt x="232" y="25"/>
                    <a:pt x="229" y="25"/>
                    <a:pt x="227" y="26"/>
                  </a:cubicBezTo>
                  <a:close/>
                  <a:moveTo>
                    <a:pt x="245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97" y="0"/>
                    <a:pt x="90" y="7"/>
                    <a:pt x="90" y="15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90" y="114"/>
                    <a:pt x="97" y="121"/>
                    <a:pt x="105" y="121"/>
                  </a:cubicBezTo>
                  <a:cubicBezTo>
                    <a:pt x="245" y="121"/>
                    <a:pt x="245" y="121"/>
                    <a:pt x="245" y="121"/>
                  </a:cubicBezTo>
                  <a:cubicBezTo>
                    <a:pt x="253" y="121"/>
                    <a:pt x="260" y="114"/>
                    <a:pt x="260" y="106"/>
                  </a:cubicBezTo>
                  <a:cubicBezTo>
                    <a:pt x="260" y="15"/>
                    <a:pt x="260" y="15"/>
                    <a:pt x="260" y="15"/>
                  </a:cubicBezTo>
                  <a:cubicBezTo>
                    <a:pt x="260" y="7"/>
                    <a:pt x="253" y="0"/>
                    <a:pt x="245" y="0"/>
                  </a:cubicBezTo>
                  <a:close/>
                  <a:moveTo>
                    <a:pt x="246" y="106"/>
                  </a:moveTo>
                  <a:cubicBezTo>
                    <a:pt x="246" y="107"/>
                    <a:pt x="246" y="107"/>
                    <a:pt x="245" y="107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104" y="107"/>
                    <a:pt x="104" y="107"/>
                    <a:pt x="104" y="10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5" y="14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6" y="14"/>
                    <a:pt x="246" y="14"/>
                    <a:pt x="246" y="15"/>
                  </a:cubicBezTo>
                  <a:lnTo>
                    <a:pt x="246" y="106"/>
                  </a:lnTo>
                  <a:close/>
                  <a:moveTo>
                    <a:pt x="71" y="91"/>
                  </a:moveTo>
                  <a:cubicBezTo>
                    <a:pt x="52" y="91"/>
                    <a:pt x="52" y="91"/>
                    <a:pt x="52" y="91"/>
                  </a:cubicBezTo>
                  <a:cubicBezTo>
                    <a:pt x="49" y="91"/>
                    <a:pt x="47" y="93"/>
                    <a:pt x="47" y="96"/>
                  </a:cubicBezTo>
                  <a:cubicBezTo>
                    <a:pt x="47" y="99"/>
                    <a:pt x="49" y="102"/>
                    <a:pt x="52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99"/>
                    <a:pt x="77" y="96"/>
                  </a:cubicBezTo>
                  <a:cubicBezTo>
                    <a:pt x="77" y="93"/>
                    <a:pt x="74" y="91"/>
                    <a:pt x="71" y="91"/>
                  </a:cubicBezTo>
                  <a:close/>
                </a:path>
              </a:pathLst>
            </a:custGeom>
            <a:solidFill>
              <a:srgbClr val="0FABE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6661479" y="3967738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ko-KR" altLang="en-US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이메일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7" name="Freeform 34"/>
            <p:cNvSpPr>
              <a:spLocks noEditPoints="1"/>
            </p:cNvSpPr>
            <p:nvPr/>
          </p:nvSpPr>
          <p:spPr bwMode="auto">
            <a:xfrm>
              <a:off x="6820742" y="4181652"/>
              <a:ext cx="264874" cy="276560"/>
            </a:xfrm>
            <a:custGeom>
              <a:avLst/>
              <a:gdLst>
                <a:gd name="T0" fmla="*/ 115 w 982"/>
                <a:gd name="T1" fmla="*/ 701 h 1024"/>
                <a:gd name="T2" fmla="*/ 296 w 982"/>
                <a:gd name="T3" fmla="*/ 678 h 1024"/>
                <a:gd name="T4" fmla="*/ 298 w 982"/>
                <a:gd name="T5" fmla="*/ 720 h 1024"/>
                <a:gd name="T6" fmla="*/ 133 w 982"/>
                <a:gd name="T7" fmla="*/ 633 h 1024"/>
                <a:gd name="T8" fmla="*/ 132 w 982"/>
                <a:gd name="T9" fmla="*/ 591 h 1024"/>
                <a:gd name="T10" fmla="*/ 493 w 982"/>
                <a:gd name="T11" fmla="*/ 590 h 1024"/>
                <a:gd name="T12" fmla="*/ 495 w 982"/>
                <a:gd name="T13" fmla="*/ 631 h 1024"/>
                <a:gd name="T14" fmla="*/ 133 w 982"/>
                <a:gd name="T15" fmla="*/ 633 h 1024"/>
                <a:gd name="T16" fmla="*/ 111 w 982"/>
                <a:gd name="T17" fmla="*/ 523 h 1024"/>
                <a:gd name="T18" fmla="*/ 413 w 982"/>
                <a:gd name="T19" fmla="*/ 502 h 1024"/>
                <a:gd name="T20" fmla="*/ 715 w 982"/>
                <a:gd name="T21" fmla="*/ 523 h 1024"/>
                <a:gd name="T22" fmla="*/ 413 w 982"/>
                <a:gd name="T23" fmla="*/ 543 h 1024"/>
                <a:gd name="T24" fmla="*/ 886 w 982"/>
                <a:gd name="T25" fmla="*/ 700 h 1024"/>
                <a:gd name="T26" fmla="*/ 977 w 982"/>
                <a:gd name="T27" fmla="*/ 714 h 1024"/>
                <a:gd name="T28" fmla="*/ 954 w 982"/>
                <a:gd name="T29" fmla="*/ 753 h 1024"/>
                <a:gd name="T30" fmla="*/ 886 w 982"/>
                <a:gd name="T31" fmla="*/ 700 h 1024"/>
                <a:gd name="T32" fmla="*/ 313 w 982"/>
                <a:gd name="T33" fmla="*/ 845 h 1024"/>
                <a:gd name="T34" fmla="*/ 267 w 982"/>
                <a:gd name="T35" fmla="*/ 879 h 1024"/>
                <a:gd name="T36" fmla="*/ 325 w 982"/>
                <a:gd name="T37" fmla="*/ 888 h 1024"/>
                <a:gd name="T38" fmla="*/ 355 w 982"/>
                <a:gd name="T39" fmla="*/ 812 h 1024"/>
                <a:gd name="T40" fmla="*/ 630 w 982"/>
                <a:gd name="T41" fmla="*/ 759 h 1024"/>
                <a:gd name="T42" fmla="*/ 856 w 982"/>
                <a:gd name="T43" fmla="*/ 717 h 1024"/>
                <a:gd name="T44" fmla="*/ 410 w 982"/>
                <a:gd name="T45" fmla="*/ 821 h 1024"/>
                <a:gd name="T46" fmla="*/ 371 w 982"/>
                <a:gd name="T47" fmla="*/ 808 h 1024"/>
                <a:gd name="T48" fmla="*/ 867 w 982"/>
                <a:gd name="T49" fmla="*/ 694 h 1024"/>
                <a:gd name="T50" fmla="*/ 644 w 982"/>
                <a:gd name="T51" fmla="*/ 835 h 1024"/>
                <a:gd name="T52" fmla="*/ 371 w 982"/>
                <a:gd name="T53" fmla="*/ 808 h 1024"/>
                <a:gd name="T54" fmla="*/ 705 w 982"/>
                <a:gd name="T55" fmla="*/ 703 h 1024"/>
                <a:gd name="T56" fmla="*/ 865 w 982"/>
                <a:gd name="T57" fmla="*/ 685 h 1024"/>
                <a:gd name="T58" fmla="*/ 555 w 982"/>
                <a:gd name="T59" fmla="*/ 755 h 1024"/>
                <a:gd name="T60" fmla="*/ 239 w 982"/>
                <a:gd name="T61" fmla="*/ 0 h 1024"/>
                <a:gd name="T62" fmla="*/ 834 w 982"/>
                <a:gd name="T63" fmla="*/ 18 h 1024"/>
                <a:gd name="T64" fmla="*/ 827 w 982"/>
                <a:gd name="T65" fmla="*/ 348 h 1024"/>
                <a:gd name="T66" fmla="*/ 788 w 982"/>
                <a:gd name="T67" fmla="*/ 668 h 1024"/>
                <a:gd name="T68" fmla="*/ 809 w 982"/>
                <a:gd name="T69" fmla="*/ 57 h 1024"/>
                <a:gd name="T70" fmla="*/ 252 w 982"/>
                <a:gd name="T71" fmla="*/ 42 h 1024"/>
                <a:gd name="T72" fmla="*/ 221 w 982"/>
                <a:gd name="T73" fmla="*/ 248 h 1024"/>
                <a:gd name="T74" fmla="*/ 43 w 982"/>
                <a:gd name="T75" fmla="*/ 614 h 1024"/>
                <a:gd name="T76" fmla="*/ 437 w 982"/>
                <a:gd name="T77" fmla="*/ 972 h 1024"/>
                <a:gd name="T78" fmla="*/ 799 w 982"/>
                <a:gd name="T79" fmla="*/ 817 h 1024"/>
                <a:gd name="T80" fmla="*/ 856 w 982"/>
                <a:gd name="T81" fmla="*/ 980 h 1024"/>
                <a:gd name="T82" fmla="*/ 440 w 982"/>
                <a:gd name="T83" fmla="*/ 1012 h 1024"/>
                <a:gd name="T84" fmla="*/ 21 w 982"/>
                <a:gd name="T85" fmla="*/ 1004 h 1024"/>
                <a:gd name="T86" fmla="*/ 9 w 982"/>
                <a:gd name="T87" fmla="*/ 227 h 1024"/>
                <a:gd name="T88" fmla="*/ 224 w 982"/>
                <a:gd name="T89" fmla="*/ 6 h 1024"/>
                <a:gd name="T90" fmla="*/ 239 w 982"/>
                <a:gd name="T91" fmla="*/ 0 h 1024"/>
                <a:gd name="T92" fmla="*/ 212 w 982"/>
                <a:gd name="T93" fmla="*/ 72 h 1024"/>
                <a:gd name="T94" fmla="*/ 201 w 982"/>
                <a:gd name="T95" fmla="*/ 21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1024">
                  <a:moveTo>
                    <a:pt x="137" y="722"/>
                  </a:moveTo>
                  <a:cubicBezTo>
                    <a:pt x="125" y="722"/>
                    <a:pt x="116" y="713"/>
                    <a:pt x="115" y="701"/>
                  </a:cubicBezTo>
                  <a:cubicBezTo>
                    <a:pt x="115" y="690"/>
                    <a:pt x="124" y="680"/>
                    <a:pt x="135" y="680"/>
                  </a:cubicBezTo>
                  <a:cubicBezTo>
                    <a:pt x="188" y="680"/>
                    <a:pt x="242" y="679"/>
                    <a:pt x="296" y="678"/>
                  </a:cubicBezTo>
                  <a:cubicBezTo>
                    <a:pt x="307" y="678"/>
                    <a:pt x="316" y="688"/>
                    <a:pt x="317" y="699"/>
                  </a:cubicBezTo>
                  <a:cubicBezTo>
                    <a:pt x="317" y="710"/>
                    <a:pt x="309" y="720"/>
                    <a:pt x="298" y="720"/>
                  </a:cubicBezTo>
                  <a:cubicBezTo>
                    <a:pt x="244" y="721"/>
                    <a:pt x="190" y="721"/>
                    <a:pt x="137" y="722"/>
                  </a:cubicBezTo>
                  <a:close/>
                  <a:moveTo>
                    <a:pt x="133" y="633"/>
                  </a:moveTo>
                  <a:cubicBezTo>
                    <a:pt x="122" y="633"/>
                    <a:pt x="113" y="624"/>
                    <a:pt x="112" y="612"/>
                  </a:cubicBezTo>
                  <a:cubicBezTo>
                    <a:pt x="112" y="601"/>
                    <a:pt x="121" y="591"/>
                    <a:pt x="132" y="591"/>
                  </a:cubicBezTo>
                  <a:cubicBezTo>
                    <a:pt x="192" y="591"/>
                    <a:pt x="252" y="591"/>
                    <a:pt x="313" y="591"/>
                  </a:cubicBezTo>
                  <a:cubicBezTo>
                    <a:pt x="373" y="590"/>
                    <a:pt x="433" y="590"/>
                    <a:pt x="493" y="590"/>
                  </a:cubicBezTo>
                  <a:cubicBezTo>
                    <a:pt x="504" y="590"/>
                    <a:pt x="514" y="599"/>
                    <a:pt x="514" y="610"/>
                  </a:cubicBezTo>
                  <a:cubicBezTo>
                    <a:pt x="514" y="621"/>
                    <a:pt x="506" y="631"/>
                    <a:pt x="495" y="631"/>
                  </a:cubicBezTo>
                  <a:cubicBezTo>
                    <a:pt x="434" y="631"/>
                    <a:pt x="374" y="631"/>
                    <a:pt x="314" y="632"/>
                  </a:cubicBezTo>
                  <a:cubicBezTo>
                    <a:pt x="254" y="632"/>
                    <a:pt x="193" y="633"/>
                    <a:pt x="133" y="633"/>
                  </a:cubicBezTo>
                  <a:close/>
                  <a:moveTo>
                    <a:pt x="131" y="544"/>
                  </a:moveTo>
                  <a:cubicBezTo>
                    <a:pt x="120" y="544"/>
                    <a:pt x="111" y="534"/>
                    <a:pt x="111" y="523"/>
                  </a:cubicBezTo>
                  <a:cubicBezTo>
                    <a:pt x="111" y="511"/>
                    <a:pt x="120" y="502"/>
                    <a:pt x="131" y="502"/>
                  </a:cubicBezTo>
                  <a:cubicBezTo>
                    <a:pt x="225" y="502"/>
                    <a:pt x="319" y="502"/>
                    <a:pt x="413" y="502"/>
                  </a:cubicBezTo>
                  <a:cubicBezTo>
                    <a:pt x="507" y="502"/>
                    <a:pt x="600" y="502"/>
                    <a:pt x="694" y="502"/>
                  </a:cubicBezTo>
                  <a:cubicBezTo>
                    <a:pt x="705" y="502"/>
                    <a:pt x="715" y="511"/>
                    <a:pt x="715" y="523"/>
                  </a:cubicBezTo>
                  <a:cubicBezTo>
                    <a:pt x="715" y="534"/>
                    <a:pt x="706" y="543"/>
                    <a:pt x="695" y="543"/>
                  </a:cubicBezTo>
                  <a:cubicBezTo>
                    <a:pt x="601" y="543"/>
                    <a:pt x="507" y="543"/>
                    <a:pt x="413" y="543"/>
                  </a:cubicBezTo>
                  <a:cubicBezTo>
                    <a:pt x="319" y="543"/>
                    <a:pt x="225" y="543"/>
                    <a:pt x="131" y="544"/>
                  </a:cubicBezTo>
                  <a:close/>
                  <a:moveTo>
                    <a:pt x="886" y="700"/>
                  </a:moveTo>
                  <a:cubicBezTo>
                    <a:pt x="903" y="696"/>
                    <a:pt x="919" y="693"/>
                    <a:pt x="936" y="689"/>
                  </a:cubicBezTo>
                  <a:cubicBezTo>
                    <a:pt x="954" y="685"/>
                    <a:pt x="972" y="696"/>
                    <a:pt x="977" y="714"/>
                  </a:cubicBezTo>
                  <a:cubicBezTo>
                    <a:pt x="977" y="714"/>
                    <a:pt x="977" y="714"/>
                    <a:pt x="977" y="714"/>
                  </a:cubicBezTo>
                  <a:cubicBezTo>
                    <a:pt x="982" y="731"/>
                    <a:pt x="972" y="749"/>
                    <a:pt x="954" y="753"/>
                  </a:cubicBezTo>
                  <a:cubicBezTo>
                    <a:pt x="938" y="757"/>
                    <a:pt x="921" y="760"/>
                    <a:pt x="904" y="764"/>
                  </a:cubicBezTo>
                  <a:cubicBezTo>
                    <a:pt x="898" y="743"/>
                    <a:pt x="892" y="721"/>
                    <a:pt x="886" y="700"/>
                  </a:cubicBezTo>
                  <a:close/>
                  <a:moveTo>
                    <a:pt x="355" y="812"/>
                  </a:moveTo>
                  <a:cubicBezTo>
                    <a:pt x="341" y="822"/>
                    <a:pt x="328" y="835"/>
                    <a:pt x="313" y="845"/>
                  </a:cubicBezTo>
                  <a:cubicBezTo>
                    <a:pt x="299" y="855"/>
                    <a:pt x="284" y="862"/>
                    <a:pt x="269" y="872"/>
                  </a:cubicBezTo>
                  <a:cubicBezTo>
                    <a:pt x="267" y="874"/>
                    <a:pt x="266" y="877"/>
                    <a:pt x="267" y="879"/>
                  </a:cubicBezTo>
                  <a:cubicBezTo>
                    <a:pt x="268" y="882"/>
                    <a:pt x="270" y="884"/>
                    <a:pt x="273" y="884"/>
                  </a:cubicBezTo>
                  <a:cubicBezTo>
                    <a:pt x="291" y="887"/>
                    <a:pt x="307" y="886"/>
                    <a:pt x="325" y="888"/>
                  </a:cubicBezTo>
                  <a:cubicBezTo>
                    <a:pt x="343" y="890"/>
                    <a:pt x="362" y="896"/>
                    <a:pt x="379" y="898"/>
                  </a:cubicBezTo>
                  <a:cubicBezTo>
                    <a:pt x="371" y="870"/>
                    <a:pt x="363" y="841"/>
                    <a:pt x="355" y="812"/>
                  </a:cubicBezTo>
                  <a:close/>
                  <a:moveTo>
                    <a:pt x="407" y="811"/>
                  </a:moveTo>
                  <a:cubicBezTo>
                    <a:pt x="481" y="794"/>
                    <a:pt x="556" y="776"/>
                    <a:pt x="630" y="759"/>
                  </a:cubicBezTo>
                  <a:cubicBezTo>
                    <a:pt x="705" y="742"/>
                    <a:pt x="779" y="725"/>
                    <a:pt x="854" y="708"/>
                  </a:cubicBezTo>
                  <a:cubicBezTo>
                    <a:pt x="855" y="711"/>
                    <a:pt x="856" y="714"/>
                    <a:pt x="856" y="717"/>
                  </a:cubicBezTo>
                  <a:cubicBezTo>
                    <a:pt x="782" y="734"/>
                    <a:pt x="707" y="751"/>
                    <a:pt x="633" y="769"/>
                  </a:cubicBezTo>
                  <a:cubicBezTo>
                    <a:pt x="559" y="786"/>
                    <a:pt x="484" y="803"/>
                    <a:pt x="410" y="821"/>
                  </a:cubicBezTo>
                  <a:cubicBezTo>
                    <a:pt x="409" y="818"/>
                    <a:pt x="408" y="814"/>
                    <a:pt x="407" y="811"/>
                  </a:cubicBezTo>
                  <a:close/>
                  <a:moveTo>
                    <a:pt x="371" y="808"/>
                  </a:moveTo>
                  <a:cubicBezTo>
                    <a:pt x="454" y="789"/>
                    <a:pt x="537" y="769"/>
                    <a:pt x="619" y="750"/>
                  </a:cubicBezTo>
                  <a:cubicBezTo>
                    <a:pt x="702" y="731"/>
                    <a:pt x="785" y="713"/>
                    <a:pt x="867" y="694"/>
                  </a:cubicBezTo>
                  <a:cubicBezTo>
                    <a:pt x="875" y="722"/>
                    <a:pt x="883" y="750"/>
                    <a:pt x="891" y="778"/>
                  </a:cubicBezTo>
                  <a:cubicBezTo>
                    <a:pt x="809" y="797"/>
                    <a:pt x="726" y="816"/>
                    <a:pt x="644" y="835"/>
                  </a:cubicBezTo>
                  <a:cubicBezTo>
                    <a:pt x="561" y="854"/>
                    <a:pt x="478" y="874"/>
                    <a:pt x="396" y="894"/>
                  </a:cubicBezTo>
                  <a:cubicBezTo>
                    <a:pt x="388" y="866"/>
                    <a:pt x="379" y="837"/>
                    <a:pt x="371" y="808"/>
                  </a:cubicBezTo>
                  <a:close/>
                  <a:moveTo>
                    <a:pt x="550" y="738"/>
                  </a:moveTo>
                  <a:cubicBezTo>
                    <a:pt x="602" y="726"/>
                    <a:pt x="653" y="714"/>
                    <a:pt x="705" y="703"/>
                  </a:cubicBezTo>
                  <a:cubicBezTo>
                    <a:pt x="757" y="691"/>
                    <a:pt x="808" y="680"/>
                    <a:pt x="860" y="668"/>
                  </a:cubicBezTo>
                  <a:cubicBezTo>
                    <a:pt x="862" y="673"/>
                    <a:pt x="863" y="679"/>
                    <a:pt x="865" y="685"/>
                  </a:cubicBezTo>
                  <a:cubicBezTo>
                    <a:pt x="813" y="696"/>
                    <a:pt x="761" y="708"/>
                    <a:pt x="710" y="720"/>
                  </a:cubicBezTo>
                  <a:cubicBezTo>
                    <a:pt x="658" y="731"/>
                    <a:pt x="606" y="743"/>
                    <a:pt x="555" y="755"/>
                  </a:cubicBezTo>
                  <a:cubicBezTo>
                    <a:pt x="553" y="750"/>
                    <a:pt x="552" y="744"/>
                    <a:pt x="550" y="738"/>
                  </a:cubicBezTo>
                  <a:close/>
                  <a:moveTo>
                    <a:pt x="239" y="0"/>
                  </a:moveTo>
                  <a:cubicBezTo>
                    <a:pt x="338" y="3"/>
                    <a:pt x="437" y="6"/>
                    <a:pt x="536" y="9"/>
                  </a:cubicBezTo>
                  <a:cubicBezTo>
                    <a:pt x="635" y="12"/>
                    <a:pt x="735" y="15"/>
                    <a:pt x="834" y="18"/>
                  </a:cubicBezTo>
                  <a:cubicBezTo>
                    <a:pt x="845" y="18"/>
                    <a:pt x="853" y="27"/>
                    <a:pt x="852" y="38"/>
                  </a:cubicBezTo>
                  <a:cubicBezTo>
                    <a:pt x="842" y="142"/>
                    <a:pt x="832" y="245"/>
                    <a:pt x="827" y="348"/>
                  </a:cubicBezTo>
                  <a:cubicBezTo>
                    <a:pt x="823" y="452"/>
                    <a:pt x="825" y="555"/>
                    <a:pt x="828" y="659"/>
                  </a:cubicBezTo>
                  <a:cubicBezTo>
                    <a:pt x="815" y="662"/>
                    <a:pt x="802" y="665"/>
                    <a:pt x="788" y="668"/>
                  </a:cubicBezTo>
                  <a:cubicBezTo>
                    <a:pt x="785" y="566"/>
                    <a:pt x="782" y="464"/>
                    <a:pt x="786" y="362"/>
                  </a:cubicBezTo>
                  <a:cubicBezTo>
                    <a:pt x="790" y="260"/>
                    <a:pt x="799" y="159"/>
                    <a:pt x="809" y="57"/>
                  </a:cubicBezTo>
                  <a:cubicBezTo>
                    <a:pt x="716" y="55"/>
                    <a:pt x="624" y="52"/>
                    <a:pt x="531" y="50"/>
                  </a:cubicBezTo>
                  <a:cubicBezTo>
                    <a:pt x="438" y="47"/>
                    <a:pt x="345" y="45"/>
                    <a:pt x="252" y="42"/>
                  </a:cubicBezTo>
                  <a:cubicBezTo>
                    <a:pt x="247" y="105"/>
                    <a:pt x="243" y="168"/>
                    <a:pt x="239" y="230"/>
                  </a:cubicBezTo>
                  <a:cubicBezTo>
                    <a:pt x="238" y="240"/>
                    <a:pt x="230" y="248"/>
                    <a:pt x="221" y="248"/>
                  </a:cubicBezTo>
                  <a:cubicBezTo>
                    <a:pt x="163" y="247"/>
                    <a:pt x="106" y="246"/>
                    <a:pt x="49" y="245"/>
                  </a:cubicBezTo>
                  <a:cubicBezTo>
                    <a:pt x="43" y="368"/>
                    <a:pt x="40" y="491"/>
                    <a:pt x="43" y="614"/>
                  </a:cubicBezTo>
                  <a:cubicBezTo>
                    <a:pt x="46" y="736"/>
                    <a:pt x="53" y="859"/>
                    <a:pt x="61" y="982"/>
                  </a:cubicBezTo>
                  <a:cubicBezTo>
                    <a:pt x="186" y="978"/>
                    <a:pt x="311" y="975"/>
                    <a:pt x="437" y="972"/>
                  </a:cubicBezTo>
                  <a:cubicBezTo>
                    <a:pt x="562" y="968"/>
                    <a:pt x="687" y="965"/>
                    <a:pt x="813" y="962"/>
                  </a:cubicBezTo>
                  <a:cubicBezTo>
                    <a:pt x="808" y="914"/>
                    <a:pt x="803" y="866"/>
                    <a:pt x="799" y="817"/>
                  </a:cubicBezTo>
                  <a:cubicBezTo>
                    <a:pt x="812" y="814"/>
                    <a:pt x="825" y="811"/>
                    <a:pt x="839" y="808"/>
                  </a:cubicBezTo>
                  <a:cubicBezTo>
                    <a:pt x="844" y="866"/>
                    <a:pt x="850" y="923"/>
                    <a:pt x="856" y="980"/>
                  </a:cubicBezTo>
                  <a:cubicBezTo>
                    <a:pt x="857" y="991"/>
                    <a:pt x="849" y="1000"/>
                    <a:pt x="838" y="1001"/>
                  </a:cubicBezTo>
                  <a:cubicBezTo>
                    <a:pt x="705" y="1005"/>
                    <a:pt x="573" y="1008"/>
                    <a:pt x="440" y="1012"/>
                  </a:cubicBezTo>
                  <a:cubicBezTo>
                    <a:pt x="308" y="1016"/>
                    <a:pt x="175" y="1020"/>
                    <a:pt x="43" y="1024"/>
                  </a:cubicBezTo>
                  <a:cubicBezTo>
                    <a:pt x="31" y="1024"/>
                    <a:pt x="22" y="1015"/>
                    <a:pt x="21" y="1004"/>
                  </a:cubicBezTo>
                  <a:cubicBezTo>
                    <a:pt x="14" y="874"/>
                    <a:pt x="6" y="745"/>
                    <a:pt x="3" y="615"/>
                  </a:cubicBezTo>
                  <a:cubicBezTo>
                    <a:pt x="0" y="486"/>
                    <a:pt x="3" y="356"/>
                    <a:pt x="9" y="227"/>
                  </a:cubicBezTo>
                  <a:cubicBezTo>
                    <a:pt x="9" y="220"/>
                    <a:pt x="12" y="215"/>
                    <a:pt x="16" y="211"/>
                  </a:cubicBezTo>
                  <a:cubicBezTo>
                    <a:pt x="85" y="142"/>
                    <a:pt x="154" y="74"/>
                    <a:pt x="224" y="6"/>
                  </a:cubicBezTo>
                  <a:cubicBezTo>
                    <a:pt x="228" y="2"/>
                    <a:pt x="234" y="0"/>
                    <a:pt x="239" y="0"/>
                  </a:cubicBezTo>
                  <a:cubicBezTo>
                    <a:pt x="239" y="0"/>
                    <a:pt x="239" y="0"/>
                    <a:pt x="239" y="0"/>
                  </a:cubicBezTo>
                  <a:close/>
                  <a:moveTo>
                    <a:pt x="201" y="211"/>
                  </a:moveTo>
                  <a:cubicBezTo>
                    <a:pt x="212" y="72"/>
                    <a:pt x="212" y="72"/>
                    <a:pt x="212" y="72"/>
                  </a:cubicBezTo>
                  <a:cubicBezTo>
                    <a:pt x="73" y="209"/>
                    <a:pt x="73" y="209"/>
                    <a:pt x="73" y="209"/>
                  </a:cubicBezTo>
                  <a:cubicBezTo>
                    <a:pt x="201" y="211"/>
                    <a:pt x="201" y="211"/>
                    <a:pt x="201" y="211"/>
                  </a:cubicBezTo>
                  <a:close/>
                </a:path>
              </a:pathLst>
            </a:custGeom>
            <a:solidFill>
              <a:srgbClr val="0FAB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6631471" y="4505715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 B/L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119" name="Straight Connector 394"/>
            <p:cNvCxnSpPr/>
            <p:nvPr/>
          </p:nvCxnSpPr>
          <p:spPr>
            <a:xfrm>
              <a:off x="7372055" y="3825735"/>
              <a:ext cx="0" cy="5168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394"/>
            <p:cNvCxnSpPr/>
            <p:nvPr/>
          </p:nvCxnSpPr>
          <p:spPr>
            <a:xfrm>
              <a:off x="7087608" y="3826986"/>
              <a:ext cx="2805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394"/>
            <p:cNvCxnSpPr/>
            <p:nvPr/>
          </p:nvCxnSpPr>
          <p:spPr>
            <a:xfrm>
              <a:off x="7087833" y="4334098"/>
              <a:ext cx="2805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/>
            <p:cNvSpPr/>
            <p:nvPr/>
          </p:nvSpPr>
          <p:spPr>
            <a:xfrm>
              <a:off x="7179393" y="3959892"/>
              <a:ext cx="394673" cy="271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 B/L </a:t>
              </a:r>
            </a:p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수령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8394356" y="4020351"/>
            <a:ext cx="910839" cy="581811"/>
            <a:chOff x="8530133" y="4564986"/>
            <a:chExt cx="1008113" cy="619201"/>
          </a:xfrm>
        </p:grpSpPr>
        <p:pic>
          <p:nvPicPr>
            <p:cNvPr id="124" name="Picture 18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8863" y="4564986"/>
              <a:ext cx="544118" cy="424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직사각형 124"/>
            <p:cNvSpPr/>
            <p:nvPr/>
          </p:nvSpPr>
          <p:spPr>
            <a:xfrm>
              <a:off x="8530133" y="5053164"/>
              <a:ext cx="1008113" cy="131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Master B/L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</a:t>
              </a:r>
            </a:p>
          </p:txBody>
        </p:sp>
      </p:grpSp>
      <p:sp>
        <p:nvSpPr>
          <p:cNvPr id="126" name="Right Arrow 406"/>
          <p:cNvSpPr/>
          <p:nvPr/>
        </p:nvSpPr>
        <p:spPr>
          <a:xfrm rot="5400000">
            <a:off x="8889322" y="3686345"/>
            <a:ext cx="406618" cy="168280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7" name="AutoShape 193"/>
          <p:cNvSpPr>
            <a:spLocks/>
          </p:cNvSpPr>
          <p:nvPr/>
        </p:nvSpPr>
        <p:spPr bwMode="auto">
          <a:xfrm>
            <a:off x="6945441" y="2780927"/>
            <a:ext cx="2338895" cy="272964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28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pic>
        <p:nvPicPr>
          <p:cNvPr id="12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058449" y="2744924"/>
            <a:ext cx="314931" cy="137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직사각형 129"/>
          <p:cNvSpPr/>
          <p:nvPr/>
        </p:nvSpPr>
        <p:spPr>
          <a:xfrm>
            <a:off x="6955506" y="5322463"/>
            <a:ext cx="115697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Master B/L List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7183995" y="4823650"/>
            <a:ext cx="579605" cy="431050"/>
            <a:chOff x="2435239" y="4860336"/>
            <a:chExt cx="756290" cy="524926"/>
          </a:xfrm>
        </p:grpSpPr>
        <p:sp>
          <p:nvSpPr>
            <p:cNvPr id="132" name="직사각형 727"/>
            <p:cNvSpPr/>
            <p:nvPr/>
          </p:nvSpPr>
          <p:spPr bwMode="auto">
            <a:xfrm>
              <a:off x="2468202" y="4860336"/>
              <a:ext cx="564506" cy="33234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3" name="직사각형 728"/>
            <p:cNvSpPr/>
            <p:nvPr/>
          </p:nvSpPr>
          <p:spPr bwMode="auto">
            <a:xfrm>
              <a:off x="2487050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4" name="직사각형 729"/>
            <p:cNvSpPr/>
            <p:nvPr/>
          </p:nvSpPr>
          <p:spPr bwMode="auto">
            <a:xfrm>
              <a:off x="2625640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5" name="직사각형 730"/>
            <p:cNvSpPr/>
            <p:nvPr/>
          </p:nvSpPr>
          <p:spPr bwMode="auto">
            <a:xfrm>
              <a:off x="2761794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6" name="직사각형 731"/>
            <p:cNvSpPr/>
            <p:nvPr/>
          </p:nvSpPr>
          <p:spPr bwMode="auto">
            <a:xfrm>
              <a:off x="2893835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7" name="직사각형 732"/>
            <p:cNvSpPr/>
            <p:nvPr/>
          </p:nvSpPr>
          <p:spPr bwMode="auto">
            <a:xfrm>
              <a:off x="2487050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8" name="직사각형 733"/>
            <p:cNvSpPr/>
            <p:nvPr/>
          </p:nvSpPr>
          <p:spPr bwMode="auto">
            <a:xfrm>
              <a:off x="2625640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9" name="직사각형 734"/>
            <p:cNvSpPr/>
            <p:nvPr/>
          </p:nvSpPr>
          <p:spPr bwMode="auto">
            <a:xfrm>
              <a:off x="2761794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0" name="직사각형 735"/>
            <p:cNvSpPr/>
            <p:nvPr/>
          </p:nvSpPr>
          <p:spPr bwMode="auto">
            <a:xfrm>
              <a:off x="2893835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1" name="직사각형 718"/>
            <p:cNvSpPr/>
            <p:nvPr/>
          </p:nvSpPr>
          <p:spPr bwMode="auto">
            <a:xfrm>
              <a:off x="2551807" y="4946687"/>
              <a:ext cx="564506" cy="33234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2" name="직사각형 719"/>
            <p:cNvSpPr/>
            <p:nvPr/>
          </p:nvSpPr>
          <p:spPr bwMode="auto">
            <a:xfrm>
              <a:off x="2570655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3" name="직사각형 720"/>
            <p:cNvSpPr/>
            <p:nvPr/>
          </p:nvSpPr>
          <p:spPr bwMode="auto">
            <a:xfrm>
              <a:off x="2709245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4" name="직사각형 721"/>
            <p:cNvSpPr/>
            <p:nvPr/>
          </p:nvSpPr>
          <p:spPr bwMode="auto">
            <a:xfrm>
              <a:off x="2845399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5" name="직사각형 722"/>
            <p:cNvSpPr/>
            <p:nvPr/>
          </p:nvSpPr>
          <p:spPr bwMode="auto">
            <a:xfrm>
              <a:off x="2977440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6" name="직사각형 723"/>
            <p:cNvSpPr/>
            <p:nvPr/>
          </p:nvSpPr>
          <p:spPr bwMode="auto">
            <a:xfrm>
              <a:off x="2570655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7" name="직사각형 724"/>
            <p:cNvSpPr/>
            <p:nvPr/>
          </p:nvSpPr>
          <p:spPr bwMode="auto">
            <a:xfrm>
              <a:off x="2709245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8" name="직사각형 725"/>
            <p:cNvSpPr/>
            <p:nvPr/>
          </p:nvSpPr>
          <p:spPr bwMode="auto">
            <a:xfrm>
              <a:off x="2845399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9" name="직사각형 726"/>
            <p:cNvSpPr/>
            <p:nvPr/>
          </p:nvSpPr>
          <p:spPr bwMode="auto">
            <a:xfrm>
              <a:off x="2977440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0" name="직사각형 709"/>
            <p:cNvSpPr/>
            <p:nvPr/>
          </p:nvSpPr>
          <p:spPr bwMode="auto">
            <a:xfrm>
              <a:off x="2627023" y="5052923"/>
              <a:ext cx="564506" cy="33233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1" name="직사각형 710"/>
            <p:cNvSpPr/>
            <p:nvPr/>
          </p:nvSpPr>
          <p:spPr bwMode="auto">
            <a:xfrm>
              <a:off x="2645872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2" name="직사각형 711"/>
            <p:cNvSpPr/>
            <p:nvPr/>
          </p:nvSpPr>
          <p:spPr bwMode="auto">
            <a:xfrm>
              <a:off x="2784461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3" name="직사각형 712"/>
            <p:cNvSpPr/>
            <p:nvPr/>
          </p:nvSpPr>
          <p:spPr bwMode="auto">
            <a:xfrm>
              <a:off x="2920616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4" name="직사각형 713"/>
            <p:cNvSpPr/>
            <p:nvPr/>
          </p:nvSpPr>
          <p:spPr bwMode="auto">
            <a:xfrm>
              <a:off x="3052657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5" name="직사각형 714"/>
            <p:cNvSpPr/>
            <p:nvPr/>
          </p:nvSpPr>
          <p:spPr bwMode="auto">
            <a:xfrm>
              <a:off x="2645872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6" name="직사각형 715"/>
            <p:cNvSpPr/>
            <p:nvPr/>
          </p:nvSpPr>
          <p:spPr bwMode="auto">
            <a:xfrm>
              <a:off x="2784461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7" name="직사각형 716"/>
            <p:cNvSpPr/>
            <p:nvPr/>
          </p:nvSpPr>
          <p:spPr bwMode="auto">
            <a:xfrm>
              <a:off x="2920616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8" name="직사각형 717"/>
            <p:cNvSpPr/>
            <p:nvPr/>
          </p:nvSpPr>
          <p:spPr bwMode="auto">
            <a:xfrm>
              <a:off x="3052657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9" name="Text Box 354"/>
            <p:cNvSpPr txBox="1">
              <a:spLocks noChangeArrowheads="1"/>
            </p:cNvSpPr>
            <p:nvPr/>
          </p:nvSpPr>
          <p:spPr bwMode="auto">
            <a:xfrm>
              <a:off x="2616093" y="5080655"/>
              <a:ext cx="430631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650</a:t>
              </a:r>
            </a:p>
          </p:txBody>
        </p:sp>
        <p:sp>
          <p:nvSpPr>
            <p:cNvPr id="160" name="Text Box 354"/>
            <p:cNvSpPr txBox="1">
              <a:spLocks noChangeArrowheads="1"/>
            </p:cNvSpPr>
            <p:nvPr/>
          </p:nvSpPr>
          <p:spPr bwMode="auto">
            <a:xfrm>
              <a:off x="2524250" y="4946724"/>
              <a:ext cx="430631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031</a:t>
              </a:r>
            </a:p>
          </p:txBody>
        </p:sp>
        <p:sp>
          <p:nvSpPr>
            <p:cNvPr id="161" name="Text Box 354"/>
            <p:cNvSpPr txBox="1">
              <a:spLocks noChangeArrowheads="1"/>
            </p:cNvSpPr>
            <p:nvPr/>
          </p:nvSpPr>
          <p:spPr bwMode="auto">
            <a:xfrm>
              <a:off x="2435239" y="4869160"/>
              <a:ext cx="430631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202</a:t>
              </a:r>
            </a:p>
          </p:txBody>
        </p:sp>
      </p:grpSp>
      <p:grpSp>
        <p:nvGrpSpPr>
          <p:cNvPr id="162" name="그룹 161"/>
          <p:cNvGrpSpPr/>
          <p:nvPr/>
        </p:nvGrpSpPr>
        <p:grpSpPr>
          <a:xfrm rot="5400000" flipV="1">
            <a:off x="7836673" y="4987276"/>
            <a:ext cx="192966" cy="239513"/>
            <a:chOff x="2344451" y="5856352"/>
            <a:chExt cx="283207" cy="351523"/>
          </a:xfrm>
        </p:grpSpPr>
        <p:grpSp>
          <p:nvGrpSpPr>
            <p:cNvPr id="163" name="그룹 162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67" name="모서리가 둥근 직사각형 166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8" name="모서리가 둥근 직사각형 167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64" name="그룹 163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65" name="모서리가 둥근 직사각형 164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6" name="모서리가 둥근 직사각형 165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pic>
        <p:nvPicPr>
          <p:cNvPr id="169" name="Picture 18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394" y="4829543"/>
            <a:ext cx="544118" cy="42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7863664" y="5224851"/>
            <a:ext cx="101620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지출운임생성</a:t>
            </a:r>
          </a:p>
        </p:txBody>
      </p:sp>
      <p:sp>
        <p:nvSpPr>
          <p:cNvPr id="171" name="AutoShape 123"/>
          <p:cNvSpPr>
            <a:spLocks/>
          </p:cNvSpPr>
          <p:nvPr/>
        </p:nvSpPr>
        <p:spPr bwMode="auto">
          <a:xfrm>
            <a:off x="7000882" y="4503929"/>
            <a:ext cx="1380189" cy="185211"/>
          </a:xfrm>
          <a:prstGeom prst="roundRect">
            <a:avLst>
              <a:gd name="adj" fmla="val 4622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8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지출운임 생성</a:t>
            </a:r>
            <a:endParaRPr kumimoji="1" lang="ko-KR" altLang="ko-KR" sz="800" spc="-8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9"/>
          <a:srcRect l="3425" t="13237" r="1" b="17951"/>
          <a:stretch/>
        </p:blipFill>
        <p:spPr>
          <a:xfrm>
            <a:off x="3544189" y="5121188"/>
            <a:ext cx="3100999" cy="1208864"/>
          </a:xfrm>
          <a:prstGeom prst="rect">
            <a:avLst/>
          </a:prstGeom>
        </p:spPr>
      </p:pic>
      <p:cxnSp>
        <p:nvCxnSpPr>
          <p:cNvPr id="97" name="직선 화살표 연결선 96"/>
          <p:cNvCxnSpPr/>
          <p:nvPr/>
        </p:nvCxnSpPr>
        <p:spPr bwMode="auto">
          <a:xfrm>
            <a:off x="3408664" y="3903091"/>
            <a:ext cx="248415" cy="115332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3" name="직사각형 172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174" name="직사각형 173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2445967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(13) </a:t>
            </a:r>
            <a:r>
              <a:rPr lang="ko-KR" altLang="en-US" dirty="0"/>
              <a:t>해상수입 </a:t>
            </a:r>
            <a:r>
              <a:rPr lang="en-US" altLang="ko-KR" dirty="0"/>
              <a:t>B/L</a:t>
            </a:r>
            <a:r>
              <a:rPr lang="ko-KR" altLang="en-US" dirty="0"/>
              <a:t>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HBL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S/N </a:t>
            </a:r>
            <a:r>
              <a:rPr lang="ko-KR" altLang="en-US" dirty="0">
                <a:solidFill>
                  <a:srgbClr val="000000"/>
                </a:solidFill>
              </a:rPr>
              <a:t>기준의 </a:t>
            </a:r>
            <a:r>
              <a:rPr lang="en-US" altLang="ko-KR" dirty="0">
                <a:solidFill>
                  <a:srgbClr val="000000"/>
                </a:solidFill>
              </a:rPr>
              <a:t>House B/L </a:t>
            </a:r>
            <a:r>
              <a:rPr lang="ko-KR" altLang="en-US" dirty="0">
                <a:solidFill>
                  <a:srgbClr val="000000"/>
                </a:solidFill>
              </a:rPr>
              <a:t>관리 기능과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수출</a:t>
            </a:r>
            <a:r>
              <a:rPr lang="en-US" altLang="ko-KR" dirty="0">
                <a:solidFill>
                  <a:srgbClr val="000000"/>
                </a:solidFill>
              </a:rPr>
              <a:t>·</a:t>
            </a:r>
            <a:r>
              <a:rPr lang="ko-KR" altLang="en-US" dirty="0">
                <a:solidFill>
                  <a:srgbClr val="000000"/>
                </a:solidFill>
              </a:rPr>
              <a:t>수입 </a:t>
            </a:r>
            <a:r>
              <a:rPr lang="en-US" altLang="ko-KR" dirty="0">
                <a:solidFill>
                  <a:srgbClr val="000000"/>
                </a:solidFill>
              </a:rPr>
              <a:t>B/L</a:t>
            </a:r>
            <a:r>
              <a:rPr lang="ko-KR" altLang="en-US" dirty="0">
                <a:solidFill>
                  <a:srgbClr val="000000"/>
                </a:solidFill>
              </a:rPr>
              <a:t>이 분리되지 않는 해상 통합 </a:t>
            </a:r>
            <a:r>
              <a:rPr lang="en-US" altLang="ko-KR" dirty="0">
                <a:solidFill>
                  <a:srgbClr val="000000"/>
                </a:solidFill>
              </a:rPr>
              <a:t>B/L </a:t>
            </a:r>
            <a:r>
              <a:rPr lang="ko-KR" altLang="en-US" dirty="0">
                <a:solidFill>
                  <a:srgbClr val="000000"/>
                </a:solidFill>
              </a:rPr>
              <a:t>관리 기능을 구축하고 </a:t>
            </a:r>
            <a:r>
              <a:rPr lang="en-US" altLang="ko-KR" dirty="0">
                <a:solidFill>
                  <a:srgbClr val="000000"/>
                </a:solidFill>
              </a:rPr>
              <a:t>. House B/L </a:t>
            </a:r>
            <a:r>
              <a:rPr lang="ko-KR" altLang="en-US" dirty="0">
                <a:solidFill>
                  <a:srgbClr val="000000"/>
                </a:solidFill>
              </a:rPr>
              <a:t>기준으로 청구운임항목 생성 </a:t>
            </a:r>
            <a:r>
              <a:rPr lang="ko-KR" altLang="en-US" dirty="0" err="1">
                <a:solidFill>
                  <a:srgbClr val="000000"/>
                </a:solidFill>
              </a:rPr>
              <a:t>기능등을</a:t>
            </a:r>
            <a:r>
              <a:rPr lang="ko-KR" altLang="en-US" dirty="0">
                <a:solidFill>
                  <a:srgbClr val="000000"/>
                </a:solidFill>
              </a:rPr>
              <a:t> 제공합니다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7937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해상수입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House B/L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House B/L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sp>
        <p:nvSpPr>
          <p:cNvPr id="52" name="AutoShape 193"/>
          <p:cNvSpPr>
            <a:spLocks/>
          </p:cNvSpPr>
          <p:nvPr/>
        </p:nvSpPr>
        <p:spPr bwMode="auto">
          <a:xfrm>
            <a:off x="6930646" y="4187506"/>
            <a:ext cx="2334166" cy="1225140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8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rcRect l="3628" t="13222" r="2223" b="1841"/>
          <a:stretch/>
        </p:blipFill>
        <p:spPr>
          <a:xfrm>
            <a:off x="581347" y="3501008"/>
            <a:ext cx="2803553" cy="1422699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3"/>
          <a:srcRect l="3228" t="13346" r="363" b="43405"/>
          <a:stretch/>
        </p:blipFill>
        <p:spPr>
          <a:xfrm>
            <a:off x="563939" y="1988840"/>
            <a:ext cx="5541189" cy="1361904"/>
          </a:xfrm>
          <a:prstGeom prst="rect">
            <a:avLst/>
          </a:prstGeom>
        </p:spPr>
      </p:pic>
      <p:sp>
        <p:nvSpPr>
          <p:cNvPr id="89" name="아래쪽 화살표 88"/>
          <p:cNvSpPr/>
          <p:nvPr/>
        </p:nvSpPr>
        <p:spPr bwMode="auto">
          <a:xfrm>
            <a:off x="1340289" y="3347164"/>
            <a:ext cx="289076" cy="30768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3057325" y="3514343"/>
            <a:ext cx="391284" cy="21008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91" name="직선 화살표 연결선 90"/>
          <p:cNvCxnSpPr/>
          <p:nvPr/>
        </p:nvCxnSpPr>
        <p:spPr bwMode="auto">
          <a:xfrm>
            <a:off x="3261238" y="3723893"/>
            <a:ext cx="438290" cy="63491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/>
          <a:srcRect l="4053" t="20507" r="1656" b="3456"/>
          <a:stretch/>
        </p:blipFill>
        <p:spPr>
          <a:xfrm>
            <a:off x="589230" y="4907941"/>
            <a:ext cx="2803553" cy="1271715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rcRect l="3214" t="13225" r="377" b="17898"/>
          <a:stretch/>
        </p:blipFill>
        <p:spPr>
          <a:xfrm>
            <a:off x="3480383" y="4430566"/>
            <a:ext cx="2624745" cy="1054804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3528916" y="3881424"/>
            <a:ext cx="2092271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청구 운임 항목 생성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03607" y="6075938"/>
            <a:ext cx="2142932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해상 수입 </a:t>
            </a:r>
            <a:r>
              <a:rPr lang="en-US" altLang="ko-KR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 B/L </a:t>
            </a: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생성</a:t>
            </a: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844474" y="2816270"/>
            <a:ext cx="314931" cy="137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AutoShape 137"/>
          <p:cNvSpPr>
            <a:spLocks/>
          </p:cNvSpPr>
          <p:nvPr/>
        </p:nvSpPr>
        <p:spPr bwMode="auto">
          <a:xfrm>
            <a:off x="7096880" y="2990108"/>
            <a:ext cx="792088" cy="113874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D1D1D1"/>
            </a:solidFill>
            <a:miter lim="800000"/>
            <a:headEnd/>
            <a:tailEnd/>
          </a:ln>
          <a:extLst/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pic>
        <p:nvPicPr>
          <p:cNvPr id="98" name="Picture 18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70" y="3496283"/>
            <a:ext cx="331480" cy="26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" name="그룹 98"/>
          <p:cNvGrpSpPr/>
          <p:nvPr/>
        </p:nvGrpSpPr>
        <p:grpSpPr>
          <a:xfrm>
            <a:off x="7095818" y="3795721"/>
            <a:ext cx="793149" cy="243833"/>
            <a:chOff x="5669604" y="5923243"/>
            <a:chExt cx="1035995" cy="161207"/>
          </a:xfrm>
        </p:grpSpPr>
        <p:sp>
          <p:nvSpPr>
            <p:cNvPr id="100" name="AutoShape 59"/>
            <p:cNvSpPr>
              <a:spLocks/>
            </p:cNvSpPr>
            <p:nvPr/>
          </p:nvSpPr>
          <p:spPr bwMode="auto">
            <a:xfrm>
              <a:off x="5683236" y="5923243"/>
              <a:ext cx="1022363" cy="161207"/>
            </a:xfrm>
            <a:prstGeom prst="roundRect">
              <a:avLst>
                <a:gd name="adj" fmla="val 4622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endParaRPr lang="ko-KR" altLang="ko-KR" sz="9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101" name="Rectangle 60"/>
            <p:cNvSpPr>
              <a:spLocks/>
            </p:cNvSpPr>
            <p:nvPr/>
          </p:nvSpPr>
          <p:spPr bwMode="auto">
            <a:xfrm>
              <a:off x="5669604" y="5933990"/>
              <a:ext cx="1035995" cy="1504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9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해외포워더</a:t>
              </a:r>
              <a:endParaRPr lang="ko-KR" altLang="en-US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7161774" y="3081794"/>
            <a:ext cx="287994" cy="350807"/>
            <a:chOff x="5818822" y="7385607"/>
            <a:chExt cx="438740" cy="305570"/>
          </a:xfrm>
        </p:grpSpPr>
        <p:sp>
          <p:nvSpPr>
            <p:cNvPr id="103" name="직사각형 102"/>
            <p:cNvSpPr/>
            <p:nvPr/>
          </p:nvSpPr>
          <p:spPr>
            <a:xfrm>
              <a:off x="6015587" y="7452262"/>
              <a:ext cx="241975" cy="155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5818822" y="7385607"/>
              <a:ext cx="438740" cy="305570"/>
              <a:chOff x="2433166" y="4295068"/>
              <a:chExt cx="499107" cy="347614"/>
            </a:xfrm>
          </p:grpSpPr>
          <p:sp>
            <p:nvSpPr>
              <p:cNvPr id="105" name="Freeform 367"/>
              <p:cNvSpPr>
                <a:spLocks noEditPoints="1"/>
              </p:cNvSpPr>
              <p:nvPr/>
            </p:nvSpPr>
            <p:spPr bwMode="auto">
              <a:xfrm>
                <a:off x="2617158" y="4370894"/>
                <a:ext cx="315115" cy="271788"/>
              </a:xfrm>
              <a:custGeom>
                <a:avLst/>
                <a:gdLst>
                  <a:gd name="T0" fmla="*/ 194 w 196"/>
                  <a:gd name="T1" fmla="*/ 0 h 171"/>
                  <a:gd name="T2" fmla="*/ 3 w 196"/>
                  <a:gd name="T3" fmla="*/ 0 h 171"/>
                  <a:gd name="T4" fmla="*/ 0 w 196"/>
                  <a:gd name="T5" fmla="*/ 3 h 171"/>
                  <a:gd name="T6" fmla="*/ 0 w 196"/>
                  <a:gd name="T7" fmla="*/ 137 h 171"/>
                  <a:gd name="T8" fmla="*/ 3 w 196"/>
                  <a:gd name="T9" fmla="*/ 140 h 171"/>
                  <a:gd name="T10" fmla="*/ 77 w 196"/>
                  <a:gd name="T11" fmla="*/ 140 h 171"/>
                  <a:gd name="T12" fmla="*/ 74 w 196"/>
                  <a:gd name="T13" fmla="*/ 161 h 171"/>
                  <a:gd name="T14" fmla="*/ 65 w 196"/>
                  <a:gd name="T15" fmla="*/ 169 h 171"/>
                  <a:gd name="T16" fmla="*/ 65 w 196"/>
                  <a:gd name="T17" fmla="*/ 171 h 171"/>
                  <a:gd name="T18" fmla="*/ 131 w 196"/>
                  <a:gd name="T19" fmla="*/ 171 h 171"/>
                  <a:gd name="T20" fmla="*/ 131 w 196"/>
                  <a:gd name="T21" fmla="*/ 169 h 171"/>
                  <a:gd name="T22" fmla="*/ 122 w 196"/>
                  <a:gd name="T23" fmla="*/ 161 h 171"/>
                  <a:gd name="T24" fmla="*/ 120 w 196"/>
                  <a:gd name="T25" fmla="*/ 140 h 171"/>
                  <a:gd name="T26" fmla="*/ 194 w 196"/>
                  <a:gd name="T27" fmla="*/ 140 h 171"/>
                  <a:gd name="T28" fmla="*/ 196 w 196"/>
                  <a:gd name="T29" fmla="*/ 137 h 171"/>
                  <a:gd name="T30" fmla="*/ 196 w 196"/>
                  <a:gd name="T31" fmla="*/ 3 h 171"/>
                  <a:gd name="T32" fmla="*/ 194 w 196"/>
                  <a:gd name="T33" fmla="*/ 0 h 171"/>
                  <a:gd name="T34" fmla="*/ 186 w 196"/>
                  <a:gd name="T35" fmla="*/ 109 h 171"/>
                  <a:gd name="T36" fmla="*/ 10 w 196"/>
                  <a:gd name="T37" fmla="*/ 109 h 171"/>
                  <a:gd name="T38" fmla="*/ 10 w 196"/>
                  <a:gd name="T39" fmla="*/ 9 h 171"/>
                  <a:gd name="T40" fmla="*/ 186 w 196"/>
                  <a:gd name="T41" fmla="*/ 9 h 171"/>
                  <a:gd name="T42" fmla="*/ 186 w 196"/>
                  <a:gd name="T43" fmla="*/ 10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6" h="171">
                    <a:moveTo>
                      <a:pt x="19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38"/>
                      <a:pt x="1" y="140"/>
                      <a:pt x="3" y="140"/>
                    </a:cubicBezTo>
                    <a:cubicBezTo>
                      <a:pt x="77" y="140"/>
                      <a:pt x="77" y="140"/>
                      <a:pt x="77" y="140"/>
                    </a:cubicBezTo>
                    <a:cubicBezTo>
                      <a:pt x="77" y="145"/>
                      <a:pt x="76" y="158"/>
                      <a:pt x="74" y="161"/>
                    </a:cubicBezTo>
                    <a:cubicBezTo>
                      <a:pt x="65" y="169"/>
                      <a:pt x="65" y="169"/>
                      <a:pt x="65" y="169"/>
                    </a:cubicBezTo>
                    <a:cubicBezTo>
                      <a:pt x="65" y="171"/>
                      <a:pt x="65" y="171"/>
                      <a:pt x="65" y="171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0" y="158"/>
                      <a:pt x="120" y="145"/>
                      <a:pt x="120" y="140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40"/>
                      <a:pt x="196" y="138"/>
                      <a:pt x="196" y="137"/>
                    </a:cubicBezTo>
                    <a:cubicBezTo>
                      <a:pt x="196" y="3"/>
                      <a:pt x="196" y="3"/>
                      <a:pt x="196" y="3"/>
                    </a:cubicBezTo>
                    <a:cubicBezTo>
                      <a:pt x="196" y="2"/>
                      <a:pt x="195" y="0"/>
                      <a:pt x="194" y="0"/>
                    </a:cubicBezTo>
                    <a:close/>
                    <a:moveTo>
                      <a:pt x="186" y="109"/>
                    </a:move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86" y="9"/>
                      <a:pt x="186" y="9"/>
                      <a:pt x="186" y="9"/>
                    </a:cubicBezTo>
                    <a:lnTo>
                      <a:pt x="186" y="109"/>
                    </a:lnTo>
                    <a:close/>
                  </a:path>
                </a:pathLst>
              </a:custGeom>
              <a:solidFill>
                <a:srgbClr val="8799B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6" name="Freeform 16"/>
              <p:cNvSpPr>
                <a:spLocks noEditPoints="1"/>
              </p:cNvSpPr>
              <p:nvPr/>
            </p:nvSpPr>
            <p:spPr bwMode="auto">
              <a:xfrm>
                <a:off x="2433166" y="4295068"/>
                <a:ext cx="223838" cy="331788"/>
              </a:xfrm>
              <a:custGeom>
                <a:avLst/>
                <a:gdLst>
                  <a:gd name="T0" fmla="*/ 3 w 316"/>
                  <a:gd name="T1" fmla="*/ 467 h 467"/>
                  <a:gd name="T2" fmla="*/ 18 w 316"/>
                  <a:gd name="T3" fmla="*/ 242 h 467"/>
                  <a:gd name="T4" fmla="*/ 28 w 316"/>
                  <a:gd name="T5" fmla="*/ 216 h 467"/>
                  <a:gd name="T6" fmla="*/ 106 w 316"/>
                  <a:gd name="T7" fmla="*/ 185 h 467"/>
                  <a:gd name="T8" fmla="*/ 141 w 316"/>
                  <a:gd name="T9" fmla="*/ 303 h 467"/>
                  <a:gd name="T10" fmla="*/ 147 w 316"/>
                  <a:gd name="T11" fmla="*/ 225 h 467"/>
                  <a:gd name="T12" fmla="*/ 158 w 316"/>
                  <a:gd name="T13" fmla="*/ 219 h 467"/>
                  <a:gd name="T14" fmla="*/ 169 w 316"/>
                  <a:gd name="T15" fmla="*/ 225 h 467"/>
                  <a:gd name="T16" fmla="*/ 175 w 316"/>
                  <a:gd name="T17" fmla="*/ 303 h 467"/>
                  <a:gd name="T18" fmla="*/ 210 w 316"/>
                  <a:gd name="T19" fmla="*/ 185 h 467"/>
                  <a:gd name="T20" fmla="*/ 289 w 316"/>
                  <a:gd name="T21" fmla="*/ 216 h 467"/>
                  <a:gd name="T22" fmla="*/ 298 w 316"/>
                  <a:gd name="T23" fmla="*/ 242 h 467"/>
                  <a:gd name="T24" fmla="*/ 313 w 316"/>
                  <a:gd name="T25" fmla="*/ 467 h 467"/>
                  <a:gd name="T26" fmla="*/ 3 w 316"/>
                  <a:gd name="T27" fmla="*/ 467 h 467"/>
                  <a:gd name="T28" fmla="*/ 158 w 316"/>
                  <a:gd name="T29" fmla="*/ 0 h 467"/>
                  <a:gd name="T30" fmla="*/ 224 w 316"/>
                  <a:gd name="T31" fmla="*/ 65 h 467"/>
                  <a:gd name="T32" fmla="*/ 158 w 316"/>
                  <a:gd name="T33" fmla="*/ 166 h 467"/>
                  <a:gd name="T34" fmla="*/ 92 w 316"/>
                  <a:gd name="T35" fmla="*/ 65 h 467"/>
                  <a:gd name="T36" fmla="*/ 158 w 316"/>
                  <a:gd name="T3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467">
                    <a:moveTo>
                      <a:pt x="3" y="467"/>
                    </a:moveTo>
                    <a:cubicBezTo>
                      <a:pt x="0" y="397"/>
                      <a:pt x="10" y="312"/>
                      <a:pt x="18" y="242"/>
                    </a:cubicBezTo>
                    <a:cubicBezTo>
                      <a:pt x="19" y="233"/>
                      <a:pt x="20" y="221"/>
                      <a:pt x="28" y="216"/>
                    </a:cubicBezTo>
                    <a:cubicBezTo>
                      <a:pt x="31" y="213"/>
                      <a:pt x="98" y="187"/>
                      <a:pt x="106" y="185"/>
                    </a:cubicBezTo>
                    <a:cubicBezTo>
                      <a:pt x="113" y="213"/>
                      <a:pt x="127" y="277"/>
                      <a:pt x="141" y="303"/>
                    </a:cubicBezTo>
                    <a:cubicBezTo>
                      <a:pt x="142" y="290"/>
                      <a:pt x="147" y="238"/>
                      <a:pt x="147" y="225"/>
                    </a:cubicBezTo>
                    <a:cubicBezTo>
                      <a:pt x="151" y="223"/>
                      <a:pt x="154" y="221"/>
                      <a:pt x="158" y="219"/>
                    </a:cubicBezTo>
                    <a:cubicBezTo>
                      <a:pt x="162" y="221"/>
                      <a:pt x="165" y="223"/>
                      <a:pt x="169" y="225"/>
                    </a:cubicBezTo>
                    <a:cubicBezTo>
                      <a:pt x="169" y="238"/>
                      <a:pt x="174" y="290"/>
                      <a:pt x="175" y="303"/>
                    </a:cubicBezTo>
                    <a:cubicBezTo>
                      <a:pt x="189" y="277"/>
                      <a:pt x="203" y="213"/>
                      <a:pt x="210" y="185"/>
                    </a:cubicBezTo>
                    <a:cubicBezTo>
                      <a:pt x="218" y="187"/>
                      <a:pt x="286" y="214"/>
                      <a:pt x="289" y="216"/>
                    </a:cubicBezTo>
                    <a:cubicBezTo>
                      <a:pt x="296" y="222"/>
                      <a:pt x="297" y="233"/>
                      <a:pt x="298" y="242"/>
                    </a:cubicBezTo>
                    <a:cubicBezTo>
                      <a:pt x="306" y="312"/>
                      <a:pt x="316" y="397"/>
                      <a:pt x="313" y="467"/>
                    </a:cubicBezTo>
                    <a:cubicBezTo>
                      <a:pt x="3" y="467"/>
                      <a:pt x="3" y="467"/>
                      <a:pt x="3" y="467"/>
                    </a:cubicBezTo>
                    <a:close/>
                    <a:moveTo>
                      <a:pt x="158" y="0"/>
                    </a:moveTo>
                    <a:cubicBezTo>
                      <a:pt x="200" y="0"/>
                      <a:pt x="224" y="32"/>
                      <a:pt x="224" y="65"/>
                    </a:cubicBezTo>
                    <a:cubicBezTo>
                      <a:pt x="224" y="97"/>
                      <a:pt x="199" y="166"/>
                      <a:pt x="158" y="166"/>
                    </a:cubicBezTo>
                    <a:cubicBezTo>
                      <a:pt x="117" y="166"/>
                      <a:pt x="92" y="97"/>
                      <a:pt x="92" y="65"/>
                    </a:cubicBezTo>
                    <a:cubicBezTo>
                      <a:pt x="92" y="32"/>
                      <a:pt x="116" y="0"/>
                      <a:pt x="15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sp>
        <p:nvSpPr>
          <p:cNvPr id="107" name="직사각형 106"/>
          <p:cNvSpPr/>
          <p:nvPr/>
        </p:nvSpPr>
        <p:spPr>
          <a:xfrm>
            <a:off x="7448715" y="3519577"/>
            <a:ext cx="547922" cy="271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 B/L</a:t>
            </a:r>
          </a:p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 B/L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8" name="AutoShape 79"/>
          <p:cNvSpPr>
            <a:spLocks/>
          </p:cNvSpPr>
          <p:nvPr/>
        </p:nvSpPr>
        <p:spPr bwMode="auto">
          <a:xfrm>
            <a:off x="7103015" y="4314158"/>
            <a:ext cx="982139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en-US" altLang="ko-KR" sz="10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House  B/L </a:t>
            </a:r>
            <a:r>
              <a:rPr lang="ko-KR" altLang="en-US" sz="10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관리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6825208" y="4499779"/>
            <a:ext cx="1949062" cy="729421"/>
            <a:chOff x="2406914" y="3079412"/>
            <a:chExt cx="1949062" cy="729421"/>
          </a:xfrm>
        </p:grpSpPr>
        <p:sp>
          <p:nvSpPr>
            <p:cNvPr id="110" name="직사각형 109"/>
            <p:cNvSpPr/>
            <p:nvPr/>
          </p:nvSpPr>
          <p:spPr>
            <a:xfrm>
              <a:off x="2406914" y="3592809"/>
              <a:ext cx="1115930" cy="126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House B/L List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1" name="AutoShape 193"/>
            <p:cNvSpPr>
              <a:spLocks/>
            </p:cNvSpPr>
            <p:nvPr/>
          </p:nvSpPr>
          <p:spPr bwMode="auto">
            <a:xfrm>
              <a:off x="2712586" y="3079412"/>
              <a:ext cx="1471074" cy="729421"/>
            </a:xfrm>
            <a:prstGeom prst="roundRect">
              <a:avLst>
                <a:gd name="adj" fmla="val 2880"/>
              </a:avLst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endParaRPr lang="ko-KR" altLang="ko-KR" sz="800" spc="-5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2720260" y="3130268"/>
              <a:ext cx="559044" cy="443546"/>
              <a:chOff x="2435239" y="4860336"/>
              <a:chExt cx="756290" cy="524926"/>
            </a:xfrm>
          </p:grpSpPr>
          <p:sp>
            <p:nvSpPr>
              <p:cNvPr id="122" name="직사각형 727"/>
              <p:cNvSpPr/>
              <p:nvPr/>
            </p:nvSpPr>
            <p:spPr bwMode="auto">
              <a:xfrm>
                <a:off x="2468202" y="4860336"/>
                <a:ext cx="564506" cy="33234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3" name="직사각형 728"/>
              <p:cNvSpPr/>
              <p:nvPr/>
            </p:nvSpPr>
            <p:spPr bwMode="auto">
              <a:xfrm>
                <a:off x="2487050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4" name="직사각형 729"/>
              <p:cNvSpPr/>
              <p:nvPr/>
            </p:nvSpPr>
            <p:spPr bwMode="auto">
              <a:xfrm>
                <a:off x="2625640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5" name="직사각형 730"/>
              <p:cNvSpPr/>
              <p:nvPr/>
            </p:nvSpPr>
            <p:spPr bwMode="auto">
              <a:xfrm>
                <a:off x="2761794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6" name="직사각형 731"/>
              <p:cNvSpPr/>
              <p:nvPr/>
            </p:nvSpPr>
            <p:spPr bwMode="auto">
              <a:xfrm>
                <a:off x="2893835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7" name="직사각형 732"/>
              <p:cNvSpPr/>
              <p:nvPr/>
            </p:nvSpPr>
            <p:spPr bwMode="auto">
              <a:xfrm>
                <a:off x="2487050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8" name="직사각형 733"/>
              <p:cNvSpPr/>
              <p:nvPr/>
            </p:nvSpPr>
            <p:spPr bwMode="auto">
              <a:xfrm>
                <a:off x="2625640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9" name="직사각형 734"/>
              <p:cNvSpPr/>
              <p:nvPr/>
            </p:nvSpPr>
            <p:spPr bwMode="auto">
              <a:xfrm>
                <a:off x="2761794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0" name="직사각형 735"/>
              <p:cNvSpPr/>
              <p:nvPr/>
            </p:nvSpPr>
            <p:spPr bwMode="auto">
              <a:xfrm>
                <a:off x="2893835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1" name="직사각형 718"/>
              <p:cNvSpPr/>
              <p:nvPr/>
            </p:nvSpPr>
            <p:spPr bwMode="auto">
              <a:xfrm>
                <a:off x="2551807" y="4946687"/>
                <a:ext cx="564506" cy="33234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2" name="직사각형 719"/>
              <p:cNvSpPr/>
              <p:nvPr/>
            </p:nvSpPr>
            <p:spPr bwMode="auto">
              <a:xfrm>
                <a:off x="2570655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3" name="직사각형 720"/>
              <p:cNvSpPr/>
              <p:nvPr/>
            </p:nvSpPr>
            <p:spPr bwMode="auto">
              <a:xfrm>
                <a:off x="2709245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4" name="직사각형 721"/>
              <p:cNvSpPr/>
              <p:nvPr/>
            </p:nvSpPr>
            <p:spPr bwMode="auto">
              <a:xfrm>
                <a:off x="2845399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5" name="직사각형 722"/>
              <p:cNvSpPr/>
              <p:nvPr/>
            </p:nvSpPr>
            <p:spPr bwMode="auto">
              <a:xfrm>
                <a:off x="2977440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6" name="직사각형 723"/>
              <p:cNvSpPr/>
              <p:nvPr/>
            </p:nvSpPr>
            <p:spPr bwMode="auto">
              <a:xfrm>
                <a:off x="2570655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7" name="직사각형 724"/>
              <p:cNvSpPr/>
              <p:nvPr/>
            </p:nvSpPr>
            <p:spPr bwMode="auto">
              <a:xfrm>
                <a:off x="2709245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8" name="직사각형 725"/>
              <p:cNvSpPr/>
              <p:nvPr/>
            </p:nvSpPr>
            <p:spPr bwMode="auto">
              <a:xfrm>
                <a:off x="2845399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9" name="직사각형 726"/>
              <p:cNvSpPr/>
              <p:nvPr/>
            </p:nvSpPr>
            <p:spPr bwMode="auto">
              <a:xfrm>
                <a:off x="2977440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0" name="직사각형 709"/>
              <p:cNvSpPr/>
              <p:nvPr/>
            </p:nvSpPr>
            <p:spPr bwMode="auto">
              <a:xfrm>
                <a:off x="2627023" y="5052923"/>
                <a:ext cx="564506" cy="332339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1" name="직사각형 710"/>
              <p:cNvSpPr/>
              <p:nvPr/>
            </p:nvSpPr>
            <p:spPr bwMode="auto">
              <a:xfrm>
                <a:off x="2645872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2" name="직사각형 711"/>
              <p:cNvSpPr/>
              <p:nvPr/>
            </p:nvSpPr>
            <p:spPr bwMode="auto">
              <a:xfrm>
                <a:off x="2784461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3" name="직사각형 712"/>
              <p:cNvSpPr/>
              <p:nvPr/>
            </p:nvSpPr>
            <p:spPr bwMode="auto">
              <a:xfrm>
                <a:off x="2920616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4" name="직사각형 713"/>
              <p:cNvSpPr/>
              <p:nvPr/>
            </p:nvSpPr>
            <p:spPr bwMode="auto">
              <a:xfrm>
                <a:off x="3052657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5" name="직사각형 714"/>
              <p:cNvSpPr/>
              <p:nvPr/>
            </p:nvSpPr>
            <p:spPr bwMode="auto">
              <a:xfrm>
                <a:off x="2645872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6" name="직사각형 715"/>
              <p:cNvSpPr/>
              <p:nvPr/>
            </p:nvSpPr>
            <p:spPr bwMode="auto">
              <a:xfrm>
                <a:off x="2784461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7" name="직사각형 716"/>
              <p:cNvSpPr/>
              <p:nvPr/>
            </p:nvSpPr>
            <p:spPr bwMode="auto">
              <a:xfrm>
                <a:off x="2920616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8" name="직사각형 717"/>
              <p:cNvSpPr/>
              <p:nvPr/>
            </p:nvSpPr>
            <p:spPr bwMode="auto">
              <a:xfrm>
                <a:off x="3052657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49" name="Text Box 354"/>
              <p:cNvSpPr txBox="1">
                <a:spLocks noChangeArrowheads="1"/>
              </p:cNvSpPr>
              <p:nvPr/>
            </p:nvSpPr>
            <p:spPr bwMode="auto">
              <a:xfrm>
                <a:off x="2616093" y="5080655"/>
                <a:ext cx="446470" cy="222039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650</a:t>
                </a:r>
              </a:p>
            </p:txBody>
          </p:sp>
          <p:sp>
            <p:nvSpPr>
              <p:cNvPr id="150" name="Text Box 354"/>
              <p:cNvSpPr txBox="1">
                <a:spLocks noChangeArrowheads="1"/>
              </p:cNvSpPr>
              <p:nvPr/>
            </p:nvSpPr>
            <p:spPr bwMode="auto">
              <a:xfrm>
                <a:off x="2524250" y="4946724"/>
                <a:ext cx="446470" cy="222039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031</a:t>
                </a:r>
              </a:p>
            </p:txBody>
          </p:sp>
          <p:sp>
            <p:nvSpPr>
              <p:cNvPr id="151" name="Text Box 354"/>
              <p:cNvSpPr txBox="1">
                <a:spLocks noChangeArrowheads="1"/>
              </p:cNvSpPr>
              <p:nvPr/>
            </p:nvSpPr>
            <p:spPr bwMode="auto">
              <a:xfrm>
                <a:off x="2435239" y="4869160"/>
                <a:ext cx="446470" cy="222039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202</a:t>
                </a:r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 rot="5400000" flipV="1">
              <a:off x="3343565" y="3306358"/>
              <a:ext cx="198560" cy="231016"/>
              <a:chOff x="2344451" y="5856352"/>
              <a:chExt cx="283207" cy="351523"/>
            </a:xfrm>
          </p:grpSpPr>
          <p:grpSp>
            <p:nvGrpSpPr>
              <p:cNvPr id="116" name="그룹 115"/>
              <p:cNvGrpSpPr/>
              <p:nvPr/>
            </p:nvGrpSpPr>
            <p:grpSpPr>
              <a:xfrm rot="10800000">
                <a:off x="2344451" y="5856352"/>
                <a:ext cx="283207" cy="240851"/>
                <a:chOff x="2084821" y="6226555"/>
                <a:chExt cx="194460" cy="165377"/>
              </a:xfrm>
              <a:solidFill>
                <a:srgbClr val="00B0F0">
                  <a:alpha val="50196"/>
                </a:srgbClr>
              </a:solidFill>
            </p:grpSpPr>
            <p:sp>
              <p:nvSpPr>
                <p:cNvPr id="120" name="모서리가 둥근 직사각형 119"/>
                <p:cNvSpPr/>
                <p:nvPr/>
              </p:nvSpPr>
              <p:spPr>
                <a:xfrm rot="18900000">
                  <a:off x="2084821" y="6292342"/>
                  <a:ext cx="165377" cy="3380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en-US" sz="1114" kern="0"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 rot="13500000" flipV="1">
                  <a:off x="2179691" y="6292343"/>
                  <a:ext cx="165377" cy="3380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en-US" sz="1114" kern="0"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 rot="10800000">
                <a:off x="2344451" y="5967024"/>
                <a:ext cx="283207" cy="240851"/>
                <a:chOff x="2084821" y="6256453"/>
                <a:chExt cx="194460" cy="165377"/>
              </a:xfrm>
              <a:solidFill>
                <a:srgbClr val="00B0F0">
                  <a:alpha val="50196"/>
                </a:srgbClr>
              </a:solidFill>
            </p:grpSpPr>
            <p:sp>
              <p:nvSpPr>
                <p:cNvPr id="118" name="모서리가 둥근 직사각형 117"/>
                <p:cNvSpPr/>
                <p:nvPr/>
              </p:nvSpPr>
              <p:spPr>
                <a:xfrm rot="18900000">
                  <a:off x="2084821" y="6322240"/>
                  <a:ext cx="165377" cy="3380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en-US" sz="1114" kern="0"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 rot="13500000" flipV="1">
                  <a:off x="2179691" y="6322241"/>
                  <a:ext cx="165377" cy="3380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en-US" sz="1114" kern="0"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  <p:pic>
          <p:nvPicPr>
            <p:cNvPr id="114" name="Picture 18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434" y="3136332"/>
              <a:ext cx="524816" cy="43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직사각형 114"/>
            <p:cNvSpPr/>
            <p:nvPr/>
          </p:nvSpPr>
          <p:spPr>
            <a:xfrm>
              <a:off x="3375818" y="3638663"/>
              <a:ext cx="980158" cy="126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화주청구운임생성</a:t>
              </a:r>
            </a:p>
          </p:txBody>
        </p:sp>
      </p:grpSp>
      <p:sp>
        <p:nvSpPr>
          <p:cNvPr id="152" name="AutoShape 193"/>
          <p:cNvSpPr>
            <a:spLocks/>
          </p:cNvSpPr>
          <p:nvPr/>
        </p:nvSpPr>
        <p:spPr bwMode="auto">
          <a:xfrm>
            <a:off x="8203070" y="2958792"/>
            <a:ext cx="1075256" cy="1425001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8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53" name="Freeform 852"/>
          <p:cNvSpPr>
            <a:spLocks noEditPoints="1"/>
          </p:cNvSpPr>
          <p:nvPr/>
        </p:nvSpPr>
        <p:spPr bwMode="auto">
          <a:xfrm>
            <a:off x="8252015" y="2991676"/>
            <a:ext cx="404945" cy="188975"/>
          </a:xfrm>
          <a:custGeom>
            <a:avLst/>
            <a:gdLst>
              <a:gd name="T0" fmla="*/ 71 w 260"/>
              <a:gd name="T1" fmla="*/ 67 h 121"/>
              <a:gd name="T2" fmla="*/ 37 w 260"/>
              <a:gd name="T3" fmla="*/ 67 h 121"/>
              <a:gd name="T4" fmla="*/ 31 w 260"/>
              <a:gd name="T5" fmla="*/ 73 h 121"/>
              <a:gd name="T6" fmla="*/ 37 w 260"/>
              <a:gd name="T7" fmla="*/ 79 h 121"/>
              <a:gd name="T8" fmla="*/ 71 w 260"/>
              <a:gd name="T9" fmla="*/ 79 h 121"/>
              <a:gd name="T10" fmla="*/ 77 w 260"/>
              <a:gd name="T11" fmla="*/ 73 h 121"/>
              <a:gd name="T12" fmla="*/ 71 w 260"/>
              <a:gd name="T13" fmla="*/ 67 h 121"/>
              <a:gd name="T14" fmla="*/ 71 w 260"/>
              <a:gd name="T15" fmla="*/ 44 h 121"/>
              <a:gd name="T16" fmla="*/ 21 w 260"/>
              <a:gd name="T17" fmla="*/ 44 h 121"/>
              <a:gd name="T18" fmla="*/ 15 w 260"/>
              <a:gd name="T19" fmla="*/ 49 h 121"/>
              <a:gd name="T20" fmla="*/ 21 w 260"/>
              <a:gd name="T21" fmla="*/ 55 h 121"/>
              <a:gd name="T22" fmla="*/ 71 w 260"/>
              <a:gd name="T23" fmla="*/ 55 h 121"/>
              <a:gd name="T24" fmla="*/ 77 w 260"/>
              <a:gd name="T25" fmla="*/ 49 h 121"/>
              <a:gd name="T26" fmla="*/ 71 w 260"/>
              <a:gd name="T27" fmla="*/ 44 h 121"/>
              <a:gd name="T28" fmla="*/ 71 w 260"/>
              <a:gd name="T29" fmla="*/ 20 h 121"/>
              <a:gd name="T30" fmla="*/ 5 w 260"/>
              <a:gd name="T31" fmla="*/ 20 h 121"/>
              <a:gd name="T32" fmla="*/ 0 w 260"/>
              <a:gd name="T33" fmla="*/ 26 h 121"/>
              <a:gd name="T34" fmla="*/ 5 w 260"/>
              <a:gd name="T35" fmla="*/ 32 h 121"/>
              <a:gd name="T36" fmla="*/ 71 w 260"/>
              <a:gd name="T37" fmla="*/ 32 h 121"/>
              <a:gd name="T38" fmla="*/ 77 w 260"/>
              <a:gd name="T39" fmla="*/ 26 h 121"/>
              <a:gd name="T40" fmla="*/ 71 w 260"/>
              <a:gd name="T41" fmla="*/ 20 h 121"/>
              <a:gd name="T42" fmla="*/ 227 w 260"/>
              <a:gd name="T43" fmla="*/ 26 h 121"/>
              <a:gd name="T44" fmla="*/ 174 w 260"/>
              <a:gd name="T45" fmla="*/ 66 h 121"/>
              <a:gd name="T46" fmla="*/ 119 w 260"/>
              <a:gd name="T47" fmla="*/ 25 h 121"/>
              <a:gd name="T48" fmla="*/ 112 w 260"/>
              <a:gd name="T49" fmla="*/ 26 h 121"/>
              <a:gd name="T50" fmla="*/ 113 w 260"/>
              <a:gd name="T51" fmla="*/ 33 h 121"/>
              <a:gd name="T52" fmla="*/ 171 w 260"/>
              <a:gd name="T53" fmla="*/ 76 h 121"/>
              <a:gd name="T54" fmla="*/ 176 w 260"/>
              <a:gd name="T55" fmla="*/ 76 h 121"/>
              <a:gd name="T56" fmla="*/ 232 w 260"/>
              <a:gd name="T57" fmla="*/ 34 h 121"/>
              <a:gd name="T58" fmla="*/ 233 w 260"/>
              <a:gd name="T59" fmla="*/ 27 h 121"/>
              <a:gd name="T60" fmla="*/ 227 w 260"/>
              <a:gd name="T61" fmla="*/ 26 h 121"/>
              <a:gd name="T62" fmla="*/ 245 w 260"/>
              <a:gd name="T63" fmla="*/ 0 h 121"/>
              <a:gd name="T64" fmla="*/ 105 w 260"/>
              <a:gd name="T65" fmla="*/ 0 h 121"/>
              <a:gd name="T66" fmla="*/ 90 w 260"/>
              <a:gd name="T67" fmla="*/ 15 h 121"/>
              <a:gd name="T68" fmla="*/ 90 w 260"/>
              <a:gd name="T69" fmla="*/ 106 h 121"/>
              <a:gd name="T70" fmla="*/ 105 w 260"/>
              <a:gd name="T71" fmla="*/ 121 h 121"/>
              <a:gd name="T72" fmla="*/ 245 w 260"/>
              <a:gd name="T73" fmla="*/ 121 h 121"/>
              <a:gd name="T74" fmla="*/ 260 w 260"/>
              <a:gd name="T75" fmla="*/ 106 h 121"/>
              <a:gd name="T76" fmla="*/ 260 w 260"/>
              <a:gd name="T77" fmla="*/ 15 h 121"/>
              <a:gd name="T78" fmla="*/ 245 w 260"/>
              <a:gd name="T79" fmla="*/ 0 h 121"/>
              <a:gd name="T80" fmla="*/ 246 w 260"/>
              <a:gd name="T81" fmla="*/ 106 h 121"/>
              <a:gd name="T82" fmla="*/ 245 w 260"/>
              <a:gd name="T83" fmla="*/ 107 h 121"/>
              <a:gd name="T84" fmla="*/ 105 w 260"/>
              <a:gd name="T85" fmla="*/ 107 h 121"/>
              <a:gd name="T86" fmla="*/ 104 w 260"/>
              <a:gd name="T87" fmla="*/ 106 h 121"/>
              <a:gd name="T88" fmla="*/ 104 w 260"/>
              <a:gd name="T89" fmla="*/ 15 h 121"/>
              <a:gd name="T90" fmla="*/ 105 w 260"/>
              <a:gd name="T91" fmla="*/ 14 h 121"/>
              <a:gd name="T92" fmla="*/ 245 w 260"/>
              <a:gd name="T93" fmla="*/ 14 h 121"/>
              <a:gd name="T94" fmla="*/ 246 w 260"/>
              <a:gd name="T95" fmla="*/ 15 h 121"/>
              <a:gd name="T96" fmla="*/ 246 w 260"/>
              <a:gd name="T97" fmla="*/ 106 h 121"/>
              <a:gd name="T98" fmla="*/ 71 w 260"/>
              <a:gd name="T99" fmla="*/ 91 h 121"/>
              <a:gd name="T100" fmla="*/ 52 w 260"/>
              <a:gd name="T101" fmla="*/ 91 h 121"/>
              <a:gd name="T102" fmla="*/ 47 w 260"/>
              <a:gd name="T103" fmla="*/ 96 h 121"/>
              <a:gd name="T104" fmla="*/ 52 w 260"/>
              <a:gd name="T105" fmla="*/ 102 h 121"/>
              <a:gd name="T106" fmla="*/ 71 w 260"/>
              <a:gd name="T107" fmla="*/ 102 h 121"/>
              <a:gd name="T108" fmla="*/ 77 w 260"/>
              <a:gd name="T109" fmla="*/ 96 h 121"/>
              <a:gd name="T110" fmla="*/ 71 w 260"/>
              <a:gd name="T111" fmla="*/ 9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60" h="121">
                <a:moveTo>
                  <a:pt x="71" y="67"/>
                </a:move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1" y="70"/>
                  <a:pt x="31" y="73"/>
                </a:cubicBezTo>
                <a:cubicBezTo>
                  <a:pt x="31" y="76"/>
                  <a:pt x="34" y="79"/>
                  <a:pt x="37" y="79"/>
                </a:cubicBezTo>
                <a:cubicBezTo>
                  <a:pt x="71" y="79"/>
                  <a:pt x="71" y="79"/>
                  <a:pt x="71" y="79"/>
                </a:cubicBezTo>
                <a:cubicBezTo>
                  <a:pt x="74" y="79"/>
                  <a:pt x="77" y="76"/>
                  <a:pt x="77" y="73"/>
                </a:cubicBezTo>
                <a:cubicBezTo>
                  <a:pt x="77" y="70"/>
                  <a:pt x="74" y="67"/>
                  <a:pt x="71" y="67"/>
                </a:cubicBezTo>
                <a:close/>
                <a:moveTo>
                  <a:pt x="71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8" y="44"/>
                  <a:pt x="15" y="46"/>
                  <a:pt x="15" y="49"/>
                </a:cubicBezTo>
                <a:cubicBezTo>
                  <a:pt x="15" y="52"/>
                  <a:pt x="18" y="55"/>
                  <a:pt x="21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4" y="55"/>
                  <a:pt x="77" y="52"/>
                  <a:pt x="77" y="49"/>
                </a:cubicBezTo>
                <a:cubicBezTo>
                  <a:pt x="77" y="46"/>
                  <a:pt x="74" y="44"/>
                  <a:pt x="71" y="44"/>
                </a:cubicBezTo>
                <a:close/>
                <a:moveTo>
                  <a:pt x="71" y="20"/>
                </a:move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23"/>
                  <a:pt x="0" y="26"/>
                </a:cubicBezTo>
                <a:cubicBezTo>
                  <a:pt x="0" y="29"/>
                  <a:pt x="2" y="32"/>
                  <a:pt x="5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4" y="32"/>
                  <a:pt x="77" y="29"/>
                  <a:pt x="77" y="26"/>
                </a:cubicBezTo>
                <a:cubicBezTo>
                  <a:pt x="77" y="23"/>
                  <a:pt x="74" y="20"/>
                  <a:pt x="71" y="20"/>
                </a:cubicBezTo>
                <a:close/>
                <a:moveTo>
                  <a:pt x="227" y="26"/>
                </a:moveTo>
                <a:cubicBezTo>
                  <a:pt x="227" y="26"/>
                  <a:pt x="179" y="62"/>
                  <a:pt x="174" y="66"/>
                </a:cubicBezTo>
                <a:cubicBezTo>
                  <a:pt x="168" y="62"/>
                  <a:pt x="119" y="25"/>
                  <a:pt x="119" y="25"/>
                </a:cubicBezTo>
                <a:cubicBezTo>
                  <a:pt x="117" y="23"/>
                  <a:pt x="114" y="24"/>
                  <a:pt x="112" y="26"/>
                </a:cubicBezTo>
                <a:cubicBezTo>
                  <a:pt x="111" y="28"/>
                  <a:pt x="111" y="31"/>
                  <a:pt x="113" y="33"/>
                </a:cubicBezTo>
                <a:cubicBezTo>
                  <a:pt x="171" y="76"/>
                  <a:pt x="171" y="76"/>
                  <a:pt x="171" y="76"/>
                </a:cubicBezTo>
                <a:cubicBezTo>
                  <a:pt x="172" y="77"/>
                  <a:pt x="175" y="77"/>
                  <a:pt x="176" y="76"/>
                </a:cubicBezTo>
                <a:cubicBezTo>
                  <a:pt x="232" y="34"/>
                  <a:pt x="232" y="34"/>
                  <a:pt x="232" y="34"/>
                </a:cubicBezTo>
                <a:cubicBezTo>
                  <a:pt x="235" y="32"/>
                  <a:pt x="235" y="29"/>
                  <a:pt x="233" y="27"/>
                </a:cubicBezTo>
                <a:cubicBezTo>
                  <a:pt x="232" y="25"/>
                  <a:pt x="229" y="25"/>
                  <a:pt x="227" y="26"/>
                </a:cubicBezTo>
                <a:close/>
                <a:moveTo>
                  <a:pt x="245" y="0"/>
                </a:moveTo>
                <a:cubicBezTo>
                  <a:pt x="105" y="0"/>
                  <a:pt x="105" y="0"/>
                  <a:pt x="105" y="0"/>
                </a:cubicBezTo>
                <a:cubicBezTo>
                  <a:pt x="97" y="0"/>
                  <a:pt x="90" y="7"/>
                  <a:pt x="90" y="15"/>
                </a:cubicBezTo>
                <a:cubicBezTo>
                  <a:pt x="90" y="106"/>
                  <a:pt x="90" y="106"/>
                  <a:pt x="90" y="106"/>
                </a:cubicBezTo>
                <a:cubicBezTo>
                  <a:pt x="90" y="114"/>
                  <a:pt x="97" y="121"/>
                  <a:pt x="105" y="121"/>
                </a:cubicBezTo>
                <a:cubicBezTo>
                  <a:pt x="245" y="121"/>
                  <a:pt x="245" y="121"/>
                  <a:pt x="245" y="121"/>
                </a:cubicBezTo>
                <a:cubicBezTo>
                  <a:pt x="253" y="121"/>
                  <a:pt x="260" y="114"/>
                  <a:pt x="260" y="106"/>
                </a:cubicBezTo>
                <a:cubicBezTo>
                  <a:pt x="260" y="15"/>
                  <a:pt x="260" y="15"/>
                  <a:pt x="260" y="15"/>
                </a:cubicBezTo>
                <a:cubicBezTo>
                  <a:pt x="260" y="7"/>
                  <a:pt x="253" y="0"/>
                  <a:pt x="245" y="0"/>
                </a:cubicBezTo>
                <a:close/>
                <a:moveTo>
                  <a:pt x="246" y="106"/>
                </a:moveTo>
                <a:cubicBezTo>
                  <a:pt x="246" y="107"/>
                  <a:pt x="246" y="107"/>
                  <a:pt x="245" y="107"/>
                </a:cubicBezTo>
                <a:cubicBezTo>
                  <a:pt x="105" y="107"/>
                  <a:pt x="105" y="107"/>
                  <a:pt x="105" y="107"/>
                </a:cubicBezTo>
                <a:cubicBezTo>
                  <a:pt x="104" y="107"/>
                  <a:pt x="104" y="107"/>
                  <a:pt x="104" y="10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5" y="14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46" y="14"/>
                  <a:pt x="246" y="14"/>
                  <a:pt x="246" y="15"/>
                </a:cubicBezTo>
                <a:lnTo>
                  <a:pt x="246" y="106"/>
                </a:lnTo>
                <a:close/>
                <a:moveTo>
                  <a:pt x="71" y="91"/>
                </a:moveTo>
                <a:cubicBezTo>
                  <a:pt x="52" y="91"/>
                  <a:pt x="52" y="91"/>
                  <a:pt x="52" y="91"/>
                </a:cubicBezTo>
                <a:cubicBezTo>
                  <a:pt x="49" y="91"/>
                  <a:pt x="47" y="93"/>
                  <a:pt x="47" y="96"/>
                </a:cubicBezTo>
                <a:cubicBezTo>
                  <a:pt x="47" y="99"/>
                  <a:pt x="49" y="102"/>
                  <a:pt x="52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4" y="102"/>
                  <a:pt x="77" y="99"/>
                  <a:pt x="77" y="96"/>
                </a:cubicBezTo>
                <a:cubicBezTo>
                  <a:pt x="77" y="93"/>
                  <a:pt x="74" y="91"/>
                  <a:pt x="71" y="9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8223369" y="3234812"/>
            <a:ext cx="5479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이메일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5" name="Freeform 34"/>
          <p:cNvSpPr>
            <a:spLocks noEditPoints="1"/>
          </p:cNvSpPr>
          <p:nvPr/>
        </p:nvSpPr>
        <p:spPr bwMode="auto">
          <a:xfrm>
            <a:off x="8330005" y="3454462"/>
            <a:ext cx="206898" cy="276560"/>
          </a:xfrm>
          <a:custGeom>
            <a:avLst/>
            <a:gdLst>
              <a:gd name="T0" fmla="*/ 115 w 982"/>
              <a:gd name="T1" fmla="*/ 701 h 1024"/>
              <a:gd name="T2" fmla="*/ 296 w 982"/>
              <a:gd name="T3" fmla="*/ 678 h 1024"/>
              <a:gd name="T4" fmla="*/ 298 w 982"/>
              <a:gd name="T5" fmla="*/ 720 h 1024"/>
              <a:gd name="T6" fmla="*/ 133 w 982"/>
              <a:gd name="T7" fmla="*/ 633 h 1024"/>
              <a:gd name="T8" fmla="*/ 132 w 982"/>
              <a:gd name="T9" fmla="*/ 591 h 1024"/>
              <a:gd name="T10" fmla="*/ 493 w 982"/>
              <a:gd name="T11" fmla="*/ 590 h 1024"/>
              <a:gd name="T12" fmla="*/ 495 w 982"/>
              <a:gd name="T13" fmla="*/ 631 h 1024"/>
              <a:gd name="T14" fmla="*/ 133 w 982"/>
              <a:gd name="T15" fmla="*/ 633 h 1024"/>
              <a:gd name="T16" fmla="*/ 111 w 982"/>
              <a:gd name="T17" fmla="*/ 523 h 1024"/>
              <a:gd name="T18" fmla="*/ 413 w 982"/>
              <a:gd name="T19" fmla="*/ 502 h 1024"/>
              <a:gd name="T20" fmla="*/ 715 w 982"/>
              <a:gd name="T21" fmla="*/ 523 h 1024"/>
              <a:gd name="T22" fmla="*/ 413 w 982"/>
              <a:gd name="T23" fmla="*/ 543 h 1024"/>
              <a:gd name="T24" fmla="*/ 886 w 982"/>
              <a:gd name="T25" fmla="*/ 700 h 1024"/>
              <a:gd name="T26" fmla="*/ 977 w 982"/>
              <a:gd name="T27" fmla="*/ 714 h 1024"/>
              <a:gd name="T28" fmla="*/ 954 w 982"/>
              <a:gd name="T29" fmla="*/ 753 h 1024"/>
              <a:gd name="T30" fmla="*/ 886 w 982"/>
              <a:gd name="T31" fmla="*/ 700 h 1024"/>
              <a:gd name="T32" fmla="*/ 313 w 982"/>
              <a:gd name="T33" fmla="*/ 845 h 1024"/>
              <a:gd name="T34" fmla="*/ 267 w 982"/>
              <a:gd name="T35" fmla="*/ 879 h 1024"/>
              <a:gd name="T36" fmla="*/ 325 w 982"/>
              <a:gd name="T37" fmla="*/ 888 h 1024"/>
              <a:gd name="T38" fmla="*/ 355 w 982"/>
              <a:gd name="T39" fmla="*/ 812 h 1024"/>
              <a:gd name="T40" fmla="*/ 630 w 982"/>
              <a:gd name="T41" fmla="*/ 759 h 1024"/>
              <a:gd name="T42" fmla="*/ 856 w 982"/>
              <a:gd name="T43" fmla="*/ 717 h 1024"/>
              <a:gd name="T44" fmla="*/ 410 w 982"/>
              <a:gd name="T45" fmla="*/ 821 h 1024"/>
              <a:gd name="T46" fmla="*/ 371 w 982"/>
              <a:gd name="T47" fmla="*/ 808 h 1024"/>
              <a:gd name="T48" fmla="*/ 867 w 982"/>
              <a:gd name="T49" fmla="*/ 694 h 1024"/>
              <a:gd name="T50" fmla="*/ 644 w 982"/>
              <a:gd name="T51" fmla="*/ 835 h 1024"/>
              <a:gd name="T52" fmla="*/ 371 w 982"/>
              <a:gd name="T53" fmla="*/ 808 h 1024"/>
              <a:gd name="T54" fmla="*/ 705 w 982"/>
              <a:gd name="T55" fmla="*/ 703 h 1024"/>
              <a:gd name="T56" fmla="*/ 865 w 982"/>
              <a:gd name="T57" fmla="*/ 685 h 1024"/>
              <a:gd name="T58" fmla="*/ 555 w 982"/>
              <a:gd name="T59" fmla="*/ 755 h 1024"/>
              <a:gd name="T60" fmla="*/ 239 w 982"/>
              <a:gd name="T61" fmla="*/ 0 h 1024"/>
              <a:gd name="T62" fmla="*/ 834 w 982"/>
              <a:gd name="T63" fmla="*/ 18 h 1024"/>
              <a:gd name="T64" fmla="*/ 827 w 982"/>
              <a:gd name="T65" fmla="*/ 348 h 1024"/>
              <a:gd name="T66" fmla="*/ 788 w 982"/>
              <a:gd name="T67" fmla="*/ 668 h 1024"/>
              <a:gd name="T68" fmla="*/ 809 w 982"/>
              <a:gd name="T69" fmla="*/ 57 h 1024"/>
              <a:gd name="T70" fmla="*/ 252 w 982"/>
              <a:gd name="T71" fmla="*/ 42 h 1024"/>
              <a:gd name="T72" fmla="*/ 221 w 982"/>
              <a:gd name="T73" fmla="*/ 248 h 1024"/>
              <a:gd name="T74" fmla="*/ 43 w 982"/>
              <a:gd name="T75" fmla="*/ 614 h 1024"/>
              <a:gd name="T76" fmla="*/ 437 w 982"/>
              <a:gd name="T77" fmla="*/ 972 h 1024"/>
              <a:gd name="T78" fmla="*/ 799 w 982"/>
              <a:gd name="T79" fmla="*/ 817 h 1024"/>
              <a:gd name="T80" fmla="*/ 856 w 982"/>
              <a:gd name="T81" fmla="*/ 980 h 1024"/>
              <a:gd name="T82" fmla="*/ 440 w 982"/>
              <a:gd name="T83" fmla="*/ 1012 h 1024"/>
              <a:gd name="T84" fmla="*/ 21 w 982"/>
              <a:gd name="T85" fmla="*/ 1004 h 1024"/>
              <a:gd name="T86" fmla="*/ 9 w 982"/>
              <a:gd name="T87" fmla="*/ 227 h 1024"/>
              <a:gd name="T88" fmla="*/ 224 w 982"/>
              <a:gd name="T89" fmla="*/ 6 h 1024"/>
              <a:gd name="T90" fmla="*/ 239 w 982"/>
              <a:gd name="T91" fmla="*/ 0 h 1024"/>
              <a:gd name="T92" fmla="*/ 212 w 982"/>
              <a:gd name="T93" fmla="*/ 72 h 1024"/>
              <a:gd name="T94" fmla="*/ 201 w 982"/>
              <a:gd name="T95" fmla="*/ 211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82" h="1024">
                <a:moveTo>
                  <a:pt x="137" y="722"/>
                </a:moveTo>
                <a:cubicBezTo>
                  <a:pt x="125" y="722"/>
                  <a:pt x="116" y="713"/>
                  <a:pt x="115" y="701"/>
                </a:cubicBezTo>
                <a:cubicBezTo>
                  <a:pt x="115" y="690"/>
                  <a:pt x="124" y="680"/>
                  <a:pt x="135" y="680"/>
                </a:cubicBezTo>
                <a:cubicBezTo>
                  <a:pt x="188" y="680"/>
                  <a:pt x="242" y="679"/>
                  <a:pt x="296" y="678"/>
                </a:cubicBezTo>
                <a:cubicBezTo>
                  <a:pt x="307" y="678"/>
                  <a:pt x="316" y="688"/>
                  <a:pt x="317" y="699"/>
                </a:cubicBezTo>
                <a:cubicBezTo>
                  <a:pt x="317" y="710"/>
                  <a:pt x="309" y="720"/>
                  <a:pt x="298" y="720"/>
                </a:cubicBezTo>
                <a:cubicBezTo>
                  <a:pt x="244" y="721"/>
                  <a:pt x="190" y="721"/>
                  <a:pt x="137" y="722"/>
                </a:cubicBezTo>
                <a:close/>
                <a:moveTo>
                  <a:pt x="133" y="633"/>
                </a:moveTo>
                <a:cubicBezTo>
                  <a:pt x="122" y="633"/>
                  <a:pt x="113" y="624"/>
                  <a:pt x="112" y="612"/>
                </a:cubicBezTo>
                <a:cubicBezTo>
                  <a:pt x="112" y="601"/>
                  <a:pt x="121" y="591"/>
                  <a:pt x="132" y="591"/>
                </a:cubicBezTo>
                <a:cubicBezTo>
                  <a:pt x="192" y="591"/>
                  <a:pt x="252" y="591"/>
                  <a:pt x="313" y="591"/>
                </a:cubicBezTo>
                <a:cubicBezTo>
                  <a:pt x="373" y="590"/>
                  <a:pt x="433" y="590"/>
                  <a:pt x="493" y="590"/>
                </a:cubicBezTo>
                <a:cubicBezTo>
                  <a:pt x="504" y="590"/>
                  <a:pt x="514" y="599"/>
                  <a:pt x="514" y="610"/>
                </a:cubicBezTo>
                <a:cubicBezTo>
                  <a:pt x="514" y="621"/>
                  <a:pt x="506" y="631"/>
                  <a:pt x="495" y="631"/>
                </a:cubicBezTo>
                <a:cubicBezTo>
                  <a:pt x="434" y="631"/>
                  <a:pt x="374" y="631"/>
                  <a:pt x="314" y="632"/>
                </a:cubicBezTo>
                <a:cubicBezTo>
                  <a:pt x="254" y="632"/>
                  <a:pt x="193" y="633"/>
                  <a:pt x="133" y="633"/>
                </a:cubicBezTo>
                <a:close/>
                <a:moveTo>
                  <a:pt x="131" y="544"/>
                </a:moveTo>
                <a:cubicBezTo>
                  <a:pt x="120" y="544"/>
                  <a:pt x="111" y="534"/>
                  <a:pt x="111" y="523"/>
                </a:cubicBezTo>
                <a:cubicBezTo>
                  <a:pt x="111" y="511"/>
                  <a:pt x="120" y="502"/>
                  <a:pt x="131" y="502"/>
                </a:cubicBezTo>
                <a:cubicBezTo>
                  <a:pt x="225" y="502"/>
                  <a:pt x="319" y="502"/>
                  <a:pt x="413" y="502"/>
                </a:cubicBezTo>
                <a:cubicBezTo>
                  <a:pt x="507" y="502"/>
                  <a:pt x="600" y="502"/>
                  <a:pt x="694" y="502"/>
                </a:cubicBezTo>
                <a:cubicBezTo>
                  <a:pt x="705" y="502"/>
                  <a:pt x="715" y="511"/>
                  <a:pt x="715" y="523"/>
                </a:cubicBezTo>
                <a:cubicBezTo>
                  <a:pt x="715" y="534"/>
                  <a:pt x="706" y="543"/>
                  <a:pt x="695" y="543"/>
                </a:cubicBezTo>
                <a:cubicBezTo>
                  <a:pt x="601" y="543"/>
                  <a:pt x="507" y="543"/>
                  <a:pt x="413" y="543"/>
                </a:cubicBezTo>
                <a:cubicBezTo>
                  <a:pt x="319" y="543"/>
                  <a:pt x="225" y="543"/>
                  <a:pt x="131" y="544"/>
                </a:cubicBezTo>
                <a:close/>
                <a:moveTo>
                  <a:pt x="886" y="700"/>
                </a:moveTo>
                <a:cubicBezTo>
                  <a:pt x="903" y="696"/>
                  <a:pt x="919" y="693"/>
                  <a:pt x="936" y="689"/>
                </a:cubicBezTo>
                <a:cubicBezTo>
                  <a:pt x="954" y="685"/>
                  <a:pt x="972" y="696"/>
                  <a:pt x="977" y="714"/>
                </a:cubicBezTo>
                <a:cubicBezTo>
                  <a:pt x="977" y="714"/>
                  <a:pt x="977" y="714"/>
                  <a:pt x="977" y="714"/>
                </a:cubicBezTo>
                <a:cubicBezTo>
                  <a:pt x="982" y="731"/>
                  <a:pt x="972" y="749"/>
                  <a:pt x="954" y="753"/>
                </a:cubicBezTo>
                <a:cubicBezTo>
                  <a:pt x="938" y="757"/>
                  <a:pt x="921" y="760"/>
                  <a:pt x="904" y="764"/>
                </a:cubicBezTo>
                <a:cubicBezTo>
                  <a:pt x="898" y="743"/>
                  <a:pt x="892" y="721"/>
                  <a:pt x="886" y="700"/>
                </a:cubicBezTo>
                <a:close/>
                <a:moveTo>
                  <a:pt x="355" y="812"/>
                </a:moveTo>
                <a:cubicBezTo>
                  <a:pt x="341" y="822"/>
                  <a:pt x="328" y="835"/>
                  <a:pt x="313" y="845"/>
                </a:cubicBezTo>
                <a:cubicBezTo>
                  <a:pt x="299" y="855"/>
                  <a:pt x="284" y="862"/>
                  <a:pt x="269" y="872"/>
                </a:cubicBezTo>
                <a:cubicBezTo>
                  <a:pt x="267" y="874"/>
                  <a:pt x="266" y="877"/>
                  <a:pt x="267" y="879"/>
                </a:cubicBezTo>
                <a:cubicBezTo>
                  <a:pt x="268" y="882"/>
                  <a:pt x="270" y="884"/>
                  <a:pt x="273" y="884"/>
                </a:cubicBezTo>
                <a:cubicBezTo>
                  <a:pt x="291" y="887"/>
                  <a:pt x="307" y="886"/>
                  <a:pt x="325" y="888"/>
                </a:cubicBezTo>
                <a:cubicBezTo>
                  <a:pt x="343" y="890"/>
                  <a:pt x="362" y="896"/>
                  <a:pt x="379" y="898"/>
                </a:cubicBezTo>
                <a:cubicBezTo>
                  <a:pt x="371" y="870"/>
                  <a:pt x="363" y="841"/>
                  <a:pt x="355" y="812"/>
                </a:cubicBezTo>
                <a:close/>
                <a:moveTo>
                  <a:pt x="407" y="811"/>
                </a:moveTo>
                <a:cubicBezTo>
                  <a:pt x="481" y="794"/>
                  <a:pt x="556" y="776"/>
                  <a:pt x="630" y="759"/>
                </a:cubicBezTo>
                <a:cubicBezTo>
                  <a:pt x="705" y="742"/>
                  <a:pt x="779" y="725"/>
                  <a:pt x="854" y="708"/>
                </a:cubicBezTo>
                <a:cubicBezTo>
                  <a:pt x="855" y="711"/>
                  <a:pt x="856" y="714"/>
                  <a:pt x="856" y="717"/>
                </a:cubicBezTo>
                <a:cubicBezTo>
                  <a:pt x="782" y="734"/>
                  <a:pt x="707" y="751"/>
                  <a:pt x="633" y="769"/>
                </a:cubicBezTo>
                <a:cubicBezTo>
                  <a:pt x="559" y="786"/>
                  <a:pt x="484" y="803"/>
                  <a:pt x="410" y="821"/>
                </a:cubicBezTo>
                <a:cubicBezTo>
                  <a:pt x="409" y="818"/>
                  <a:pt x="408" y="814"/>
                  <a:pt x="407" y="811"/>
                </a:cubicBezTo>
                <a:close/>
                <a:moveTo>
                  <a:pt x="371" y="808"/>
                </a:moveTo>
                <a:cubicBezTo>
                  <a:pt x="454" y="789"/>
                  <a:pt x="537" y="769"/>
                  <a:pt x="619" y="750"/>
                </a:cubicBezTo>
                <a:cubicBezTo>
                  <a:pt x="702" y="731"/>
                  <a:pt x="785" y="713"/>
                  <a:pt x="867" y="694"/>
                </a:cubicBezTo>
                <a:cubicBezTo>
                  <a:pt x="875" y="722"/>
                  <a:pt x="883" y="750"/>
                  <a:pt x="891" y="778"/>
                </a:cubicBezTo>
                <a:cubicBezTo>
                  <a:pt x="809" y="797"/>
                  <a:pt x="726" y="816"/>
                  <a:pt x="644" y="835"/>
                </a:cubicBezTo>
                <a:cubicBezTo>
                  <a:pt x="561" y="854"/>
                  <a:pt x="478" y="874"/>
                  <a:pt x="396" y="894"/>
                </a:cubicBezTo>
                <a:cubicBezTo>
                  <a:pt x="388" y="866"/>
                  <a:pt x="379" y="837"/>
                  <a:pt x="371" y="808"/>
                </a:cubicBezTo>
                <a:close/>
                <a:moveTo>
                  <a:pt x="550" y="738"/>
                </a:moveTo>
                <a:cubicBezTo>
                  <a:pt x="602" y="726"/>
                  <a:pt x="653" y="714"/>
                  <a:pt x="705" y="703"/>
                </a:cubicBezTo>
                <a:cubicBezTo>
                  <a:pt x="757" y="691"/>
                  <a:pt x="808" y="680"/>
                  <a:pt x="860" y="668"/>
                </a:cubicBezTo>
                <a:cubicBezTo>
                  <a:pt x="862" y="673"/>
                  <a:pt x="863" y="679"/>
                  <a:pt x="865" y="685"/>
                </a:cubicBezTo>
                <a:cubicBezTo>
                  <a:pt x="813" y="696"/>
                  <a:pt x="761" y="708"/>
                  <a:pt x="710" y="720"/>
                </a:cubicBezTo>
                <a:cubicBezTo>
                  <a:pt x="658" y="731"/>
                  <a:pt x="606" y="743"/>
                  <a:pt x="555" y="755"/>
                </a:cubicBezTo>
                <a:cubicBezTo>
                  <a:pt x="553" y="750"/>
                  <a:pt x="552" y="744"/>
                  <a:pt x="550" y="738"/>
                </a:cubicBezTo>
                <a:close/>
                <a:moveTo>
                  <a:pt x="239" y="0"/>
                </a:moveTo>
                <a:cubicBezTo>
                  <a:pt x="338" y="3"/>
                  <a:pt x="437" y="6"/>
                  <a:pt x="536" y="9"/>
                </a:cubicBezTo>
                <a:cubicBezTo>
                  <a:pt x="635" y="12"/>
                  <a:pt x="735" y="15"/>
                  <a:pt x="834" y="18"/>
                </a:cubicBezTo>
                <a:cubicBezTo>
                  <a:pt x="845" y="18"/>
                  <a:pt x="853" y="27"/>
                  <a:pt x="852" y="38"/>
                </a:cubicBezTo>
                <a:cubicBezTo>
                  <a:pt x="842" y="142"/>
                  <a:pt x="832" y="245"/>
                  <a:pt x="827" y="348"/>
                </a:cubicBezTo>
                <a:cubicBezTo>
                  <a:pt x="823" y="452"/>
                  <a:pt x="825" y="555"/>
                  <a:pt x="828" y="659"/>
                </a:cubicBezTo>
                <a:cubicBezTo>
                  <a:pt x="815" y="662"/>
                  <a:pt x="802" y="665"/>
                  <a:pt x="788" y="668"/>
                </a:cubicBezTo>
                <a:cubicBezTo>
                  <a:pt x="785" y="566"/>
                  <a:pt x="782" y="464"/>
                  <a:pt x="786" y="362"/>
                </a:cubicBezTo>
                <a:cubicBezTo>
                  <a:pt x="790" y="260"/>
                  <a:pt x="799" y="159"/>
                  <a:pt x="809" y="57"/>
                </a:cubicBezTo>
                <a:cubicBezTo>
                  <a:pt x="716" y="55"/>
                  <a:pt x="624" y="52"/>
                  <a:pt x="531" y="50"/>
                </a:cubicBezTo>
                <a:cubicBezTo>
                  <a:pt x="438" y="47"/>
                  <a:pt x="345" y="45"/>
                  <a:pt x="252" y="42"/>
                </a:cubicBezTo>
                <a:cubicBezTo>
                  <a:pt x="247" y="105"/>
                  <a:pt x="243" y="168"/>
                  <a:pt x="239" y="230"/>
                </a:cubicBezTo>
                <a:cubicBezTo>
                  <a:pt x="238" y="240"/>
                  <a:pt x="230" y="248"/>
                  <a:pt x="221" y="248"/>
                </a:cubicBezTo>
                <a:cubicBezTo>
                  <a:pt x="163" y="247"/>
                  <a:pt x="106" y="246"/>
                  <a:pt x="49" y="245"/>
                </a:cubicBezTo>
                <a:cubicBezTo>
                  <a:pt x="43" y="368"/>
                  <a:pt x="40" y="491"/>
                  <a:pt x="43" y="614"/>
                </a:cubicBezTo>
                <a:cubicBezTo>
                  <a:pt x="46" y="736"/>
                  <a:pt x="53" y="859"/>
                  <a:pt x="61" y="982"/>
                </a:cubicBezTo>
                <a:cubicBezTo>
                  <a:pt x="186" y="978"/>
                  <a:pt x="311" y="975"/>
                  <a:pt x="437" y="972"/>
                </a:cubicBezTo>
                <a:cubicBezTo>
                  <a:pt x="562" y="968"/>
                  <a:pt x="687" y="965"/>
                  <a:pt x="813" y="962"/>
                </a:cubicBezTo>
                <a:cubicBezTo>
                  <a:pt x="808" y="914"/>
                  <a:pt x="803" y="866"/>
                  <a:pt x="799" y="817"/>
                </a:cubicBezTo>
                <a:cubicBezTo>
                  <a:pt x="812" y="814"/>
                  <a:pt x="825" y="811"/>
                  <a:pt x="839" y="808"/>
                </a:cubicBezTo>
                <a:cubicBezTo>
                  <a:pt x="844" y="866"/>
                  <a:pt x="850" y="923"/>
                  <a:pt x="856" y="980"/>
                </a:cubicBezTo>
                <a:cubicBezTo>
                  <a:pt x="857" y="991"/>
                  <a:pt x="849" y="1000"/>
                  <a:pt x="838" y="1001"/>
                </a:cubicBezTo>
                <a:cubicBezTo>
                  <a:pt x="705" y="1005"/>
                  <a:pt x="573" y="1008"/>
                  <a:pt x="440" y="1012"/>
                </a:cubicBezTo>
                <a:cubicBezTo>
                  <a:pt x="308" y="1016"/>
                  <a:pt x="175" y="1020"/>
                  <a:pt x="43" y="1024"/>
                </a:cubicBezTo>
                <a:cubicBezTo>
                  <a:pt x="31" y="1024"/>
                  <a:pt x="22" y="1015"/>
                  <a:pt x="21" y="1004"/>
                </a:cubicBezTo>
                <a:cubicBezTo>
                  <a:pt x="14" y="874"/>
                  <a:pt x="6" y="745"/>
                  <a:pt x="3" y="615"/>
                </a:cubicBezTo>
                <a:cubicBezTo>
                  <a:pt x="0" y="486"/>
                  <a:pt x="3" y="356"/>
                  <a:pt x="9" y="227"/>
                </a:cubicBezTo>
                <a:cubicBezTo>
                  <a:pt x="9" y="220"/>
                  <a:pt x="12" y="215"/>
                  <a:pt x="16" y="211"/>
                </a:cubicBezTo>
                <a:cubicBezTo>
                  <a:pt x="85" y="142"/>
                  <a:pt x="154" y="74"/>
                  <a:pt x="224" y="6"/>
                </a:cubicBezTo>
                <a:cubicBezTo>
                  <a:pt x="228" y="2"/>
                  <a:pt x="234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lose/>
                <a:moveTo>
                  <a:pt x="201" y="211"/>
                </a:moveTo>
                <a:cubicBezTo>
                  <a:pt x="212" y="72"/>
                  <a:pt x="212" y="72"/>
                  <a:pt x="212" y="72"/>
                </a:cubicBezTo>
                <a:cubicBezTo>
                  <a:pt x="73" y="209"/>
                  <a:pt x="73" y="209"/>
                  <a:pt x="73" y="209"/>
                </a:cubicBezTo>
                <a:cubicBezTo>
                  <a:pt x="201" y="211"/>
                  <a:pt x="201" y="211"/>
                  <a:pt x="201" y="21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193360" y="3772789"/>
            <a:ext cx="67746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 B/L, H B/L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57" name="Straight Connector 394"/>
          <p:cNvCxnSpPr/>
          <p:nvPr/>
        </p:nvCxnSpPr>
        <p:spPr>
          <a:xfrm>
            <a:off x="8933945" y="3092809"/>
            <a:ext cx="0" cy="5168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394"/>
          <p:cNvCxnSpPr/>
          <p:nvPr/>
        </p:nvCxnSpPr>
        <p:spPr>
          <a:xfrm>
            <a:off x="8649498" y="3094060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394"/>
          <p:cNvCxnSpPr/>
          <p:nvPr/>
        </p:nvCxnSpPr>
        <p:spPr>
          <a:xfrm>
            <a:off x="8649723" y="3601172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8741283" y="3226966"/>
            <a:ext cx="394673" cy="2718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M,H B/L </a:t>
            </a:r>
          </a:p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취합</a:t>
            </a:r>
          </a:p>
        </p:txBody>
      </p:sp>
      <p:pic>
        <p:nvPicPr>
          <p:cNvPr id="161" name="Picture 18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14" y="4117107"/>
            <a:ext cx="290802" cy="2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직사각형 161"/>
          <p:cNvSpPr/>
          <p:nvPr/>
        </p:nvSpPr>
        <p:spPr>
          <a:xfrm>
            <a:off x="8414230" y="4111924"/>
            <a:ext cx="1008113" cy="271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Master/House</a:t>
            </a:r>
          </a:p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B/L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생성</a:t>
            </a:r>
          </a:p>
        </p:txBody>
      </p:sp>
      <p:sp>
        <p:nvSpPr>
          <p:cNvPr id="163" name="Freeform 34"/>
          <p:cNvSpPr>
            <a:spLocks noEditPoints="1"/>
          </p:cNvSpPr>
          <p:nvPr/>
        </p:nvSpPr>
        <p:spPr bwMode="auto">
          <a:xfrm>
            <a:off x="8426747" y="3429839"/>
            <a:ext cx="206898" cy="276560"/>
          </a:xfrm>
          <a:custGeom>
            <a:avLst/>
            <a:gdLst>
              <a:gd name="T0" fmla="*/ 115 w 982"/>
              <a:gd name="T1" fmla="*/ 701 h 1024"/>
              <a:gd name="T2" fmla="*/ 296 w 982"/>
              <a:gd name="T3" fmla="*/ 678 h 1024"/>
              <a:gd name="T4" fmla="*/ 298 w 982"/>
              <a:gd name="T5" fmla="*/ 720 h 1024"/>
              <a:gd name="T6" fmla="*/ 133 w 982"/>
              <a:gd name="T7" fmla="*/ 633 h 1024"/>
              <a:gd name="T8" fmla="*/ 132 w 982"/>
              <a:gd name="T9" fmla="*/ 591 h 1024"/>
              <a:gd name="T10" fmla="*/ 493 w 982"/>
              <a:gd name="T11" fmla="*/ 590 h 1024"/>
              <a:gd name="T12" fmla="*/ 495 w 982"/>
              <a:gd name="T13" fmla="*/ 631 h 1024"/>
              <a:gd name="T14" fmla="*/ 133 w 982"/>
              <a:gd name="T15" fmla="*/ 633 h 1024"/>
              <a:gd name="T16" fmla="*/ 111 w 982"/>
              <a:gd name="T17" fmla="*/ 523 h 1024"/>
              <a:gd name="T18" fmla="*/ 413 w 982"/>
              <a:gd name="T19" fmla="*/ 502 h 1024"/>
              <a:gd name="T20" fmla="*/ 715 w 982"/>
              <a:gd name="T21" fmla="*/ 523 h 1024"/>
              <a:gd name="T22" fmla="*/ 413 w 982"/>
              <a:gd name="T23" fmla="*/ 543 h 1024"/>
              <a:gd name="T24" fmla="*/ 886 w 982"/>
              <a:gd name="T25" fmla="*/ 700 h 1024"/>
              <a:gd name="T26" fmla="*/ 977 w 982"/>
              <a:gd name="T27" fmla="*/ 714 h 1024"/>
              <a:gd name="T28" fmla="*/ 954 w 982"/>
              <a:gd name="T29" fmla="*/ 753 h 1024"/>
              <a:gd name="T30" fmla="*/ 886 w 982"/>
              <a:gd name="T31" fmla="*/ 700 h 1024"/>
              <a:gd name="T32" fmla="*/ 313 w 982"/>
              <a:gd name="T33" fmla="*/ 845 h 1024"/>
              <a:gd name="T34" fmla="*/ 267 w 982"/>
              <a:gd name="T35" fmla="*/ 879 h 1024"/>
              <a:gd name="T36" fmla="*/ 325 w 982"/>
              <a:gd name="T37" fmla="*/ 888 h 1024"/>
              <a:gd name="T38" fmla="*/ 355 w 982"/>
              <a:gd name="T39" fmla="*/ 812 h 1024"/>
              <a:gd name="T40" fmla="*/ 630 w 982"/>
              <a:gd name="T41" fmla="*/ 759 h 1024"/>
              <a:gd name="T42" fmla="*/ 856 w 982"/>
              <a:gd name="T43" fmla="*/ 717 h 1024"/>
              <a:gd name="T44" fmla="*/ 410 w 982"/>
              <a:gd name="T45" fmla="*/ 821 h 1024"/>
              <a:gd name="T46" fmla="*/ 371 w 982"/>
              <a:gd name="T47" fmla="*/ 808 h 1024"/>
              <a:gd name="T48" fmla="*/ 867 w 982"/>
              <a:gd name="T49" fmla="*/ 694 h 1024"/>
              <a:gd name="T50" fmla="*/ 644 w 982"/>
              <a:gd name="T51" fmla="*/ 835 h 1024"/>
              <a:gd name="T52" fmla="*/ 371 w 982"/>
              <a:gd name="T53" fmla="*/ 808 h 1024"/>
              <a:gd name="T54" fmla="*/ 705 w 982"/>
              <a:gd name="T55" fmla="*/ 703 h 1024"/>
              <a:gd name="T56" fmla="*/ 865 w 982"/>
              <a:gd name="T57" fmla="*/ 685 h 1024"/>
              <a:gd name="T58" fmla="*/ 555 w 982"/>
              <a:gd name="T59" fmla="*/ 755 h 1024"/>
              <a:gd name="T60" fmla="*/ 239 w 982"/>
              <a:gd name="T61" fmla="*/ 0 h 1024"/>
              <a:gd name="T62" fmla="*/ 834 w 982"/>
              <a:gd name="T63" fmla="*/ 18 h 1024"/>
              <a:gd name="T64" fmla="*/ 827 w 982"/>
              <a:gd name="T65" fmla="*/ 348 h 1024"/>
              <a:gd name="T66" fmla="*/ 788 w 982"/>
              <a:gd name="T67" fmla="*/ 668 h 1024"/>
              <a:gd name="T68" fmla="*/ 809 w 982"/>
              <a:gd name="T69" fmla="*/ 57 h 1024"/>
              <a:gd name="T70" fmla="*/ 252 w 982"/>
              <a:gd name="T71" fmla="*/ 42 h 1024"/>
              <a:gd name="T72" fmla="*/ 221 w 982"/>
              <a:gd name="T73" fmla="*/ 248 h 1024"/>
              <a:gd name="T74" fmla="*/ 43 w 982"/>
              <a:gd name="T75" fmla="*/ 614 h 1024"/>
              <a:gd name="T76" fmla="*/ 437 w 982"/>
              <a:gd name="T77" fmla="*/ 972 h 1024"/>
              <a:gd name="T78" fmla="*/ 799 w 982"/>
              <a:gd name="T79" fmla="*/ 817 h 1024"/>
              <a:gd name="T80" fmla="*/ 856 w 982"/>
              <a:gd name="T81" fmla="*/ 980 h 1024"/>
              <a:gd name="T82" fmla="*/ 440 w 982"/>
              <a:gd name="T83" fmla="*/ 1012 h 1024"/>
              <a:gd name="T84" fmla="*/ 21 w 982"/>
              <a:gd name="T85" fmla="*/ 1004 h 1024"/>
              <a:gd name="T86" fmla="*/ 9 w 982"/>
              <a:gd name="T87" fmla="*/ 227 h 1024"/>
              <a:gd name="T88" fmla="*/ 224 w 982"/>
              <a:gd name="T89" fmla="*/ 6 h 1024"/>
              <a:gd name="T90" fmla="*/ 239 w 982"/>
              <a:gd name="T91" fmla="*/ 0 h 1024"/>
              <a:gd name="T92" fmla="*/ 212 w 982"/>
              <a:gd name="T93" fmla="*/ 72 h 1024"/>
              <a:gd name="T94" fmla="*/ 201 w 982"/>
              <a:gd name="T95" fmla="*/ 211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82" h="1024">
                <a:moveTo>
                  <a:pt x="137" y="722"/>
                </a:moveTo>
                <a:cubicBezTo>
                  <a:pt x="125" y="722"/>
                  <a:pt x="116" y="713"/>
                  <a:pt x="115" y="701"/>
                </a:cubicBezTo>
                <a:cubicBezTo>
                  <a:pt x="115" y="690"/>
                  <a:pt x="124" y="680"/>
                  <a:pt x="135" y="680"/>
                </a:cubicBezTo>
                <a:cubicBezTo>
                  <a:pt x="188" y="680"/>
                  <a:pt x="242" y="679"/>
                  <a:pt x="296" y="678"/>
                </a:cubicBezTo>
                <a:cubicBezTo>
                  <a:pt x="307" y="678"/>
                  <a:pt x="316" y="688"/>
                  <a:pt x="317" y="699"/>
                </a:cubicBezTo>
                <a:cubicBezTo>
                  <a:pt x="317" y="710"/>
                  <a:pt x="309" y="720"/>
                  <a:pt x="298" y="720"/>
                </a:cubicBezTo>
                <a:cubicBezTo>
                  <a:pt x="244" y="721"/>
                  <a:pt x="190" y="721"/>
                  <a:pt x="137" y="722"/>
                </a:cubicBezTo>
                <a:close/>
                <a:moveTo>
                  <a:pt x="133" y="633"/>
                </a:moveTo>
                <a:cubicBezTo>
                  <a:pt x="122" y="633"/>
                  <a:pt x="113" y="624"/>
                  <a:pt x="112" y="612"/>
                </a:cubicBezTo>
                <a:cubicBezTo>
                  <a:pt x="112" y="601"/>
                  <a:pt x="121" y="591"/>
                  <a:pt x="132" y="591"/>
                </a:cubicBezTo>
                <a:cubicBezTo>
                  <a:pt x="192" y="591"/>
                  <a:pt x="252" y="591"/>
                  <a:pt x="313" y="591"/>
                </a:cubicBezTo>
                <a:cubicBezTo>
                  <a:pt x="373" y="590"/>
                  <a:pt x="433" y="590"/>
                  <a:pt x="493" y="590"/>
                </a:cubicBezTo>
                <a:cubicBezTo>
                  <a:pt x="504" y="590"/>
                  <a:pt x="514" y="599"/>
                  <a:pt x="514" y="610"/>
                </a:cubicBezTo>
                <a:cubicBezTo>
                  <a:pt x="514" y="621"/>
                  <a:pt x="506" y="631"/>
                  <a:pt x="495" y="631"/>
                </a:cubicBezTo>
                <a:cubicBezTo>
                  <a:pt x="434" y="631"/>
                  <a:pt x="374" y="631"/>
                  <a:pt x="314" y="632"/>
                </a:cubicBezTo>
                <a:cubicBezTo>
                  <a:pt x="254" y="632"/>
                  <a:pt x="193" y="633"/>
                  <a:pt x="133" y="633"/>
                </a:cubicBezTo>
                <a:close/>
                <a:moveTo>
                  <a:pt x="131" y="544"/>
                </a:moveTo>
                <a:cubicBezTo>
                  <a:pt x="120" y="544"/>
                  <a:pt x="111" y="534"/>
                  <a:pt x="111" y="523"/>
                </a:cubicBezTo>
                <a:cubicBezTo>
                  <a:pt x="111" y="511"/>
                  <a:pt x="120" y="502"/>
                  <a:pt x="131" y="502"/>
                </a:cubicBezTo>
                <a:cubicBezTo>
                  <a:pt x="225" y="502"/>
                  <a:pt x="319" y="502"/>
                  <a:pt x="413" y="502"/>
                </a:cubicBezTo>
                <a:cubicBezTo>
                  <a:pt x="507" y="502"/>
                  <a:pt x="600" y="502"/>
                  <a:pt x="694" y="502"/>
                </a:cubicBezTo>
                <a:cubicBezTo>
                  <a:pt x="705" y="502"/>
                  <a:pt x="715" y="511"/>
                  <a:pt x="715" y="523"/>
                </a:cubicBezTo>
                <a:cubicBezTo>
                  <a:pt x="715" y="534"/>
                  <a:pt x="706" y="543"/>
                  <a:pt x="695" y="543"/>
                </a:cubicBezTo>
                <a:cubicBezTo>
                  <a:pt x="601" y="543"/>
                  <a:pt x="507" y="543"/>
                  <a:pt x="413" y="543"/>
                </a:cubicBezTo>
                <a:cubicBezTo>
                  <a:pt x="319" y="543"/>
                  <a:pt x="225" y="543"/>
                  <a:pt x="131" y="544"/>
                </a:cubicBezTo>
                <a:close/>
                <a:moveTo>
                  <a:pt x="886" y="700"/>
                </a:moveTo>
                <a:cubicBezTo>
                  <a:pt x="903" y="696"/>
                  <a:pt x="919" y="693"/>
                  <a:pt x="936" y="689"/>
                </a:cubicBezTo>
                <a:cubicBezTo>
                  <a:pt x="954" y="685"/>
                  <a:pt x="972" y="696"/>
                  <a:pt x="977" y="714"/>
                </a:cubicBezTo>
                <a:cubicBezTo>
                  <a:pt x="977" y="714"/>
                  <a:pt x="977" y="714"/>
                  <a:pt x="977" y="714"/>
                </a:cubicBezTo>
                <a:cubicBezTo>
                  <a:pt x="982" y="731"/>
                  <a:pt x="972" y="749"/>
                  <a:pt x="954" y="753"/>
                </a:cubicBezTo>
                <a:cubicBezTo>
                  <a:pt x="938" y="757"/>
                  <a:pt x="921" y="760"/>
                  <a:pt x="904" y="764"/>
                </a:cubicBezTo>
                <a:cubicBezTo>
                  <a:pt x="898" y="743"/>
                  <a:pt x="892" y="721"/>
                  <a:pt x="886" y="700"/>
                </a:cubicBezTo>
                <a:close/>
                <a:moveTo>
                  <a:pt x="355" y="812"/>
                </a:moveTo>
                <a:cubicBezTo>
                  <a:pt x="341" y="822"/>
                  <a:pt x="328" y="835"/>
                  <a:pt x="313" y="845"/>
                </a:cubicBezTo>
                <a:cubicBezTo>
                  <a:pt x="299" y="855"/>
                  <a:pt x="284" y="862"/>
                  <a:pt x="269" y="872"/>
                </a:cubicBezTo>
                <a:cubicBezTo>
                  <a:pt x="267" y="874"/>
                  <a:pt x="266" y="877"/>
                  <a:pt x="267" y="879"/>
                </a:cubicBezTo>
                <a:cubicBezTo>
                  <a:pt x="268" y="882"/>
                  <a:pt x="270" y="884"/>
                  <a:pt x="273" y="884"/>
                </a:cubicBezTo>
                <a:cubicBezTo>
                  <a:pt x="291" y="887"/>
                  <a:pt x="307" y="886"/>
                  <a:pt x="325" y="888"/>
                </a:cubicBezTo>
                <a:cubicBezTo>
                  <a:pt x="343" y="890"/>
                  <a:pt x="362" y="896"/>
                  <a:pt x="379" y="898"/>
                </a:cubicBezTo>
                <a:cubicBezTo>
                  <a:pt x="371" y="870"/>
                  <a:pt x="363" y="841"/>
                  <a:pt x="355" y="812"/>
                </a:cubicBezTo>
                <a:close/>
                <a:moveTo>
                  <a:pt x="407" y="811"/>
                </a:moveTo>
                <a:cubicBezTo>
                  <a:pt x="481" y="794"/>
                  <a:pt x="556" y="776"/>
                  <a:pt x="630" y="759"/>
                </a:cubicBezTo>
                <a:cubicBezTo>
                  <a:pt x="705" y="742"/>
                  <a:pt x="779" y="725"/>
                  <a:pt x="854" y="708"/>
                </a:cubicBezTo>
                <a:cubicBezTo>
                  <a:pt x="855" y="711"/>
                  <a:pt x="856" y="714"/>
                  <a:pt x="856" y="717"/>
                </a:cubicBezTo>
                <a:cubicBezTo>
                  <a:pt x="782" y="734"/>
                  <a:pt x="707" y="751"/>
                  <a:pt x="633" y="769"/>
                </a:cubicBezTo>
                <a:cubicBezTo>
                  <a:pt x="559" y="786"/>
                  <a:pt x="484" y="803"/>
                  <a:pt x="410" y="821"/>
                </a:cubicBezTo>
                <a:cubicBezTo>
                  <a:pt x="409" y="818"/>
                  <a:pt x="408" y="814"/>
                  <a:pt x="407" y="811"/>
                </a:cubicBezTo>
                <a:close/>
                <a:moveTo>
                  <a:pt x="371" y="808"/>
                </a:moveTo>
                <a:cubicBezTo>
                  <a:pt x="454" y="789"/>
                  <a:pt x="537" y="769"/>
                  <a:pt x="619" y="750"/>
                </a:cubicBezTo>
                <a:cubicBezTo>
                  <a:pt x="702" y="731"/>
                  <a:pt x="785" y="713"/>
                  <a:pt x="867" y="694"/>
                </a:cubicBezTo>
                <a:cubicBezTo>
                  <a:pt x="875" y="722"/>
                  <a:pt x="883" y="750"/>
                  <a:pt x="891" y="778"/>
                </a:cubicBezTo>
                <a:cubicBezTo>
                  <a:pt x="809" y="797"/>
                  <a:pt x="726" y="816"/>
                  <a:pt x="644" y="835"/>
                </a:cubicBezTo>
                <a:cubicBezTo>
                  <a:pt x="561" y="854"/>
                  <a:pt x="478" y="874"/>
                  <a:pt x="396" y="894"/>
                </a:cubicBezTo>
                <a:cubicBezTo>
                  <a:pt x="388" y="866"/>
                  <a:pt x="379" y="837"/>
                  <a:pt x="371" y="808"/>
                </a:cubicBezTo>
                <a:close/>
                <a:moveTo>
                  <a:pt x="550" y="738"/>
                </a:moveTo>
                <a:cubicBezTo>
                  <a:pt x="602" y="726"/>
                  <a:pt x="653" y="714"/>
                  <a:pt x="705" y="703"/>
                </a:cubicBezTo>
                <a:cubicBezTo>
                  <a:pt x="757" y="691"/>
                  <a:pt x="808" y="680"/>
                  <a:pt x="860" y="668"/>
                </a:cubicBezTo>
                <a:cubicBezTo>
                  <a:pt x="862" y="673"/>
                  <a:pt x="863" y="679"/>
                  <a:pt x="865" y="685"/>
                </a:cubicBezTo>
                <a:cubicBezTo>
                  <a:pt x="813" y="696"/>
                  <a:pt x="761" y="708"/>
                  <a:pt x="710" y="720"/>
                </a:cubicBezTo>
                <a:cubicBezTo>
                  <a:pt x="658" y="731"/>
                  <a:pt x="606" y="743"/>
                  <a:pt x="555" y="755"/>
                </a:cubicBezTo>
                <a:cubicBezTo>
                  <a:pt x="553" y="750"/>
                  <a:pt x="552" y="744"/>
                  <a:pt x="550" y="738"/>
                </a:cubicBezTo>
                <a:close/>
                <a:moveTo>
                  <a:pt x="239" y="0"/>
                </a:moveTo>
                <a:cubicBezTo>
                  <a:pt x="338" y="3"/>
                  <a:pt x="437" y="6"/>
                  <a:pt x="536" y="9"/>
                </a:cubicBezTo>
                <a:cubicBezTo>
                  <a:pt x="635" y="12"/>
                  <a:pt x="735" y="15"/>
                  <a:pt x="834" y="18"/>
                </a:cubicBezTo>
                <a:cubicBezTo>
                  <a:pt x="845" y="18"/>
                  <a:pt x="853" y="27"/>
                  <a:pt x="852" y="38"/>
                </a:cubicBezTo>
                <a:cubicBezTo>
                  <a:pt x="842" y="142"/>
                  <a:pt x="832" y="245"/>
                  <a:pt x="827" y="348"/>
                </a:cubicBezTo>
                <a:cubicBezTo>
                  <a:pt x="823" y="452"/>
                  <a:pt x="825" y="555"/>
                  <a:pt x="828" y="659"/>
                </a:cubicBezTo>
                <a:cubicBezTo>
                  <a:pt x="815" y="662"/>
                  <a:pt x="802" y="665"/>
                  <a:pt x="788" y="668"/>
                </a:cubicBezTo>
                <a:cubicBezTo>
                  <a:pt x="785" y="566"/>
                  <a:pt x="782" y="464"/>
                  <a:pt x="786" y="362"/>
                </a:cubicBezTo>
                <a:cubicBezTo>
                  <a:pt x="790" y="260"/>
                  <a:pt x="799" y="159"/>
                  <a:pt x="809" y="57"/>
                </a:cubicBezTo>
                <a:cubicBezTo>
                  <a:pt x="716" y="55"/>
                  <a:pt x="624" y="52"/>
                  <a:pt x="531" y="50"/>
                </a:cubicBezTo>
                <a:cubicBezTo>
                  <a:pt x="438" y="47"/>
                  <a:pt x="345" y="45"/>
                  <a:pt x="252" y="42"/>
                </a:cubicBezTo>
                <a:cubicBezTo>
                  <a:pt x="247" y="105"/>
                  <a:pt x="243" y="168"/>
                  <a:pt x="239" y="230"/>
                </a:cubicBezTo>
                <a:cubicBezTo>
                  <a:pt x="238" y="240"/>
                  <a:pt x="230" y="248"/>
                  <a:pt x="221" y="248"/>
                </a:cubicBezTo>
                <a:cubicBezTo>
                  <a:pt x="163" y="247"/>
                  <a:pt x="106" y="246"/>
                  <a:pt x="49" y="245"/>
                </a:cubicBezTo>
                <a:cubicBezTo>
                  <a:pt x="43" y="368"/>
                  <a:pt x="40" y="491"/>
                  <a:pt x="43" y="614"/>
                </a:cubicBezTo>
                <a:cubicBezTo>
                  <a:pt x="46" y="736"/>
                  <a:pt x="53" y="859"/>
                  <a:pt x="61" y="982"/>
                </a:cubicBezTo>
                <a:cubicBezTo>
                  <a:pt x="186" y="978"/>
                  <a:pt x="311" y="975"/>
                  <a:pt x="437" y="972"/>
                </a:cubicBezTo>
                <a:cubicBezTo>
                  <a:pt x="562" y="968"/>
                  <a:pt x="687" y="965"/>
                  <a:pt x="813" y="962"/>
                </a:cubicBezTo>
                <a:cubicBezTo>
                  <a:pt x="808" y="914"/>
                  <a:pt x="803" y="866"/>
                  <a:pt x="799" y="817"/>
                </a:cubicBezTo>
                <a:cubicBezTo>
                  <a:pt x="812" y="814"/>
                  <a:pt x="825" y="811"/>
                  <a:pt x="839" y="808"/>
                </a:cubicBezTo>
                <a:cubicBezTo>
                  <a:pt x="844" y="866"/>
                  <a:pt x="850" y="923"/>
                  <a:pt x="856" y="980"/>
                </a:cubicBezTo>
                <a:cubicBezTo>
                  <a:pt x="857" y="991"/>
                  <a:pt x="849" y="1000"/>
                  <a:pt x="838" y="1001"/>
                </a:cubicBezTo>
                <a:cubicBezTo>
                  <a:pt x="705" y="1005"/>
                  <a:pt x="573" y="1008"/>
                  <a:pt x="440" y="1012"/>
                </a:cubicBezTo>
                <a:cubicBezTo>
                  <a:pt x="308" y="1016"/>
                  <a:pt x="175" y="1020"/>
                  <a:pt x="43" y="1024"/>
                </a:cubicBezTo>
                <a:cubicBezTo>
                  <a:pt x="31" y="1024"/>
                  <a:pt x="22" y="1015"/>
                  <a:pt x="21" y="1004"/>
                </a:cubicBezTo>
                <a:cubicBezTo>
                  <a:pt x="14" y="874"/>
                  <a:pt x="6" y="745"/>
                  <a:pt x="3" y="615"/>
                </a:cubicBezTo>
                <a:cubicBezTo>
                  <a:pt x="0" y="486"/>
                  <a:pt x="3" y="356"/>
                  <a:pt x="9" y="227"/>
                </a:cubicBezTo>
                <a:cubicBezTo>
                  <a:pt x="9" y="220"/>
                  <a:pt x="12" y="215"/>
                  <a:pt x="16" y="211"/>
                </a:cubicBezTo>
                <a:cubicBezTo>
                  <a:pt x="85" y="142"/>
                  <a:pt x="154" y="74"/>
                  <a:pt x="224" y="6"/>
                </a:cubicBezTo>
                <a:cubicBezTo>
                  <a:pt x="228" y="2"/>
                  <a:pt x="234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lose/>
                <a:moveTo>
                  <a:pt x="201" y="211"/>
                </a:moveTo>
                <a:cubicBezTo>
                  <a:pt x="212" y="72"/>
                  <a:pt x="212" y="72"/>
                  <a:pt x="212" y="72"/>
                </a:cubicBezTo>
                <a:cubicBezTo>
                  <a:pt x="73" y="209"/>
                  <a:pt x="73" y="209"/>
                  <a:pt x="73" y="209"/>
                </a:cubicBezTo>
                <a:cubicBezTo>
                  <a:pt x="201" y="211"/>
                  <a:pt x="201" y="211"/>
                  <a:pt x="201" y="21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64" name="그룹 163"/>
          <p:cNvGrpSpPr/>
          <p:nvPr/>
        </p:nvGrpSpPr>
        <p:grpSpPr>
          <a:xfrm>
            <a:off x="7526311" y="3104964"/>
            <a:ext cx="298143" cy="393120"/>
            <a:chOff x="7245863" y="2686955"/>
            <a:chExt cx="507462" cy="560609"/>
          </a:xfrm>
        </p:grpSpPr>
        <p:pic>
          <p:nvPicPr>
            <p:cNvPr id="165" name="Picture 15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863" y="2776280"/>
              <a:ext cx="298143" cy="47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6" name="Picture 15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182" y="2686955"/>
              <a:ext cx="298143" cy="47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7" name="직사각형 166"/>
          <p:cNvSpPr/>
          <p:nvPr/>
        </p:nvSpPr>
        <p:spPr>
          <a:xfrm>
            <a:off x="7824454" y="3412749"/>
            <a:ext cx="33873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발송</a:t>
            </a:r>
          </a:p>
        </p:txBody>
      </p:sp>
      <p:cxnSp>
        <p:nvCxnSpPr>
          <p:cNvPr id="168" name="꺾인 연결선 167"/>
          <p:cNvCxnSpPr/>
          <p:nvPr/>
        </p:nvCxnSpPr>
        <p:spPr bwMode="auto">
          <a:xfrm rot="10800000" flipV="1">
            <a:off x="8606385" y="4427286"/>
            <a:ext cx="504058" cy="454664"/>
          </a:xfrm>
          <a:prstGeom prst="bentConnector3">
            <a:avLst>
              <a:gd name="adj1" fmla="val 1289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9" name="Line 50"/>
          <p:cNvSpPr>
            <a:spLocks noChangeShapeType="1"/>
          </p:cNvSpPr>
          <p:nvPr/>
        </p:nvSpPr>
        <p:spPr bwMode="auto">
          <a:xfrm>
            <a:off x="9042180" y="3535860"/>
            <a:ext cx="0" cy="594500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70" name="AutoShape 193"/>
          <p:cNvSpPr>
            <a:spLocks/>
          </p:cNvSpPr>
          <p:nvPr/>
        </p:nvSpPr>
        <p:spPr bwMode="auto">
          <a:xfrm>
            <a:off x="6945441" y="2780927"/>
            <a:ext cx="2338895" cy="272964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71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10762" y="5553236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해당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HBL Entry(IN)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화면에서 해상 수입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 B/L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발행 기능을 제공</a:t>
            </a:r>
            <a:endParaRPr lang="ko-KR" altLang="en-US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174" name="직사각형 173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386365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527716"/>
            <a:ext cx="5764202" cy="236988"/>
          </a:xfrm>
        </p:spPr>
        <p:txBody>
          <a:bodyPr/>
          <a:lstStyle/>
          <a:p>
            <a:r>
              <a:rPr lang="ko-KR" altLang="en-US" dirty="0"/>
              <a:t>나</a:t>
            </a:r>
            <a:r>
              <a:rPr lang="en-US" altLang="ko-KR" dirty="0"/>
              <a:t>) </a:t>
            </a:r>
            <a:r>
              <a:rPr lang="ko-KR" altLang="en-US" dirty="0"/>
              <a:t>기능 구성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88504" y="1076584"/>
            <a:ext cx="8928546" cy="572596"/>
            <a:chOff x="671525" y="7904654"/>
            <a:chExt cx="8928546" cy="572596"/>
          </a:xfrm>
        </p:grpSpPr>
        <p:grpSp>
          <p:nvGrpSpPr>
            <p:cNvPr id="8" name="그룹 7"/>
            <p:cNvGrpSpPr/>
            <p:nvPr/>
          </p:nvGrpSpPr>
          <p:grpSpPr>
            <a:xfrm>
              <a:off x="671525" y="7904654"/>
              <a:ext cx="8928546" cy="572596"/>
              <a:chOff x="676276" y="4422973"/>
              <a:chExt cx="9160532" cy="266700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676276" y="4422973"/>
                <a:ext cx="9160532" cy="2667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r" defTabSz="936625"/>
                <a:endParaRPr lang="ko-KR" altLang="en-US" b="1">
                  <a:solidFill>
                    <a:prstClr val="black"/>
                  </a:solidFill>
                  <a:latin typeface="굴림" charset="-127"/>
                  <a:ea typeface="굴림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 bwMode="auto">
              <a:xfrm>
                <a:off x="676276" y="4684125"/>
                <a:ext cx="9159972" cy="0"/>
              </a:xfrm>
              <a:prstGeom prst="line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</p:cxnSp>
          <p:cxnSp>
            <p:nvCxnSpPr>
              <p:cNvPr id="18" name="직선 연결선 17"/>
              <p:cNvCxnSpPr/>
              <p:nvPr/>
            </p:nvCxnSpPr>
            <p:spPr bwMode="auto">
              <a:xfrm>
                <a:off x="676276" y="4422973"/>
                <a:ext cx="9159972" cy="0"/>
              </a:xfrm>
              <a:prstGeom prst="line">
                <a:avLst/>
              </a:prstGeom>
              <a:solidFill>
                <a:schemeClr val="bg1"/>
              </a:solidFill>
              <a:ln w="6350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</p:cxnSp>
        </p:grpSp>
        <p:sp>
          <p:nvSpPr>
            <p:cNvPr id="10" name="Text Box 298"/>
            <p:cNvSpPr txBox="1">
              <a:spLocks noChangeArrowheads="1"/>
            </p:cNvSpPr>
            <p:nvPr/>
          </p:nvSpPr>
          <p:spPr bwMode="gray">
            <a:xfrm>
              <a:off x="1133049" y="7968054"/>
              <a:ext cx="3534920" cy="1692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lvl="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kern="0" dirty="0">
                  <a:ln w="0" cmpd="sng">
                    <a:noFill/>
                    <a:prstDash val="solid"/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메뉴 구성도 </a:t>
              </a:r>
            </a:p>
          </p:txBody>
        </p:sp>
        <p:grpSp>
          <p:nvGrpSpPr>
            <p:cNvPr id="11" name="그룹 10"/>
            <p:cNvGrpSpPr>
              <a:grpSpLocks noChangeAspect="1"/>
            </p:cNvGrpSpPr>
            <p:nvPr/>
          </p:nvGrpSpPr>
          <p:grpSpPr>
            <a:xfrm>
              <a:off x="828226" y="8019634"/>
              <a:ext cx="239085" cy="77435"/>
              <a:chOff x="3214126" y="4536675"/>
              <a:chExt cx="225608" cy="73071"/>
            </a:xfrm>
          </p:grpSpPr>
          <p:sp>
            <p:nvSpPr>
              <p:cNvPr id="13" name="이등변 삼각형 12"/>
              <p:cNvSpPr/>
              <p:nvPr/>
            </p:nvSpPr>
            <p:spPr bwMode="auto">
              <a:xfrm rot="5400000">
                <a:off x="3209087" y="4541714"/>
                <a:ext cx="73069" cy="62991"/>
              </a:xfrm>
              <a:prstGeom prst="triangle">
                <a:avLst/>
              </a:prstGeom>
              <a:solidFill>
                <a:srgbClr val="84CDE7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4" name="이등변 삼각형 13"/>
              <p:cNvSpPr/>
              <p:nvPr/>
            </p:nvSpPr>
            <p:spPr bwMode="auto">
              <a:xfrm rot="5400000">
                <a:off x="3290396" y="4541714"/>
                <a:ext cx="73069" cy="62991"/>
              </a:xfrm>
              <a:prstGeom prst="triangle">
                <a:avLst/>
              </a:prstGeom>
              <a:solidFill>
                <a:schemeClr val="tx2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5" name="이등변 삼각형 14"/>
              <p:cNvSpPr/>
              <p:nvPr/>
            </p:nvSpPr>
            <p:spPr bwMode="auto">
              <a:xfrm rot="5400000">
                <a:off x="3371704" y="4541715"/>
                <a:ext cx="73070" cy="62991"/>
              </a:xfrm>
              <a:prstGeom prst="triangle">
                <a:avLst/>
              </a:prstGeom>
              <a:solidFill>
                <a:srgbClr val="07769D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</p:grpSp>
      </p:grpSp>
      <p:sp>
        <p:nvSpPr>
          <p:cNvPr id="242" name="슬라이드 번호 개체 틀 1"/>
          <p:cNvSpPr txBox="1">
            <a:spLocks/>
          </p:cNvSpPr>
          <p:nvPr/>
        </p:nvSpPr>
        <p:spPr>
          <a:xfrm>
            <a:off x="524948" y="7214102"/>
            <a:ext cx="476250" cy="2063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B69EC0D0-E57F-45C7-B228-A343C9E029FB}" type="slidenum">
              <a:rPr lang="en-US" altLang="ko-KR" sz="100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pPr>
                <a:defRPr/>
              </a:pPr>
              <a:t>3</a:t>
            </a:fld>
            <a:r>
              <a:rPr lang="en-US" altLang="ko-KR" sz="100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/4-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243" name="그룹 242"/>
          <p:cNvGrpSpPr/>
          <p:nvPr/>
        </p:nvGrpSpPr>
        <p:grpSpPr>
          <a:xfrm>
            <a:off x="2880216" y="1740774"/>
            <a:ext cx="1947624" cy="2088804"/>
            <a:chOff x="2537197" y="1051297"/>
            <a:chExt cx="1947624" cy="2088804"/>
          </a:xfrm>
        </p:grpSpPr>
        <p:sp>
          <p:nvSpPr>
            <p:cNvPr id="244" name="AutoShape 140"/>
            <p:cNvSpPr>
              <a:spLocks noChangeArrowheads="1"/>
            </p:cNvSpPr>
            <p:nvPr/>
          </p:nvSpPr>
          <p:spPr bwMode="auto">
            <a:xfrm>
              <a:off x="2771800" y="2549091"/>
              <a:ext cx="1512167" cy="30384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1042988" eaLnBrk="0" latinLnBrk="0" hangingPunct="0">
                <a:buClr>
                  <a:prstClr val="black">
                    <a:lumMod val="85000"/>
                    <a:lumOff val="15000"/>
                  </a:prstClr>
                </a:buClr>
                <a:buSzPct val="80000"/>
                <a:tabLst>
                  <a:tab pos="5648325" algn="l"/>
                </a:tabLst>
              </a:pPr>
              <a:r>
                <a:rPr lang="ko-KR" altLang="en-US" sz="10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적하목록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 관리</a:t>
              </a:r>
            </a:p>
          </p:txBody>
        </p:sp>
        <p:sp>
          <p:nvSpPr>
            <p:cNvPr id="245" name="AutoShape 140"/>
            <p:cNvSpPr>
              <a:spLocks noChangeArrowheads="1"/>
            </p:cNvSpPr>
            <p:nvPr/>
          </p:nvSpPr>
          <p:spPr bwMode="auto">
            <a:xfrm>
              <a:off x="2771800" y="2189051"/>
              <a:ext cx="1512167" cy="30384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799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598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397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196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995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794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5929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3919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42988" eaLnBrk="0" latinLnBrk="0" hangingPunct="0">
                <a:buClr>
                  <a:prstClr val="black">
                    <a:lumMod val="85000"/>
                    <a:lumOff val="1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AMS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관리</a:t>
              </a:r>
            </a:p>
          </p:txBody>
        </p:sp>
        <p:grpSp>
          <p:nvGrpSpPr>
            <p:cNvPr id="246" name="그룹 245"/>
            <p:cNvGrpSpPr/>
            <p:nvPr/>
          </p:nvGrpSpPr>
          <p:grpSpPr>
            <a:xfrm>
              <a:off x="2718921" y="1495550"/>
              <a:ext cx="1584176" cy="277266"/>
              <a:chOff x="323528" y="1160947"/>
              <a:chExt cx="1584176" cy="277266"/>
            </a:xfrm>
          </p:grpSpPr>
          <p:sp>
            <p:nvSpPr>
              <p:cNvPr id="252" name="모서리가 둥근 직사각형 251"/>
              <p:cNvSpPr/>
              <p:nvPr/>
            </p:nvSpPr>
            <p:spPr>
              <a:xfrm>
                <a:off x="323528" y="1160947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53" name="직사각형 99"/>
              <p:cNvSpPr>
                <a:spLocks noChangeArrowheads="1"/>
              </p:cNvSpPr>
              <p:nvPr/>
            </p:nvSpPr>
            <p:spPr bwMode="auto">
              <a:xfrm>
                <a:off x="495204" y="1228165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수출입 통관 업무관리</a:t>
                </a:r>
              </a:p>
            </p:txBody>
          </p:sp>
        </p:grpSp>
        <p:grpSp>
          <p:nvGrpSpPr>
            <p:cNvPr id="247" name="그룹 246"/>
            <p:cNvGrpSpPr/>
            <p:nvPr/>
          </p:nvGrpSpPr>
          <p:grpSpPr>
            <a:xfrm>
              <a:off x="2718921" y="1852267"/>
              <a:ext cx="1584176" cy="277266"/>
              <a:chOff x="323528" y="1160947"/>
              <a:chExt cx="1584176" cy="277266"/>
            </a:xfrm>
          </p:grpSpPr>
          <p:sp>
            <p:nvSpPr>
              <p:cNvPr id="250" name="모서리가 둥근 직사각형 249"/>
              <p:cNvSpPr/>
              <p:nvPr/>
            </p:nvSpPr>
            <p:spPr>
              <a:xfrm>
                <a:off x="323528" y="1160947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51" name="직사각형 99"/>
              <p:cNvSpPr>
                <a:spLocks noChangeArrowheads="1"/>
              </p:cNvSpPr>
              <p:nvPr/>
            </p:nvSpPr>
            <p:spPr bwMode="auto">
              <a:xfrm>
                <a:off x="495204" y="1228165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세관 신고 업무 관리</a:t>
                </a:r>
              </a:p>
            </p:txBody>
          </p:sp>
        </p:grpSp>
        <p:sp>
          <p:nvSpPr>
            <p:cNvPr id="248" name="양쪽 모서리가 둥근 사각형 247"/>
            <p:cNvSpPr/>
            <p:nvPr/>
          </p:nvSpPr>
          <p:spPr bwMode="auto">
            <a:xfrm flipH="1">
              <a:off x="2537197" y="1183885"/>
              <a:ext cx="1947624" cy="1956216"/>
            </a:xfrm>
            <a:prstGeom prst="round2SameRect">
              <a:avLst>
                <a:gd name="adj1" fmla="val 0"/>
                <a:gd name="adj2" fmla="val 9612"/>
              </a:avLst>
            </a:prstGeom>
            <a:noFill/>
            <a:ln w="19050" cap="flat" cmpd="sng" algn="ctr">
              <a:solidFill>
                <a:srgbClr val="0FABE3"/>
              </a:solidFill>
              <a:prstDash val="solid"/>
            </a:ln>
            <a:effectLst>
              <a:outerShdw dist="12700" dir="5400000" algn="t" rotWithShape="0">
                <a:srgbClr val="A9C5D3">
                  <a:alpha val="80000"/>
                </a:srgbClr>
              </a:outerShdw>
            </a:effectLst>
          </p:spPr>
          <p:txBody>
            <a:bodyPr lIns="90000" tIns="72000" rIns="90000" bIns="0"/>
            <a:lstStyle/>
            <a:p>
              <a:pPr marL="82538" lvl="2" eaLnBrk="0" latinLnBrk="0" hangingPunct="0">
                <a:spcAft>
                  <a:spcPts val="240"/>
                </a:spcAft>
              </a:pPr>
              <a:endPara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49" name="AutoShape 133"/>
            <p:cNvSpPr>
              <a:spLocks noChangeArrowheads="1"/>
            </p:cNvSpPr>
            <p:nvPr/>
          </p:nvSpPr>
          <p:spPr bwMode="gray">
            <a:xfrm>
              <a:off x="2633081" y="1051297"/>
              <a:ext cx="1755856" cy="2809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통관업무 관리</a:t>
              </a:r>
              <a:endParaRPr lang="ko-KR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254" name="그룹 253"/>
          <p:cNvGrpSpPr/>
          <p:nvPr/>
        </p:nvGrpSpPr>
        <p:grpSpPr>
          <a:xfrm>
            <a:off x="2897090" y="4012603"/>
            <a:ext cx="1947624" cy="1414537"/>
            <a:chOff x="6850629" y="4890074"/>
            <a:chExt cx="1947624" cy="1414537"/>
          </a:xfrm>
        </p:grpSpPr>
        <p:grpSp>
          <p:nvGrpSpPr>
            <p:cNvPr id="255" name="그룹 254"/>
            <p:cNvGrpSpPr/>
            <p:nvPr/>
          </p:nvGrpSpPr>
          <p:grpSpPr>
            <a:xfrm>
              <a:off x="7037661" y="5438008"/>
              <a:ext cx="1584176" cy="277266"/>
              <a:chOff x="7032353" y="5438008"/>
              <a:chExt cx="1584176" cy="277266"/>
            </a:xfrm>
          </p:grpSpPr>
          <p:sp>
            <p:nvSpPr>
              <p:cNvPr id="261" name="모서리가 둥근 직사각형 260"/>
              <p:cNvSpPr/>
              <p:nvPr/>
            </p:nvSpPr>
            <p:spPr>
              <a:xfrm>
                <a:off x="7032353" y="5438008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62" name="직사각형 99"/>
              <p:cNvSpPr>
                <a:spLocks noChangeArrowheads="1"/>
              </p:cNvSpPr>
              <p:nvPr/>
            </p:nvSpPr>
            <p:spPr bwMode="auto">
              <a:xfrm>
                <a:off x="7204029" y="5505226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Exception 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관리</a:t>
                </a:r>
              </a:p>
            </p:txBody>
          </p:sp>
        </p:grpSp>
        <p:sp>
          <p:nvSpPr>
            <p:cNvPr id="256" name="양쪽 모서리가 둥근 사각형 255"/>
            <p:cNvSpPr/>
            <p:nvPr/>
          </p:nvSpPr>
          <p:spPr bwMode="auto">
            <a:xfrm flipH="1">
              <a:off x="6850629" y="5022662"/>
              <a:ext cx="1947624" cy="1281949"/>
            </a:xfrm>
            <a:prstGeom prst="round2SameRect">
              <a:avLst>
                <a:gd name="adj1" fmla="val 0"/>
                <a:gd name="adj2" fmla="val 9612"/>
              </a:avLst>
            </a:prstGeom>
            <a:noFill/>
            <a:ln w="19050" cap="flat" cmpd="sng" algn="ctr">
              <a:solidFill>
                <a:srgbClr val="0FABE3"/>
              </a:solidFill>
              <a:prstDash val="solid"/>
            </a:ln>
            <a:effectLst>
              <a:outerShdw dist="12700" dir="5400000" algn="t" rotWithShape="0">
                <a:srgbClr val="A9C5D3">
                  <a:alpha val="80000"/>
                </a:srgbClr>
              </a:outerShdw>
            </a:effectLst>
          </p:spPr>
          <p:txBody>
            <a:bodyPr lIns="90000" tIns="72000" rIns="90000" bIns="0"/>
            <a:lstStyle/>
            <a:p>
              <a:pPr marL="82538" lvl="2" eaLnBrk="0" latinLnBrk="0" hangingPunct="0">
                <a:spcAft>
                  <a:spcPts val="240"/>
                </a:spcAft>
              </a:pPr>
              <a:endPara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57" name="AutoShape 133"/>
            <p:cNvSpPr>
              <a:spLocks noChangeArrowheads="1"/>
            </p:cNvSpPr>
            <p:nvPr/>
          </p:nvSpPr>
          <p:spPr bwMode="gray">
            <a:xfrm>
              <a:off x="6946513" y="4890074"/>
              <a:ext cx="1755856" cy="2809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0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Irre</a:t>
              </a:r>
              <a:r>
                <a:rPr lang="ko-KR" altLang="en-US" sz="10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관리</a:t>
              </a:r>
              <a:endParaRPr lang="ko-KR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58" name="그룹 257"/>
            <p:cNvGrpSpPr/>
            <p:nvPr/>
          </p:nvGrpSpPr>
          <p:grpSpPr>
            <a:xfrm>
              <a:off x="7037661" y="5774502"/>
              <a:ext cx="1584176" cy="277266"/>
              <a:chOff x="7032353" y="5900049"/>
              <a:chExt cx="1584176" cy="277266"/>
            </a:xfrm>
          </p:grpSpPr>
          <p:sp>
            <p:nvSpPr>
              <p:cNvPr id="259" name="모서리가 둥근 직사각형 258"/>
              <p:cNvSpPr/>
              <p:nvPr/>
            </p:nvSpPr>
            <p:spPr>
              <a:xfrm>
                <a:off x="7032353" y="5900049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60" name="직사각형 99"/>
              <p:cNvSpPr>
                <a:spLocks noChangeArrowheads="1"/>
              </p:cNvSpPr>
              <p:nvPr/>
            </p:nvSpPr>
            <p:spPr bwMode="auto">
              <a:xfrm>
                <a:off x="7204029" y="5967267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en-US" altLang="ko-KR" sz="1000" spc="-10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Irre</a:t>
                </a:r>
                <a:r>
                  <a: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 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관리</a:t>
                </a: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75398" y="1740774"/>
            <a:ext cx="1947624" cy="2088803"/>
            <a:chOff x="236175" y="1051297"/>
            <a:chExt cx="1947624" cy="2088803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17899" y="1495550"/>
              <a:ext cx="1584176" cy="277266"/>
              <a:chOff x="323528" y="1160947"/>
              <a:chExt cx="1584176" cy="277266"/>
            </a:xfrm>
          </p:grpSpPr>
          <p:sp>
            <p:nvSpPr>
              <p:cNvPr id="273" name="모서리가 둥근 직사각형 272"/>
              <p:cNvSpPr/>
              <p:nvPr/>
            </p:nvSpPr>
            <p:spPr>
              <a:xfrm>
                <a:off x="323528" y="1160947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74" name="직사각형 99"/>
              <p:cNvSpPr>
                <a:spLocks noChangeArrowheads="1"/>
              </p:cNvSpPr>
              <p:nvPr/>
            </p:nvSpPr>
            <p:spPr bwMode="auto">
              <a:xfrm>
                <a:off x="495204" y="1228165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해상수출 스케줄 관리</a:t>
                </a: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417899" y="1852267"/>
              <a:ext cx="1584176" cy="277266"/>
              <a:chOff x="323528" y="1160947"/>
              <a:chExt cx="1584176" cy="277266"/>
            </a:xfrm>
          </p:grpSpPr>
          <p:sp>
            <p:nvSpPr>
              <p:cNvPr id="271" name="모서리가 둥근 직사각형 270"/>
              <p:cNvSpPr/>
              <p:nvPr/>
            </p:nvSpPr>
            <p:spPr>
              <a:xfrm>
                <a:off x="323528" y="1160947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72" name="직사각형 99"/>
              <p:cNvSpPr>
                <a:spLocks noChangeArrowheads="1"/>
              </p:cNvSpPr>
              <p:nvPr/>
            </p:nvSpPr>
            <p:spPr bwMode="auto">
              <a:xfrm>
                <a:off x="495204" y="1228165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항공수출 스케줄 관리</a:t>
                </a:r>
              </a:p>
            </p:txBody>
          </p:sp>
        </p:grpSp>
        <p:sp>
          <p:nvSpPr>
            <p:cNvPr id="266" name="양쪽 모서리가 둥근 사각형 265"/>
            <p:cNvSpPr/>
            <p:nvPr/>
          </p:nvSpPr>
          <p:spPr bwMode="auto">
            <a:xfrm flipH="1">
              <a:off x="236175" y="1183885"/>
              <a:ext cx="1947624" cy="1956215"/>
            </a:xfrm>
            <a:prstGeom prst="round2SameRect">
              <a:avLst>
                <a:gd name="adj1" fmla="val 0"/>
                <a:gd name="adj2" fmla="val 9612"/>
              </a:avLst>
            </a:prstGeom>
            <a:noFill/>
            <a:ln w="19050" cap="flat" cmpd="sng" algn="ctr">
              <a:solidFill>
                <a:srgbClr val="0FABE3"/>
              </a:solidFill>
              <a:prstDash val="solid"/>
            </a:ln>
            <a:effectLst>
              <a:outerShdw dist="12700" dir="5400000" algn="t" rotWithShape="0">
                <a:srgbClr val="A9C5D3">
                  <a:alpha val="80000"/>
                </a:srgbClr>
              </a:outerShdw>
            </a:effectLst>
          </p:spPr>
          <p:txBody>
            <a:bodyPr lIns="90000" tIns="72000" rIns="90000" bIns="0"/>
            <a:lstStyle/>
            <a:p>
              <a:pPr marL="82538" lvl="2" eaLnBrk="0" latinLnBrk="0" hangingPunct="0">
                <a:spcAft>
                  <a:spcPts val="240"/>
                </a:spcAft>
              </a:pPr>
              <a:endPara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67" name="AutoShape 133"/>
            <p:cNvSpPr>
              <a:spLocks noChangeArrowheads="1"/>
            </p:cNvSpPr>
            <p:nvPr/>
          </p:nvSpPr>
          <p:spPr bwMode="gray">
            <a:xfrm>
              <a:off x="332059" y="1051297"/>
              <a:ext cx="1755856" cy="2809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스케쥴</a:t>
              </a:r>
              <a:r>
                <a:rPr lang="ko-KR" altLang="en-US" sz="10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관리</a:t>
              </a:r>
              <a:endParaRPr lang="ko-KR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68" name="그룹 267"/>
            <p:cNvGrpSpPr/>
            <p:nvPr/>
          </p:nvGrpSpPr>
          <p:grpSpPr>
            <a:xfrm>
              <a:off x="417899" y="2202340"/>
              <a:ext cx="1584176" cy="277266"/>
              <a:chOff x="323528" y="1160947"/>
              <a:chExt cx="1584176" cy="277266"/>
            </a:xfrm>
          </p:grpSpPr>
          <p:sp>
            <p:nvSpPr>
              <p:cNvPr id="269" name="모서리가 둥근 직사각형 268"/>
              <p:cNvSpPr/>
              <p:nvPr/>
            </p:nvSpPr>
            <p:spPr>
              <a:xfrm>
                <a:off x="323528" y="1160947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70" name="직사각형 99"/>
              <p:cNvSpPr>
                <a:spLocks noChangeArrowheads="1"/>
              </p:cNvSpPr>
              <p:nvPr/>
            </p:nvSpPr>
            <p:spPr bwMode="auto">
              <a:xfrm>
                <a:off x="495204" y="1228165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기적</a:t>
                </a:r>
                <a:r>
                  <a: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/ </a:t>
                </a:r>
                <a:r>
                  <a:rPr lang="ko-KR" altLang="en-US" sz="1000" spc="-10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출항정보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 관리</a:t>
                </a:r>
              </a:p>
            </p:txBody>
          </p:sp>
        </p:grpSp>
      </p:grpSp>
      <p:grpSp>
        <p:nvGrpSpPr>
          <p:cNvPr id="275" name="그룹 274"/>
          <p:cNvGrpSpPr/>
          <p:nvPr/>
        </p:nvGrpSpPr>
        <p:grpSpPr>
          <a:xfrm>
            <a:off x="7289852" y="1736812"/>
            <a:ext cx="1947624" cy="3693049"/>
            <a:chOff x="6850629" y="1047335"/>
            <a:chExt cx="1947624" cy="3693049"/>
          </a:xfrm>
        </p:grpSpPr>
        <p:sp>
          <p:nvSpPr>
            <p:cNvPr id="276" name="AutoShape 140"/>
            <p:cNvSpPr>
              <a:spLocks noChangeArrowheads="1"/>
            </p:cNvSpPr>
            <p:nvPr/>
          </p:nvSpPr>
          <p:spPr bwMode="auto">
            <a:xfrm>
              <a:off x="7068358" y="2549091"/>
              <a:ext cx="1512167" cy="30384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1042988" eaLnBrk="0" latinLnBrk="0" hangingPunct="0">
                <a:buClr>
                  <a:prstClr val="black">
                    <a:lumMod val="85000"/>
                    <a:lumOff val="15000"/>
                  </a:prstClr>
                </a:buClr>
                <a:buSzPct val="80000"/>
                <a:tabLst>
                  <a:tab pos="5648325" algn="l"/>
                </a:tabLst>
              </a:pP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HBL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관리</a:t>
              </a:r>
            </a:p>
          </p:txBody>
        </p:sp>
        <p:sp>
          <p:nvSpPr>
            <p:cNvPr id="277" name="AutoShape 140"/>
            <p:cNvSpPr>
              <a:spLocks noChangeArrowheads="1"/>
            </p:cNvSpPr>
            <p:nvPr/>
          </p:nvSpPr>
          <p:spPr bwMode="auto">
            <a:xfrm>
              <a:off x="7068358" y="2189051"/>
              <a:ext cx="1512167" cy="30384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1042988" eaLnBrk="0" latinLnBrk="0" hangingPunct="0">
                <a:buClr>
                  <a:prstClr val="black">
                    <a:lumMod val="85000"/>
                    <a:lumOff val="15000"/>
                  </a:prstClr>
                </a:buClr>
                <a:buSzPct val="80000"/>
                <a:tabLst>
                  <a:tab pos="5648325" algn="l"/>
                </a:tabLst>
              </a:pP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MBL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관리</a:t>
              </a:r>
            </a:p>
          </p:txBody>
        </p:sp>
        <p:grpSp>
          <p:nvGrpSpPr>
            <p:cNvPr id="278" name="그룹 277"/>
            <p:cNvGrpSpPr/>
            <p:nvPr/>
          </p:nvGrpSpPr>
          <p:grpSpPr>
            <a:xfrm>
              <a:off x="7032353" y="1852267"/>
              <a:ext cx="1584176" cy="277266"/>
              <a:chOff x="7032353" y="2001734"/>
              <a:chExt cx="1584176" cy="277266"/>
            </a:xfrm>
          </p:grpSpPr>
          <p:sp>
            <p:nvSpPr>
              <p:cNvPr id="289" name="모서리가 둥근 직사각형 288"/>
              <p:cNvSpPr/>
              <p:nvPr/>
            </p:nvSpPr>
            <p:spPr>
              <a:xfrm>
                <a:off x="7032353" y="2001734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90" name="직사각형 99"/>
              <p:cNvSpPr>
                <a:spLocks noChangeArrowheads="1"/>
              </p:cNvSpPr>
              <p:nvPr/>
            </p:nvSpPr>
            <p:spPr bwMode="auto">
              <a:xfrm>
                <a:off x="7204029" y="2068952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해상수입 </a:t>
                </a:r>
                <a:r>
                  <a: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B/L 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관리</a:t>
                </a:r>
              </a:p>
            </p:txBody>
          </p:sp>
        </p:grpSp>
        <p:grpSp>
          <p:nvGrpSpPr>
            <p:cNvPr id="279" name="그룹 278"/>
            <p:cNvGrpSpPr/>
            <p:nvPr/>
          </p:nvGrpSpPr>
          <p:grpSpPr>
            <a:xfrm>
              <a:off x="7032353" y="3385741"/>
              <a:ext cx="1584176" cy="277266"/>
              <a:chOff x="7032353" y="3179930"/>
              <a:chExt cx="1584176" cy="277266"/>
            </a:xfrm>
          </p:grpSpPr>
          <p:sp>
            <p:nvSpPr>
              <p:cNvPr id="287" name="모서리가 둥근 직사각형 286"/>
              <p:cNvSpPr/>
              <p:nvPr/>
            </p:nvSpPr>
            <p:spPr>
              <a:xfrm>
                <a:off x="7032353" y="3179930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88" name="직사각형 99"/>
              <p:cNvSpPr>
                <a:spLocks noChangeArrowheads="1"/>
              </p:cNvSpPr>
              <p:nvPr/>
            </p:nvSpPr>
            <p:spPr bwMode="auto">
              <a:xfrm>
                <a:off x="7204029" y="3247148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항공수입 </a:t>
                </a:r>
                <a:r>
                  <a: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B/L 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관리</a:t>
                </a:r>
              </a:p>
            </p:txBody>
          </p:sp>
        </p:grpSp>
        <p:sp>
          <p:nvSpPr>
            <p:cNvPr id="280" name="AutoShape 140"/>
            <p:cNvSpPr>
              <a:spLocks noChangeArrowheads="1"/>
            </p:cNvSpPr>
            <p:nvPr/>
          </p:nvSpPr>
          <p:spPr bwMode="auto">
            <a:xfrm>
              <a:off x="7068358" y="4076499"/>
              <a:ext cx="1512167" cy="30384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1042988" eaLnBrk="0" latinLnBrk="0" hangingPunct="0">
                <a:buClr>
                  <a:prstClr val="black">
                    <a:lumMod val="85000"/>
                    <a:lumOff val="1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MAWB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관리</a:t>
              </a:r>
            </a:p>
          </p:txBody>
        </p:sp>
        <p:sp>
          <p:nvSpPr>
            <p:cNvPr id="281" name="AutoShape 140"/>
            <p:cNvSpPr>
              <a:spLocks noChangeArrowheads="1"/>
            </p:cNvSpPr>
            <p:nvPr/>
          </p:nvSpPr>
          <p:spPr bwMode="auto">
            <a:xfrm>
              <a:off x="7068358" y="3709937"/>
              <a:ext cx="1512167" cy="30384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799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598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0397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7196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995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07940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75929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43919" algn="l" defTabSz="93598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42988" eaLnBrk="0" latinLnBrk="0" hangingPunct="0">
                <a:buClr>
                  <a:prstClr val="black">
                    <a:lumMod val="85000"/>
                    <a:lumOff val="1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HAWB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Monotype Sorts"/>
                </a:rPr>
                <a:t>관리</a:t>
              </a:r>
            </a:p>
          </p:txBody>
        </p:sp>
        <p:sp>
          <p:nvSpPr>
            <p:cNvPr id="282" name="양쪽 모서리가 둥근 사각형 281"/>
            <p:cNvSpPr/>
            <p:nvPr/>
          </p:nvSpPr>
          <p:spPr bwMode="auto">
            <a:xfrm flipH="1">
              <a:off x="6850629" y="1179923"/>
              <a:ext cx="1947624" cy="3560461"/>
            </a:xfrm>
            <a:prstGeom prst="round2SameRect">
              <a:avLst>
                <a:gd name="adj1" fmla="val 0"/>
                <a:gd name="adj2" fmla="val 9612"/>
              </a:avLst>
            </a:prstGeom>
            <a:noFill/>
            <a:ln w="19050" cap="flat" cmpd="sng" algn="ctr">
              <a:solidFill>
                <a:srgbClr val="0FABE3"/>
              </a:solidFill>
              <a:prstDash val="solid"/>
            </a:ln>
            <a:effectLst>
              <a:outerShdw dist="12700" dir="5400000" algn="t" rotWithShape="0">
                <a:srgbClr val="A9C5D3">
                  <a:alpha val="80000"/>
                </a:srgbClr>
              </a:outerShdw>
            </a:effectLst>
          </p:spPr>
          <p:txBody>
            <a:bodyPr lIns="90000" tIns="72000" rIns="90000" bIns="0"/>
            <a:lstStyle/>
            <a:p>
              <a:pPr marL="82538" lvl="2" eaLnBrk="0" latinLnBrk="0" hangingPunct="0">
                <a:spcAft>
                  <a:spcPts val="240"/>
                </a:spcAft>
              </a:pPr>
              <a:endPara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83" name="AutoShape 133"/>
            <p:cNvSpPr>
              <a:spLocks noChangeArrowheads="1"/>
            </p:cNvSpPr>
            <p:nvPr/>
          </p:nvSpPr>
          <p:spPr bwMode="gray">
            <a:xfrm>
              <a:off x="6946513" y="1047335"/>
              <a:ext cx="1755856" cy="2809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수입 관리</a:t>
              </a:r>
              <a:endParaRPr lang="ko-KR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84" name="그룹 283"/>
            <p:cNvGrpSpPr/>
            <p:nvPr/>
          </p:nvGrpSpPr>
          <p:grpSpPr>
            <a:xfrm>
              <a:off x="7032353" y="1495550"/>
              <a:ext cx="1584176" cy="277266"/>
              <a:chOff x="7028861" y="1605459"/>
              <a:chExt cx="1584176" cy="277266"/>
            </a:xfrm>
          </p:grpSpPr>
          <p:sp>
            <p:nvSpPr>
              <p:cNvPr id="285" name="모서리가 둥근 직사각형 284"/>
              <p:cNvSpPr/>
              <p:nvPr/>
            </p:nvSpPr>
            <p:spPr>
              <a:xfrm>
                <a:off x="7028861" y="1605459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86" name="직사각형 99"/>
              <p:cNvSpPr>
                <a:spLocks noChangeArrowheads="1"/>
              </p:cNvSpPr>
              <p:nvPr/>
            </p:nvSpPr>
            <p:spPr bwMode="auto">
              <a:xfrm>
                <a:off x="7200537" y="1672677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도착정보 관리</a:t>
                </a:r>
              </a:p>
            </p:txBody>
          </p:sp>
        </p:grpSp>
      </p:grpSp>
      <p:sp>
        <p:nvSpPr>
          <p:cNvPr id="291" name="AutoShape 140"/>
          <p:cNvSpPr>
            <a:spLocks noChangeArrowheads="1"/>
          </p:cNvSpPr>
          <p:nvPr/>
        </p:nvSpPr>
        <p:spPr bwMode="auto">
          <a:xfrm>
            <a:off x="5302763" y="3598608"/>
            <a:ext cx="1512167" cy="30384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1042988" eaLnBrk="0" latinLnBrk="0" hangingPunct="0">
              <a:buClr>
                <a:prstClr val="black">
                  <a:lumMod val="85000"/>
                  <a:lumOff val="15000"/>
                </a:prstClr>
              </a:buClr>
              <a:buSzPct val="80000"/>
              <a:tabLst>
                <a:tab pos="5648325" algn="l"/>
              </a:tabLst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S/R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관리</a:t>
            </a:r>
          </a:p>
        </p:txBody>
      </p:sp>
      <p:sp>
        <p:nvSpPr>
          <p:cNvPr id="292" name="AutoShape 140"/>
          <p:cNvSpPr>
            <a:spLocks noChangeArrowheads="1"/>
          </p:cNvSpPr>
          <p:nvPr/>
        </p:nvSpPr>
        <p:spPr bwMode="auto">
          <a:xfrm>
            <a:off x="5302763" y="3238568"/>
            <a:ext cx="1512167" cy="30384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1042988" eaLnBrk="0" latinLnBrk="0" hangingPunct="0">
              <a:buClr>
                <a:prstClr val="black">
                  <a:lumMod val="85000"/>
                  <a:lumOff val="15000"/>
                </a:prstClr>
              </a:buClr>
              <a:buSzPct val="80000"/>
              <a:tabLst>
                <a:tab pos="5648325" algn="l"/>
              </a:tabLst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M BL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관리</a:t>
            </a:r>
          </a:p>
        </p:txBody>
      </p:sp>
      <p:sp>
        <p:nvSpPr>
          <p:cNvPr id="293" name="AutoShape 140"/>
          <p:cNvSpPr>
            <a:spLocks noChangeArrowheads="1"/>
          </p:cNvSpPr>
          <p:nvPr/>
        </p:nvSpPr>
        <p:spPr bwMode="auto">
          <a:xfrm>
            <a:off x="5302763" y="2878528"/>
            <a:ext cx="1512167" cy="30384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1042988" eaLnBrk="0" latinLnBrk="0" hangingPunct="0">
              <a:buClr>
                <a:prstClr val="black">
                  <a:lumMod val="85000"/>
                  <a:lumOff val="15000"/>
                </a:prstClr>
              </a:buClr>
              <a:buSzPct val="80000"/>
              <a:tabLst>
                <a:tab pos="5648325" algn="l"/>
              </a:tabLst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H BL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관리</a:t>
            </a:r>
          </a:p>
        </p:txBody>
      </p:sp>
      <p:sp>
        <p:nvSpPr>
          <p:cNvPr id="294" name="AutoShape 140"/>
          <p:cNvSpPr>
            <a:spLocks noChangeArrowheads="1"/>
          </p:cNvSpPr>
          <p:nvPr/>
        </p:nvSpPr>
        <p:spPr bwMode="auto">
          <a:xfrm>
            <a:off x="5302763" y="5471870"/>
            <a:ext cx="1512167" cy="30384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1042988" eaLnBrk="0" latinLnBrk="0" hangingPunct="0">
              <a:buClr>
                <a:prstClr val="black">
                  <a:lumMod val="85000"/>
                  <a:lumOff val="1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MAWB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관리</a:t>
            </a:r>
          </a:p>
        </p:txBody>
      </p:sp>
      <p:sp>
        <p:nvSpPr>
          <p:cNvPr id="295" name="AutoShape 140"/>
          <p:cNvSpPr>
            <a:spLocks noChangeArrowheads="1"/>
          </p:cNvSpPr>
          <p:nvPr/>
        </p:nvSpPr>
        <p:spPr bwMode="auto">
          <a:xfrm>
            <a:off x="5302763" y="5105308"/>
            <a:ext cx="1512167" cy="30384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3598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990" algn="l" defTabSz="93598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5980" algn="l" defTabSz="93598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3970" algn="l" defTabSz="93598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71960" algn="l" defTabSz="93598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9950" algn="l" defTabSz="93598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7940" algn="l" defTabSz="93598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5929" algn="l" defTabSz="93598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43919" algn="l" defTabSz="93598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2988" eaLnBrk="0" latinLnBrk="0" hangingPunct="0">
              <a:buClr>
                <a:prstClr val="black">
                  <a:lumMod val="85000"/>
                  <a:lumOff val="15000"/>
                </a:prstClr>
              </a:buClr>
              <a:buSzPct val="80000"/>
              <a:tabLst>
                <a:tab pos="5648325" algn="l"/>
              </a:tabLst>
              <a:defRPr/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HAWB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관리</a:t>
            </a:r>
          </a:p>
        </p:txBody>
      </p:sp>
      <p:grpSp>
        <p:nvGrpSpPr>
          <p:cNvPr id="296" name="그룹 295"/>
          <p:cNvGrpSpPr/>
          <p:nvPr/>
        </p:nvGrpSpPr>
        <p:grpSpPr>
          <a:xfrm>
            <a:off x="5266758" y="2185027"/>
            <a:ext cx="1584176" cy="277266"/>
            <a:chOff x="4918738" y="1589334"/>
            <a:chExt cx="1584176" cy="277266"/>
          </a:xfrm>
        </p:grpSpPr>
        <p:sp>
          <p:nvSpPr>
            <p:cNvPr id="297" name="모서리가 둥근 직사각형 296"/>
            <p:cNvSpPr/>
            <p:nvPr/>
          </p:nvSpPr>
          <p:spPr>
            <a:xfrm>
              <a:off x="4918738" y="1589334"/>
              <a:ext cx="1584176" cy="2772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98" name="직사각형 99"/>
            <p:cNvSpPr>
              <a:spLocks noChangeArrowheads="1"/>
            </p:cNvSpPr>
            <p:nvPr/>
          </p:nvSpPr>
          <p:spPr bwMode="auto">
            <a:xfrm>
              <a:off x="5090414" y="1656552"/>
              <a:ext cx="1240824" cy="153888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해상수출 </a:t>
              </a:r>
              <a:r>
                <a:rPr lang="en-US" altLang="ko-KR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Booking </a:t>
              </a: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</a:t>
              </a: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5266758" y="2541744"/>
            <a:ext cx="1584176" cy="277266"/>
            <a:chOff x="4918738" y="1953050"/>
            <a:chExt cx="1584176" cy="277266"/>
          </a:xfrm>
        </p:grpSpPr>
        <p:sp>
          <p:nvSpPr>
            <p:cNvPr id="300" name="모서리가 둥근 직사각형 299"/>
            <p:cNvSpPr/>
            <p:nvPr/>
          </p:nvSpPr>
          <p:spPr>
            <a:xfrm>
              <a:off x="4918738" y="1953050"/>
              <a:ext cx="1584176" cy="2772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1" name="직사각형 99"/>
            <p:cNvSpPr>
              <a:spLocks noChangeArrowheads="1"/>
            </p:cNvSpPr>
            <p:nvPr/>
          </p:nvSpPr>
          <p:spPr bwMode="auto">
            <a:xfrm>
              <a:off x="5090414" y="2020268"/>
              <a:ext cx="1240824" cy="153888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해상수출 </a:t>
              </a:r>
              <a:r>
                <a:rPr lang="en-US" altLang="ko-KR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B/L </a:t>
              </a: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</a:t>
              </a:r>
            </a:p>
          </p:txBody>
        </p:sp>
      </p:grpSp>
      <p:grpSp>
        <p:nvGrpSpPr>
          <p:cNvPr id="302" name="그룹 301"/>
          <p:cNvGrpSpPr/>
          <p:nvPr/>
        </p:nvGrpSpPr>
        <p:grpSpPr>
          <a:xfrm>
            <a:off x="5266758" y="4072475"/>
            <a:ext cx="1584176" cy="277266"/>
            <a:chOff x="4918738" y="3547325"/>
            <a:chExt cx="1584176" cy="277266"/>
          </a:xfrm>
        </p:grpSpPr>
        <p:sp>
          <p:nvSpPr>
            <p:cNvPr id="303" name="모서리가 둥근 직사각형 302"/>
            <p:cNvSpPr/>
            <p:nvPr/>
          </p:nvSpPr>
          <p:spPr>
            <a:xfrm>
              <a:off x="4918738" y="3547325"/>
              <a:ext cx="1584176" cy="2772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4" name="직사각형 99"/>
            <p:cNvSpPr>
              <a:spLocks noChangeArrowheads="1"/>
            </p:cNvSpPr>
            <p:nvPr/>
          </p:nvSpPr>
          <p:spPr bwMode="auto">
            <a:xfrm>
              <a:off x="5090414" y="3614543"/>
              <a:ext cx="1240824" cy="153888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항공수출 수탁관리</a:t>
              </a:r>
            </a:p>
          </p:txBody>
        </p:sp>
      </p:grpSp>
      <p:grpSp>
        <p:nvGrpSpPr>
          <p:cNvPr id="305" name="그룹 304"/>
          <p:cNvGrpSpPr/>
          <p:nvPr/>
        </p:nvGrpSpPr>
        <p:grpSpPr>
          <a:xfrm>
            <a:off x="5266758" y="4768921"/>
            <a:ext cx="1584176" cy="277266"/>
            <a:chOff x="4918738" y="3907729"/>
            <a:chExt cx="1584176" cy="277266"/>
          </a:xfrm>
        </p:grpSpPr>
        <p:sp>
          <p:nvSpPr>
            <p:cNvPr id="306" name="모서리가 둥근 직사각형 305"/>
            <p:cNvSpPr/>
            <p:nvPr/>
          </p:nvSpPr>
          <p:spPr>
            <a:xfrm>
              <a:off x="4918738" y="3907729"/>
              <a:ext cx="1584176" cy="2772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7" name="직사각형 99"/>
            <p:cNvSpPr>
              <a:spLocks noChangeArrowheads="1"/>
            </p:cNvSpPr>
            <p:nvPr/>
          </p:nvSpPr>
          <p:spPr bwMode="auto">
            <a:xfrm>
              <a:off x="5090414" y="3974947"/>
              <a:ext cx="1240824" cy="153888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항공수출 </a:t>
              </a:r>
              <a:r>
                <a:rPr lang="en-US" altLang="ko-KR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B/L </a:t>
              </a: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</a:t>
              </a:r>
            </a:p>
          </p:txBody>
        </p:sp>
      </p:grpSp>
      <p:sp>
        <p:nvSpPr>
          <p:cNvPr id="308" name="양쪽 모서리가 둥근 사각형 307"/>
          <p:cNvSpPr/>
          <p:nvPr/>
        </p:nvSpPr>
        <p:spPr bwMode="auto">
          <a:xfrm flipH="1">
            <a:off x="5085034" y="1873362"/>
            <a:ext cx="1947624" cy="4435364"/>
          </a:xfrm>
          <a:prstGeom prst="round2SameRect">
            <a:avLst>
              <a:gd name="adj1" fmla="val 0"/>
              <a:gd name="adj2" fmla="val 9612"/>
            </a:avLst>
          </a:prstGeom>
          <a:noFill/>
          <a:ln w="19050" cap="flat" cmpd="sng" algn="ctr">
            <a:solidFill>
              <a:srgbClr val="0FABE3"/>
            </a:solidFill>
            <a:prstDash val="solid"/>
          </a:ln>
          <a:effectLst>
            <a:outerShdw dist="12700" dir="5400000" algn="t" rotWithShape="0">
              <a:srgbClr val="A9C5D3">
                <a:alpha val="80000"/>
              </a:srgbClr>
            </a:outerShdw>
          </a:effectLst>
        </p:spPr>
        <p:txBody>
          <a:bodyPr lIns="90000" tIns="72000" rIns="90000" bIns="0"/>
          <a:lstStyle/>
          <a:p>
            <a:pPr marL="82538" lvl="2" eaLnBrk="0" latinLnBrk="0" hangingPunct="0">
              <a:spcAft>
                <a:spcPts val="240"/>
              </a:spcAft>
            </a:pPr>
            <a:endParaRPr lang="en-US" altLang="ko-KR" sz="1000" kern="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9" name="AutoShape 133"/>
          <p:cNvSpPr>
            <a:spLocks noChangeArrowheads="1"/>
          </p:cNvSpPr>
          <p:nvPr/>
        </p:nvSpPr>
        <p:spPr bwMode="gray">
          <a:xfrm>
            <a:off x="5180918" y="1740774"/>
            <a:ext cx="1755856" cy="2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algn="ctr">
            <a:solidFill>
              <a:schemeClr val="bg1">
                <a:lumMod val="85000"/>
              </a:schemeClr>
            </a:solidFill>
            <a:round/>
            <a:headEnd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수출 관리</a:t>
            </a:r>
            <a:endParaRPr lang="ko-KR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310" name="그룹 309"/>
          <p:cNvGrpSpPr/>
          <p:nvPr/>
        </p:nvGrpSpPr>
        <p:grpSpPr>
          <a:xfrm>
            <a:off x="5263297" y="5919508"/>
            <a:ext cx="1584176" cy="277266"/>
            <a:chOff x="4945125" y="4997661"/>
            <a:chExt cx="1584176" cy="277266"/>
          </a:xfrm>
        </p:grpSpPr>
        <p:sp>
          <p:nvSpPr>
            <p:cNvPr id="311" name="모서리가 둥근 직사각형 310"/>
            <p:cNvSpPr/>
            <p:nvPr/>
          </p:nvSpPr>
          <p:spPr>
            <a:xfrm>
              <a:off x="4945125" y="4997661"/>
              <a:ext cx="1584176" cy="2772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12" name="직사각형 99"/>
            <p:cNvSpPr>
              <a:spLocks noChangeArrowheads="1"/>
            </p:cNvSpPr>
            <p:nvPr/>
          </p:nvSpPr>
          <p:spPr bwMode="auto">
            <a:xfrm>
              <a:off x="5116801" y="5064879"/>
              <a:ext cx="1240824" cy="153888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en-US" altLang="ko-KR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Pre-Alert </a:t>
              </a: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</a:t>
              </a:r>
            </a:p>
          </p:txBody>
        </p:sp>
      </p:grpSp>
      <p:grpSp>
        <p:nvGrpSpPr>
          <p:cNvPr id="313" name="그룹 312"/>
          <p:cNvGrpSpPr/>
          <p:nvPr/>
        </p:nvGrpSpPr>
        <p:grpSpPr>
          <a:xfrm>
            <a:off x="675398" y="4025630"/>
            <a:ext cx="1947624" cy="1957790"/>
            <a:chOff x="236175" y="3336153"/>
            <a:chExt cx="1947624" cy="1957790"/>
          </a:xfrm>
        </p:grpSpPr>
        <p:sp>
          <p:nvSpPr>
            <p:cNvPr id="314" name="양쪽 모서리가 둥근 사각형 313"/>
            <p:cNvSpPr/>
            <p:nvPr/>
          </p:nvSpPr>
          <p:spPr bwMode="auto">
            <a:xfrm flipH="1">
              <a:off x="236175" y="3468741"/>
              <a:ext cx="1947624" cy="1825202"/>
            </a:xfrm>
            <a:prstGeom prst="round2SameRect">
              <a:avLst>
                <a:gd name="adj1" fmla="val 0"/>
                <a:gd name="adj2" fmla="val 9612"/>
              </a:avLst>
            </a:prstGeom>
            <a:noFill/>
            <a:ln w="19050" cap="flat" cmpd="sng" algn="ctr">
              <a:solidFill>
                <a:srgbClr val="0FABE3"/>
              </a:solidFill>
              <a:prstDash val="solid"/>
            </a:ln>
            <a:effectLst>
              <a:outerShdw dist="12700" dir="5400000" algn="t" rotWithShape="0">
                <a:srgbClr val="A9C5D3">
                  <a:alpha val="80000"/>
                </a:srgbClr>
              </a:outerShdw>
            </a:effectLst>
          </p:spPr>
          <p:txBody>
            <a:bodyPr lIns="90000" tIns="72000" rIns="90000" bIns="0"/>
            <a:lstStyle/>
            <a:p>
              <a:pPr marL="82538" lvl="2" eaLnBrk="0" latinLnBrk="0" hangingPunct="0">
                <a:spcAft>
                  <a:spcPts val="240"/>
                </a:spcAft>
              </a:pPr>
              <a:endParaRPr lang="en-US" altLang="ko-KR" sz="1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15" name="AutoShape 133"/>
            <p:cNvSpPr>
              <a:spLocks noChangeArrowheads="1"/>
            </p:cNvSpPr>
            <p:nvPr/>
          </p:nvSpPr>
          <p:spPr bwMode="gray">
            <a:xfrm>
              <a:off x="332059" y="3336153"/>
              <a:ext cx="1755856" cy="2809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내륙운송</a:t>
              </a:r>
              <a:r>
                <a:rPr lang="ko-KR" altLang="en-US" sz="10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관리</a:t>
              </a:r>
              <a:endParaRPr lang="ko-KR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316" name="그룹 315"/>
            <p:cNvGrpSpPr/>
            <p:nvPr/>
          </p:nvGrpSpPr>
          <p:grpSpPr>
            <a:xfrm>
              <a:off x="417899" y="3750380"/>
              <a:ext cx="1584176" cy="277266"/>
              <a:chOff x="323528" y="1160947"/>
              <a:chExt cx="1584176" cy="277266"/>
            </a:xfrm>
          </p:grpSpPr>
          <p:sp>
            <p:nvSpPr>
              <p:cNvPr id="323" name="모서리가 둥근 직사각형 322"/>
              <p:cNvSpPr/>
              <p:nvPr/>
            </p:nvSpPr>
            <p:spPr>
              <a:xfrm>
                <a:off x="323528" y="1160947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324" name="직사각형 99"/>
              <p:cNvSpPr>
                <a:spLocks noChangeArrowheads="1"/>
              </p:cNvSpPr>
              <p:nvPr/>
            </p:nvSpPr>
            <p:spPr bwMode="auto">
              <a:xfrm>
                <a:off x="495204" y="1228165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운송정보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 관리</a:t>
                </a:r>
              </a:p>
            </p:txBody>
          </p:sp>
        </p:grpSp>
        <p:grpSp>
          <p:nvGrpSpPr>
            <p:cNvPr id="317" name="그룹 316"/>
            <p:cNvGrpSpPr/>
            <p:nvPr/>
          </p:nvGrpSpPr>
          <p:grpSpPr>
            <a:xfrm>
              <a:off x="417899" y="4104074"/>
              <a:ext cx="1584176" cy="277266"/>
              <a:chOff x="323528" y="1160947"/>
              <a:chExt cx="1584176" cy="277266"/>
            </a:xfrm>
          </p:grpSpPr>
          <p:sp>
            <p:nvSpPr>
              <p:cNvPr id="321" name="모서리가 둥근 직사각형 320"/>
              <p:cNvSpPr/>
              <p:nvPr/>
            </p:nvSpPr>
            <p:spPr>
              <a:xfrm>
                <a:off x="323528" y="1160947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322" name="직사각형 99"/>
              <p:cNvSpPr>
                <a:spLocks noChangeArrowheads="1"/>
              </p:cNvSpPr>
              <p:nvPr/>
            </p:nvSpPr>
            <p:spPr bwMode="auto">
              <a:xfrm>
                <a:off x="495204" y="1228165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ko-KR" altLang="en-US" sz="1000" spc="-10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운송스케줄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 관리</a:t>
                </a:r>
              </a:p>
            </p:txBody>
          </p:sp>
        </p:grpSp>
        <p:grpSp>
          <p:nvGrpSpPr>
            <p:cNvPr id="318" name="그룹 317"/>
            <p:cNvGrpSpPr/>
            <p:nvPr/>
          </p:nvGrpSpPr>
          <p:grpSpPr>
            <a:xfrm>
              <a:off x="417899" y="4448558"/>
              <a:ext cx="1584176" cy="277266"/>
              <a:chOff x="323528" y="1160947"/>
              <a:chExt cx="1584176" cy="277266"/>
            </a:xfrm>
          </p:grpSpPr>
          <p:sp>
            <p:nvSpPr>
              <p:cNvPr id="319" name="모서리가 둥근 직사각형 318"/>
              <p:cNvSpPr/>
              <p:nvPr/>
            </p:nvSpPr>
            <p:spPr>
              <a:xfrm>
                <a:off x="323528" y="1160947"/>
                <a:ext cx="1584176" cy="27726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320" name="직사각형 99"/>
              <p:cNvSpPr>
                <a:spLocks noChangeArrowheads="1"/>
              </p:cNvSpPr>
              <p:nvPr/>
            </p:nvSpPr>
            <p:spPr bwMode="auto">
              <a:xfrm>
                <a:off x="495204" y="1228165"/>
                <a:ext cx="1240824" cy="153888"/>
              </a:xfrm>
              <a:prstGeom prst="rect">
                <a:avLst/>
              </a:prstGeom>
              <a:extLst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buClr>
                    <a:prstClr val="white">
                      <a:lumMod val="65000"/>
                    </a:prstClr>
                  </a:buClr>
                  <a:buSzPct val="80000"/>
                </a:pPr>
                <a:r>
                  <a: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POD /GR 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관리</a:t>
                </a:r>
              </a:p>
            </p:txBody>
          </p:sp>
        </p:grpSp>
      </p:grpSp>
      <p:grpSp>
        <p:nvGrpSpPr>
          <p:cNvPr id="325" name="그룹 324"/>
          <p:cNvGrpSpPr/>
          <p:nvPr/>
        </p:nvGrpSpPr>
        <p:grpSpPr>
          <a:xfrm>
            <a:off x="5266758" y="4408862"/>
            <a:ext cx="1584176" cy="277266"/>
            <a:chOff x="4918738" y="3547325"/>
            <a:chExt cx="1584176" cy="277266"/>
          </a:xfrm>
        </p:grpSpPr>
        <p:sp>
          <p:nvSpPr>
            <p:cNvPr id="326" name="모서리가 둥근 직사각형 325"/>
            <p:cNvSpPr/>
            <p:nvPr/>
          </p:nvSpPr>
          <p:spPr>
            <a:xfrm>
              <a:off x="4918738" y="3547325"/>
              <a:ext cx="1584176" cy="2772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27" name="직사각형 99"/>
            <p:cNvSpPr>
              <a:spLocks noChangeArrowheads="1"/>
            </p:cNvSpPr>
            <p:nvPr/>
          </p:nvSpPr>
          <p:spPr bwMode="auto">
            <a:xfrm>
              <a:off x="5090414" y="3614543"/>
              <a:ext cx="1240824" cy="153888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spc="-1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항공수출</a:t>
              </a: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en-US" altLang="ko-KR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Booking </a:t>
              </a:r>
              <a:r>
                <a:rPr lang="ko-KR" altLang="en-US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911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(14) </a:t>
            </a:r>
            <a:r>
              <a:rPr lang="ko-KR" altLang="en-US" dirty="0"/>
              <a:t>항공수입 도착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오더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20313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발송통지서 기준으로 수입운송 진행을 준비하고 지시하는 항공수입 </a:t>
            </a:r>
            <a:r>
              <a:rPr lang="ko-KR" altLang="en-US" dirty="0" err="1">
                <a:solidFill>
                  <a:srgbClr val="000000"/>
                </a:solidFill>
              </a:rPr>
              <a:t>오더관리</a:t>
            </a:r>
            <a:r>
              <a:rPr lang="ko-KR" altLang="en-US" dirty="0">
                <a:solidFill>
                  <a:srgbClr val="000000"/>
                </a:solidFill>
              </a:rPr>
              <a:t> 기능을 구축하며 내륙운송지시 및 </a:t>
            </a:r>
            <a:r>
              <a:rPr lang="en-US" altLang="ko-KR" dirty="0">
                <a:solidFill>
                  <a:srgbClr val="000000"/>
                </a:solidFill>
              </a:rPr>
              <a:t>ASN </a:t>
            </a:r>
            <a:r>
              <a:rPr lang="ko-KR" altLang="en-US" dirty="0">
                <a:solidFill>
                  <a:srgbClr val="000000"/>
                </a:solidFill>
              </a:rPr>
              <a:t>생성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연계 기능을 제공합니다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2952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항공수입 오더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74" name="직각 삼각형 173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76" name="직선 연결선 175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77" name="한쪽 모서리가 잘린 사각형 176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항공수입 오더 관리 기능 설명</a:t>
              </a:r>
            </a:p>
          </p:txBody>
        </p:sp>
      </p:grpSp>
      <p:sp>
        <p:nvSpPr>
          <p:cNvPr id="182" name="Rectangle 9"/>
          <p:cNvSpPr/>
          <p:nvPr/>
        </p:nvSpPr>
        <p:spPr>
          <a:xfrm>
            <a:off x="7053289" y="2674742"/>
            <a:ext cx="2175692" cy="6407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 기본정보</a:t>
            </a:r>
          </a:p>
        </p:txBody>
      </p:sp>
      <p:sp>
        <p:nvSpPr>
          <p:cNvPr id="183" name="Rectangle 36"/>
          <p:cNvSpPr/>
          <p:nvPr/>
        </p:nvSpPr>
        <p:spPr>
          <a:xfrm>
            <a:off x="7052760" y="3645024"/>
            <a:ext cx="2176221" cy="6407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운항 기본정보</a:t>
            </a:r>
          </a:p>
        </p:txBody>
      </p:sp>
      <p:grpSp>
        <p:nvGrpSpPr>
          <p:cNvPr id="184" name="그룹 183"/>
          <p:cNvGrpSpPr/>
          <p:nvPr/>
        </p:nvGrpSpPr>
        <p:grpSpPr>
          <a:xfrm>
            <a:off x="7099865" y="2973258"/>
            <a:ext cx="2048289" cy="291802"/>
            <a:chOff x="814662" y="4136946"/>
            <a:chExt cx="1465672" cy="294905"/>
          </a:xfrm>
        </p:grpSpPr>
        <p:sp>
          <p:nvSpPr>
            <p:cNvPr id="185" name="모서리가 둥근 직사각형 185"/>
            <p:cNvSpPr/>
            <p:nvPr/>
          </p:nvSpPr>
          <p:spPr>
            <a:xfrm>
              <a:off x="814662" y="4136946"/>
              <a:ext cx="718207" cy="294905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업무 유형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1562127" y="4136946"/>
              <a:ext cx="718207" cy="294905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화주정보</a:t>
              </a: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7118789" y="3889848"/>
            <a:ext cx="1963526" cy="359718"/>
            <a:chOff x="821475" y="4951869"/>
            <a:chExt cx="1385422" cy="363543"/>
          </a:xfrm>
        </p:grpSpPr>
        <p:sp>
          <p:nvSpPr>
            <p:cNvPr id="188" name="모서리가 둥근 직사각형 185"/>
            <p:cNvSpPr/>
            <p:nvPr/>
          </p:nvSpPr>
          <p:spPr>
            <a:xfrm>
              <a:off x="821475" y="4952293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 정보</a:t>
              </a:r>
            </a:p>
          </p:txBody>
        </p:sp>
        <p:sp>
          <p:nvSpPr>
            <p:cNvPr id="189" name="모서리가 둥근 직사각형 185"/>
            <p:cNvSpPr/>
            <p:nvPr/>
          </p:nvSpPr>
          <p:spPr>
            <a:xfrm>
              <a:off x="1532699" y="4951869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화물가격정보</a:t>
              </a:r>
            </a:p>
          </p:txBody>
        </p:sp>
        <p:sp>
          <p:nvSpPr>
            <p:cNvPr id="190" name="모서리가 둥근 직사각형 185"/>
            <p:cNvSpPr/>
            <p:nvPr/>
          </p:nvSpPr>
          <p:spPr>
            <a:xfrm>
              <a:off x="821475" y="5157925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화물상세정보</a:t>
              </a:r>
            </a:p>
          </p:txBody>
        </p:sp>
        <p:sp>
          <p:nvSpPr>
            <p:cNvPr id="191" name="모서리가 둥근 직사각형 185"/>
            <p:cNvSpPr/>
            <p:nvPr/>
          </p:nvSpPr>
          <p:spPr>
            <a:xfrm>
              <a:off x="1532699" y="5157501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운송유형</a:t>
              </a:r>
            </a:p>
          </p:txBody>
        </p:sp>
      </p:grpSp>
      <p:grpSp>
        <p:nvGrpSpPr>
          <p:cNvPr id="192" name="Group 109"/>
          <p:cNvGrpSpPr>
            <a:grpSpLocks/>
          </p:cNvGrpSpPr>
          <p:nvPr/>
        </p:nvGrpSpPr>
        <p:grpSpPr bwMode="auto">
          <a:xfrm>
            <a:off x="7869885" y="3320988"/>
            <a:ext cx="448654" cy="326132"/>
            <a:chOff x="3417" y="1217"/>
            <a:chExt cx="158" cy="161"/>
          </a:xfrm>
          <a:solidFill>
            <a:schemeClr val="bg1">
              <a:lumMod val="75000"/>
            </a:schemeClr>
          </a:solidFill>
        </p:grpSpPr>
        <p:sp>
          <p:nvSpPr>
            <p:cNvPr id="193" name="Oval 110"/>
            <p:cNvSpPr>
              <a:spLocks noChangeArrowheads="1"/>
            </p:cNvSpPr>
            <p:nvPr/>
          </p:nvSpPr>
          <p:spPr bwMode="auto">
            <a:xfrm>
              <a:off x="3474" y="1217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4" name="Oval 111"/>
            <p:cNvSpPr>
              <a:spLocks noChangeArrowheads="1"/>
            </p:cNvSpPr>
            <p:nvPr/>
          </p:nvSpPr>
          <p:spPr bwMode="auto">
            <a:xfrm>
              <a:off x="3474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5" name="Oval 112"/>
            <p:cNvSpPr>
              <a:spLocks noChangeArrowheads="1"/>
            </p:cNvSpPr>
            <p:nvPr/>
          </p:nvSpPr>
          <p:spPr bwMode="auto">
            <a:xfrm>
              <a:off x="3474" y="1334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6" name="Oval 113"/>
            <p:cNvSpPr>
              <a:spLocks noChangeArrowheads="1"/>
            </p:cNvSpPr>
            <p:nvPr/>
          </p:nvSpPr>
          <p:spPr bwMode="auto">
            <a:xfrm>
              <a:off x="3531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3417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98" name="양쪽 모서리가 둥근 사각형 197"/>
          <p:cNvSpPr/>
          <p:nvPr/>
        </p:nvSpPr>
        <p:spPr bwMode="auto">
          <a:xfrm flipV="1">
            <a:off x="7016768" y="4402518"/>
            <a:ext cx="2220043" cy="287215"/>
          </a:xfrm>
          <a:prstGeom prst="round2SameRect">
            <a:avLst>
              <a:gd name="adj1" fmla="val 0"/>
              <a:gd name="adj2" fmla="val 33828"/>
            </a:avLst>
          </a:prstGeom>
          <a:solidFill>
            <a:srgbClr val="E66914"/>
          </a:solidFill>
          <a:ln w="158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99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598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97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196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995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4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5929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3919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580" indent="-101580" algn="ctr" defTabSz="1042847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700" kern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9" name="Rectangle 70"/>
          <p:cNvSpPr>
            <a:spLocks noChangeArrowheads="1"/>
          </p:cNvSpPr>
          <p:nvPr/>
        </p:nvSpPr>
        <p:spPr bwMode="auto">
          <a:xfrm>
            <a:off x="7102487" y="4493178"/>
            <a:ext cx="93134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ts val="300"/>
              </a:spcBef>
              <a:spcAft>
                <a:spcPct val="10000"/>
              </a:spcAft>
              <a:buClr>
                <a:srgbClr val="7BA8D5"/>
              </a:buClr>
              <a:buSzPct val="90000"/>
            </a:pPr>
            <a:r>
              <a:rPr kumimoji="1"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내륙운송지시관리 기능</a:t>
            </a:r>
          </a:p>
        </p:txBody>
      </p:sp>
      <p:sp>
        <p:nvSpPr>
          <p:cNvPr id="200" name="Rectangle 70"/>
          <p:cNvSpPr>
            <a:spLocks noChangeArrowheads="1"/>
          </p:cNvSpPr>
          <p:nvPr/>
        </p:nvSpPr>
        <p:spPr bwMode="auto">
          <a:xfrm>
            <a:off x="8379379" y="4493178"/>
            <a:ext cx="58509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ts val="300"/>
              </a:spcBef>
              <a:spcAft>
                <a:spcPct val="10000"/>
              </a:spcAft>
              <a:buClr>
                <a:srgbClr val="7BA8D5"/>
              </a:buClr>
              <a:buSzPct val="90000"/>
            </a:pPr>
            <a:r>
              <a:rPr lang="en-US" altLang="ko-KR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ASN </a:t>
            </a:r>
            <a:r>
              <a:rPr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Monotype Sorts"/>
              </a:rPr>
              <a:t>정보 연계</a:t>
            </a:r>
            <a:endParaRPr kumimoji="1" lang="ko-KR" altLang="en-US" sz="900" spc="-10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Monotype Sorts"/>
            </a:endParaRPr>
          </a:p>
        </p:txBody>
      </p:sp>
      <p:cxnSp>
        <p:nvCxnSpPr>
          <p:cNvPr id="221" name="직선 연결선 220"/>
          <p:cNvCxnSpPr/>
          <p:nvPr/>
        </p:nvCxnSpPr>
        <p:spPr>
          <a:xfrm>
            <a:off x="7016768" y="4482180"/>
            <a:ext cx="0" cy="2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8114970" y="4482180"/>
            <a:ext cx="0" cy="2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6910762" y="5553236"/>
            <a:ext cx="239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S/O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화면에서 전달받은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A/N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문서를 활용하여 직접  항공수입 오더 정보를 입력하거나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I/F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통해서 들어온 자료 조회 가능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1" y="2025742"/>
            <a:ext cx="4520923" cy="2167518"/>
          </a:xfrm>
          <a:prstGeom prst="rect">
            <a:avLst/>
          </a:prstGeom>
        </p:spPr>
      </p:pic>
      <p:cxnSp>
        <p:nvCxnSpPr>
          <p:cNvPr id="226" name="꺾인 연결선 225"/>
          <p:cNvCxnSpPr/>
          <p:nvPr/>
        </p:nvCxnSpPr>
        <p:spPr bwMode="auto">
          <a:xfrm>
            <a:off x="5164202" y="3429709"/>
            <a:ext cx="144016" cy="8717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27" name="그림 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35" y="4316301"/>
            <a:ext cx="4903781" cy="2029023"/>
          </a:xfrm>
          <a:prstGeom prst="rect">
            <a:avLst/>
          </a:prstGeom>
        </p:spPr>
      </p:pic>
      <p:grpSp>
        <p:nvGrpSpPr>
          <p:cNvPr id="228" name="그룹 227"/>
          <p:cNvGrpSpPr/>
          <p:nvPr/>
        </p:nvGrpSpPr>
        <p:grpSpPr>
          <a:xfrm>
            <a:off x="8325655" y="4709503"/>
            <a:ext cx="712609" cy="770843"/>
            <a:chOff x="3219903" y="6127987"/>
            <a:chExt cx="919718" cy="894906"/>
          </a:xfrm>
        </p:grpSpPr>
        <p:pic>
          <p:nvPicPr>
            <p:cNvPr id="229" name="Picture 146" descr="원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0" name="직사각형 99"/>
            <p:cNvSpPr>
              <a:spLocks noChangeArrowheads="1"/>
            </p:cNvSpPr>
            <p:nvPr/>
          </p:nvSpPr>
          <p:spPr bwMode="auto">
            <a:xfrm>
              <a:off x="3311723" y="6396785"/>
              <a:ext cx="736077" cy="357312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연계기능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구축</a:t>
              </a:r>
            </a:p>
          </p:txBody>
        </p:sp>
        <p:grpSp>
          <p:nvGrpSpPr>
            <p:cNvPr id="231" name="그룹 230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232" name="원호 231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33" name="원호 232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34" name="원호 233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235" name="원호 234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236" name="그룹 235"/>
          <p:cNvGrpSpPr/>
          <p:nvPr/>
        </p:nvGrpSpPr>
        <p:grpSpPr>
          <a:xfrm>
            <a:off x="7611843" y="4910197"/>
            <a:ext cx="802679" cy="468019"/>
            <a:chOff x="7989928" y="3719487"/>
            <a:chExt cx="802679" cy="468019"/>
          </a:xfrm>
        </p:grpSpPr>
        <p:sp>
          <p:nvSpPr>
            <p:cNvPr id="237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(Customer)</a:t>
              </a: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Legacy System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  <p:grpSp>
          <p:nvGrpSpPr>
            <p:cNvPr id="238" name="그룹 237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239" name="직사각형 238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240" name="그룹 239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241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242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243" name="직사각형 242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89031" y="5949279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678641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(14) </a:t>
            </a:r>
            <a:r>
              <a:rPr lang="ko-KR" altLang="en-US" dirty="0"/>
              <a:t>항공수입 도착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</a:t>
            </a:r>
            <a:r>
              <a:rPr lang="ko-KR" altLang="en-US" dirty="0"/>
              <a:t>도착정보관리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190821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항공사 또는 </a:t>
            </a:r>
            <a:r>
              <a:rPr lang="ko-KR" altLang="en-US" dirty="0" err="1">
                <a:solidFill>
                  <a:srgbClr val="000000"/>
                </a:solidFill>
              </a:rPr>
              <a:t>포워더로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부터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A/N</a:t>
            </a:r>
            <a:r>
              <a:rPr lang="ko-KR" altLang="en-US" dirty="0">
                <a:solidFill>
                  <a:srgbClr val="000000"/>
                </a:solidFill>
              </a:rPr>
              <a:t>를 통보 받고 화주에게 화물 도착을 통보 및 </a:t>
            </a:r>
            <a:r>
              <a:rPr lang="en-US" altLang="ko-KR" dirty="0">
                <a:solidFill>
                  <a:srgbClr val="000000"/>
                </a:solidFill>
              </a:rPr>
              <a:t>A/N(Arrival Notice) </a:t>
            </a:r>
            <a:r>
              <a:rPr lang="ko-KR" altLang="en-US" dirty="0">
                <a:solidFill>
                  <a:srgbClr val="000000"/>
                </a:solidFill>
              </a:rPr>
              <a:t>정보 연계 기능을 제공합니다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6414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항공수입 도착 정보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74" name="직각 삼각형 173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76" name="직선 연결선 175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77" name="한쪽 모서리가 잘린 사각형 176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도착 정보 관리 기능 설명</a:t>
              </a:r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2" y="2024844"/>
            <a:ext cx="5544864" cy="234116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66" y="4352754"/>
            <a:ext cx="2601046" cy="190024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48" y="4293096"/>
            <a:ext cx="2653588" cy="2066981"/>
          </a:xfrm>
          <a:prstGeom prst="rect">
            <a:avLst/>
          </a:prstGeom>
        </p:spPr>
      </p:pic>
      <p:sp>
        <p:nvSpPr>
          <p:cNvPr id="63" name="AutoShape 193"/>
          <p:cNvSpPr>
            <a:spLocks/>
          </p:cNvSpPr>
          <p:nvPr/>
        </p:nvSpPr>
        <p:spPr bwMode="auto">
          <a:xfrm>
            <a:off x="7507542" y="2809750"/>
            <a:ext cx="1770704" cy="2239430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64" name="AutoShape 79"/>
          <p:cNvSpPr>
            <a:spLocks/>
          </p:cNvSpPr>
          <p:nvPr/>
        </p:nvSpPr>
        <p:spPr bwMode="auto">
          <a:xfrm>
            <a:off x="7697362" y="2708920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7953295" y="3108876"/>
            <a:ext cx="879670" cy="689319"/>
            <a:chOff x="7399946" y="2760001"/>
            <a:chExt cx="1156973" cy="689319"/>
          </a:xfrm>
        </p:grpSpPr>
        <p:grpSp>
          <p:nvGrpSpPr>
            <p:cNvPr id="66" name="그룹 65"/>
            <p:cNvGrpSpPr/>
            <p:nvPr/>
          </p:nvGrpSpPr>
          <p:grpSpPr>
            <a:xfrm>
              <a:off x="7661489" y="2760001"/>
              <a:ext cx="618127" cy="402834"/>
              <a:chOff x="6711806" y="4854655"/>
              <a:chExt cx="917769" cy="535436"/>
            </a:xfrm>
          </p:grpSpPr>
          <p:pic>
            <p:nvPicPr>
              <p:cNvPr id="68" name="Picture 4" descr="C:\Users\kbh\Desktop\03간장소스\아이콘_2\그림32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11806" y="4854655"/>
                <a:ext cx="917769" cy="475292"/>
              </a:xfrm>
              <a:prstGeom prst="rect">
                <a:avLst/>
              </a:prstGeom>
              <a:noFill/>
            </p:spPr>
          </p:pic>
          <p:sp>
            <p:nvSpPr>
              <p:cNvPr id="69" name="직사각형 68"/>
              <p:cNvSpPr/>
              <p:nvPr/>
            </p:nvSpPr>
            <p:spPr>
              <a:xfrm>
                <a:off x="6816043" y="5062821"/>
                <a:ext cx="693653" cy="327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indent="-150733" algn="ctr" fontAlgn="base" latinLnBrk="0">
                  <a:spcAft>
                    <a:spcPts val="200"/>
                  </a:spcAft>
                  <a:defRPr/>
                </a:pPr>
                <a:r>
                  <a:rPr lang="en-US" altLang="ko-KR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A/N </a:t>
                </a:r>
                <a:r>
                  <a:rPr lang="ko-KR" altLang="en-US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정보</a:t>
                </a:r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7399946" y="3177451"/>
              <a:ext cx="1156973" cy="2718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Arrival Notice</a:t>
              </a:r>
            </a:p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List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rot="5400000" flipV="1">
            <a:off x="8688733" y="3294914"/>
            <a:ext cx="192966" cy="239513"/>
            <a:chOff x="2344451" y="5856352"/>
            <a:chExt cx="283207" cy="351523"/>
          </a:xfrm>
        </p:grpSpPr>
        <p:grpSp>
          <p:nvGrpSpPr>
            <p:cNvPr id="71" name="그룹 70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75" name="모서리가 둥근 직사각형 74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73" name="모서리가 둥근 직사각형 72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8776352" y="3123668"/>
            <a:ext cx="569136" cy="565151"/>
            <a:chOff x="8323344" y="2684531"/>
            <a:chExt cx="1016207" cy="624139"/>
          </a:xfrm>
        </p:grpSpPr>
        <p:pic>
          <p:nvPicPr>
            <p:cNvPr id="78" name="Picture 18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074" y="2684531"/>
              <a:ext cx="544118" cy="424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직사각형 78"/>
            <p:cNvSpPr/>
            <p:nvPr/>
          </p:nvSpPr>
          <p:spPr>
            <a:xfrm>
              <a:off x="8323344" y="3172709"/>
              <a:ext cx="1016207" cy="13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A/N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발행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444827" y="3104964"/>
            <a:ext cx="596050" cy="886868"/>
            <a:chOff x="1252884" y="2847893"/>
            <a:chExt cx="1156973" cy="1064223"/>
          </a:xfrm>
        </p:grpSpPr>
        <p:sp>
          <p:nvSpPr>
            <p:cNvPr id="85" name="직사각형 84"/>
            <p:cNvSpPr/>
            <p:nvPr/>
          </p:nvSpPr>
          <p:spPr>
            <a:xfrm>
              <a:off x="1252884" y="3438148"/>
              <a:ext cx="1156973" cy="473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Arrival </a:t>
              </a:r>
              <a:r>
                <a:rPr lang="en-US" altLang="ko-KR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Notiice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</a:p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수집</a:t>
              </a: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1459162" y="2847893"/>
              <a:ext cx="821457" cy="524926"/>
              <a:chOff x="2435239" y="4860336"/>
              <a:chExt cx="821457" cy="524926"/>
            </a:xfrm>
          </p:grpSpPr>
          <p:sp>
            <p:nvSpPr>
              <p:cNvPr id="87" name="직사각형 727"/>
              <p:cNvSpPr/>
              <p:nvPr/>
            </p:nvSpPr>
            <p:spPr bwMode="auto">
              <a:xfrm>
                <a:off x="2468202" y="4860336"/>
                <a:ext cx="564506" cy="33234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8" name="직사각형 728"/>
              <p:cNvSpPr/>
              <p:nvPr/>
            </p:nvSpPr>
            <p:spPr bwMode="auto">
              <a:xfrm>
                <a:off x="2487050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9" name="직사각형 729"/>
              <p:cNvSpPr/>
              <p:nvPr/>
            </p:nvSpPr>
            <p:spPr bwMode="auto">
              <a:xfrm>
                <a:off x="2625640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0" name="직사각형 730"/>
              <p:cNvSpPr/>
              <p:nvPr/>
            </p:nvSpPr>
            <p:spPr bwMode="auto">
              <a:xfrm>
                <a:off x="2761794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1" name="직사각형 731"/>
              <p:cNvSpPr/>
              <p:nvPr/>
            </p:nvSpPr>
            <p:spPr bwMode="auto">
              <a:xfrm>
                <a:off x="2893835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2" name="직사각형 732"/>
              <p:cNvSpPr/>
              <p:nvPr/>
            </p:nvSpPr>
            <p:spPr bwMode="auto">
              <a:xfrm>
                <a:off x="2487050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3" name="직사각형 733"/>
              <p:cNvSpPr/>
              <p:nvPr/>
            </p:nvSpPr>
            <p:spPr bwMode="auto">
              <a:xfrm>
                <a:off x="2625640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4" name="직사각형 734"/>
              <p:cNvSpPr/>
              <p:nvPr/>
            </p:nvSpPr>
            <p:spPr bwMode="auto">
              <a:xfrm>
                <a:off x="2761794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5" name="직사각형 735"/>
              <p:cNvSpPr/>
              <p:nvPr/>
            </p:nvSpPr>
            <p:spPr bwMode="auto">
              <a:xfrm>
                <a:off x="2893835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6" name="직사각형 718"/>
              <p:cNvSpPr/>
              <p:nvPr/>
            </p:nvSpPr>
            <p:spPr bwMode="auto">
              <a:xfrm>
                <a:off x="2551807" y="4946687"/>
                <a:ext cx="564506" cy="33234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7" name="직사각형 719"/>
              <p:cNvSpPr/>
              <p:nvPr/>
            </p:nvSpPr>
            <p:spPr bwMode="auto">
              <a:xfrm>
                <a:off x="2570655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8" name="직사각형 720"/>
              <p:cNvSpPr/>
              <p:nvPr/>
            </p:nvSpPr>
            <p:spPr bwMode="auto">
              <a:xfrm>
                <a:off x="2709245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9" name="직사각형 721"/>
              <p:cNvSpPr/>
              <p:nvPr/>
            </p:nvSpPr>
            <p:spPr bwMode="auto">
              <a:xfrm>
                <a:off x="2845399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0" name="직사각형 722"/>
              <p:cNvSpPr/>
              <p:nvPr/>
            </p:nvSpPr>
            <p:spPr bwMode="auto">
              <a:xfrm>
                <a:off x="2977440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1" name="직사각형 723"/>
              <p:cNvSpPr/>
              <p:nvPr/>
            </p:nvSpPr>
            <p:spPr bwMode="auto">
              <a:xfrm>
                <a:off x="2570655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2" name="직사각형 724"/>
              <p:cNvSpPr/>
              <p:nvPr/>
            </p:nvSpPr>
            <p:spPr bwMode="auto">
              <a:xfrm>
                <a:off x="2709245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3" name="직사각형 725"/>
              <p:cNvSpPr/>
              <p:nvPr/>
            </p:nvSpPr>
            <p:spPr bwMode="auto">
              <a:xfrm>
                <a:off x="2845399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4" name="직사각형 726"/>
              <p:cNvSpPr/>
              <p:nvPr/>
            </p:nvSpPr>
            <p:spPr bwMode="auto">
              <a:xfrm>
                <a:off x="2977440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5" name="직사각형 709"/>
              <p:cNvSpPr/>
              <p:nvPr/>
            </p:nvSpPr>
            <p:spPr bwMode="auto">
              <a:xfrm>
                <a:off x="2627023" y="5052923"/>
                <a:ext cx="564506" cy="332339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6" name="직사각형 710"/>
              <p:cNvSpPr/>
              <p:nvPr/>
            </p:nvSpPr>
            <p:spPr bwMode="auto">
              <a:xfrm>
                <a:off x="2645872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7" name="직사각형 711"/>
              <p:cNvSpPr/>
              <p:nvPr/>
            </p:nvSpPr>
            <p:spPr bwMode="auto">
              <a:xfrm>
                <a:off x="2784461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8" name="직사각형 712"/>
              <p:cNvSpPr/>
              <p:nvPr/>
            </p:nvSpPr>
            <p:spPr bwMode="auto">
              <a:xfrm>
                <a:off x="2920616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9" name="직사각형 713"/>
              <p:cNvSpPr/>
              <p:nvPr/>
            </p:nvSpPr>
            <p:spPr bwMode="auto">
              <a:xfrm>
                <a:off x="3052657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0" name="직사각형 714"/>
              <p:cNvSpPr/>
              <p:nvPr/>
            </p:nvSpPr>
            <p:spPr bwMode="auto">
              <a:xfrm>
                <a:off x="2645872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1" name="직사각형 715"/>
              <p:cNvSpPr/>
              <p:nvPr/>
            </p:nvSpPr>
            <p:spPr bwMode="auto">
              <a:xfrm>
                <a:off x="2784461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2" name="직사각형 716"/>
              <p:cNvSpPr/>
              <p:nvPr/>
            </p:nvSpPr>
            <p:spPr bwMode="auto">
              <a:xfrm>
                <a:off x="2920616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3" name="직사각형 717"/>
              <p:cNvSpPr/>
              <p:nvPr/>
            </p:nvSpPr>
            <p:spPr bwMode="auto">
              <a:xfrm>
                <a:off x="3052657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4" name="Text Box 354"/>
              <p:cNvSpPr txBox="1">
                <a:spLocks noChangeArrowheads="1"/>
              </p:cNvSpPr>
              <p:nvPr/>
            </p:nvSpPr>
            <p:spPr bwMode="auto">
              <a:xfrm>
                <a:off x="2616092" y="5080655"/>
                <a:ext cx="640604" cy="225135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650</a:t>
                </a:r>
              </a:p>
            </p:txBody>
          </p:sp>
          <p:sp>
            <p:nvSpPr>
              <p:cNvPr id="115" name="Text Box 354"/>
              <p:cNvSpPr txBox="1">
                <a:spLocks noChangeArrowheads="1"/>
              </p:cNvSpPr>
              <p:nvPr/>
            </p:nvSpPr>
            <p:spPr bwMode="auto">
              <a:xfrm>
                <a:off x="2524250" y="4946724"/>
                <a:ext cx="640604" cy="225135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031</a:t>
                </a:r>
              </a:p>
            </p:txBody>
          </p:sp>
          <p:sp>
            <p:nvSpPr>
              <p:cNvPr id="116" name="Text Box 354"/>
              <p:cNvSpPr txBox="1">
                <a:spLocks noChangeArrowheads="1"/>
              </p:cNvSpPr>
              <p:nvPr/>
            </p:nvSpPr>
            <p:spPr bwMode="auto">
              <a:xfrm>
                <a:off x="2435239" y="4869159"/>
                <a:ext cx="640604" cy="225135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202</a:t>
                </a:r>
              </a:p>
            </p:txBody>
          </p:sp>
        </p:grpSp>
      </p:grpSp>
      <p:grpSp>
        <p:nvGrpSpPr>
          <p:cNvPr id="117" name="그룹 116"/>
          <p:cNvGrpSpPr/>
          <p:nvPr/>
        </p:nvGrpSpPr>
        <p:grpSpPr>
          <a:xfrm rot="5400000" flipV="1">
            <a:off x="7954794" y="3324686"/>
            <a:ext cx="192966" cy="239513"/>
            <a:chOff x="2344451" y="5856352"/>
            <a:chExt cx="283207" cy="351523"/>
          </a:xfrm>
        </p:grpSpPr>
        <p:grpSp>
          <p:nvGrpSpPr>
            <p:cNvPr id="118" name="그룹 117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22" name="모서리가 둥근 직사각형 121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20" name="모서리가 둥근 직사각형 119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24" name="그룹 123"/>
          <p:cNvGrpSpPr/>
          <p:nvPr/>
        </p:nvGrpSpPr>
        <p:grpSpPr>
          <a:xfrm>
            <a:off x="6787233" y="3159244"/>
            <a:ext cx="802679" cy="468019"/>
            <a:chOff x="6743004" y="3341178"/>
            <a:chExt cx="802679" cy="468019"/>
          </a:xfrm>
        </p:grpSpPr>
        <p:sp>
          <p:nvSpPr>
            <p:cNvPr id="125" name="Rectangle 60"/>
            <p:cNvSpPr>
              <a:spLocks/>
            </p:cNvSpPr>
            <p:nvPr/>
          </p:nvSpPr>
          <p:spPr bwMode="auto">
            <a:xfrm>
              <a:off x="6743004" y="3625907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8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해외운송사</a:t>
              </a: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 또는 </a:t>
              </a:r>
              <a:r>
                <a:rPr lang="ko-KR" altLang="en-US" sz="8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포워더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  <p:grpSp>
          <p:nvGrpSpPr>
            <p:cNvPr id="126" name="그룹 125"/>
            <p:cNvGrpSpPr/>
            <p:nvPr/>
          </p:nvGrpSpPr>
          <p:grpSpPr>
            <a:xfrm>
              <a:off x="7012505" y="3341178"/>
              <a:ext cx="293971" cy="217319"/>
              <a:chOff x="5818822" y="7385607"/>
              <a:chExt cx="438740" cy="305570"/>
            </a:xfrm>
          </p:grpSpPr>
          <p:sp>
            <p:nvSpPr>
              <p:cNvPr id="127" name="직사각형 126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128" name="그룹 127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29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30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131" name="그룹 130"/>
          <p:cNvGrpSpPr/>
          <p:nvPr/>
        </p:nvGrpSpPr>
        <p:grpSpPr>
          <a:xfrm>
            <a:off x="7581993" y="4096402"/>
            <a:ext cx="712609" cy="770843"/>
            <a:chOff x="3219903" y="6127987"/>
            <a:chExt cx="919718" cy="894906"/>
          </a:xfrm>
        </p:grpSpPr>
        <p:pic>
          <p:nvPicPr>
            <p:cNvPr id="132" name="Picture 146" descr="원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직사각형 99"/>
            <p:cNvSpPr>
              <a:spLocks noChangeArrowheads="1"/>
            </p:cNvSpPr>
            <p:nvPr/>
          </p:nvSpPr>
          <p:spPr bwMode="auto">
            <a:xfrm>
              <a:off x="3311723" y="6396785"/>
              <a:ext cx="736077" cy="357312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연계기능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구축</a:t>
              </a: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135" name="원호 134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6" name="원호 135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7" name="원호 136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8" name="원호 137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39" name="그룹 138"/>
          <p:cNvGrpSpPr/>
          <p:nvPr/>
        </p:nvGrpSpPr>
        <p:grpSpPr>
          <a:xfrm>
            <a:off x="8294602" y="4199012"/>
            <a:ext cx="802679" cy="468019"/>
            <a:chOff x="7989928" y="3719487"/>
            <a:chExt cx="802679" cy="468019"/>
          </a:xfrm>
        </p:grpSpPr>
        <p:sp>
          <p:nvSpPr>
            <p:cNvPr id="140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(Customer)</a:t>
              </a: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Legacy System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  <p:grpSp>
          <p:nvGrpSpPr>
            <p:cNvPr id="141" name="그룹 140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143" name="그룹 142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44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45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</p:grpSp>
      <p:cxnSp>
        <p:nvCxnSpPr>
          <p:cNvPr id="146" name="Straight Arrow Connector 21"/>
          <p:cNvCxnSpPr/>
          <p:nvPr/>
        </p:nvCxnSpPr>
        <p:spPr>
          <a:xfrm flipH="1">
            <a:off x="8205530" y="3688819"/>
            <a:ext cx="707710" cy="49868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910762" y="5121188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AO(ASN)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 생성이 생성되었다면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Arrival Notice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에서도 해당 자료가 조회 가능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3539497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(15) </a:t>
            </a:r>
            <a:r>
              <a:rPr lang="ko-KR" altLang="en-US" dirty="0"/>
              <a:t>항공수입 </a:t>
            </a:r>
            <a:r>
              <a:rPr lang="en-US" altLang="ko-KR" dirty="0"/>
              <a:t>B/L</a:t>
            </a:r>
            <a:r>
              <a:rPr lang="ko-KR" altLang="en-US" dirty="0"/>
              <a:t>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MAWB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수출처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항공포워더로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부터</a:t>
            </a:r>
            <a:r>
              <a:rPr lang="ko-KR" altLang="en-US" dirty="0">
                <a:solidFill>
                  <a:srgbClr val="000000"/>
                </a:solidFill>
              </a:rPr>
              <a:t> 수신된 </a:t>
            </a:r>
            <a:r>
              <a:rPr lang="en-US" altLang="ko-KR" dirty="0" err="1">
                <a:solidFill>
                  <a:srgbClr val="000000"/>
                </a:solidFill>
              </a:rPr>
              <a:t>PreAlert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기준으로 </a:t>
            </a:r>
            <a:r>
              <a:rPr lang="en-US" altLang="ko-KR" dirty="0">
                <a:solidFill>
                  <a:srgbClr val="000000"/>
                </a:solidFill>
              </a:rPr>
              <a:t>MAWB</a:t>
            </a:r>
            <a:r>
              <a:rPr lang="ko-KR" altLang="en-US" dirty="0">
                <a:solidFill>
                  <a:srgbClr val="000000"/>
                </a:solidFill>
              </a:rPr>
              <a:t>를 생성 관리하는 </a:t>
            </a:r>
            <a:r>
              <a:rPr lang="en-US" altLang="ko-KR" dirty="0">
                <a:solidFill>
                  <a:srgbClr val="000000"/>
                </a:solidFill>
              </a:rPr>
              <a:t>MAWB </a:t>
            </a:r>
            <a:r>
              <a:rPr lang="ko-KR" altLang="en-US" dirty="0">
                <a:solidFill>
                  <a:srgbClr val="000000"/>
                </a:solidFill>
              </a:rPr>
              <a:t>관리 기능을 구축하며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수출입 </a:t>
            </a:r>
            <a:r>
              <a:rPr lang="en-US" altLang="ko-KR" dirty="0">
                <a:solidFill>
                  <a:srgbClr val="000000"/>
                </a:solidFill>
              </a:rPr>
              <a:t>AWB</a:t>
            </a:r>
            <a:r>
              <a:rPr lang="ko-KR" altLang="en-US" dirty="0">
                <a:solidFill>
                  <a:srgbClr val="000000"/>
                </a:solidFill>
              </a:rPr>
              <a:t>가 분리 관리 되지 않는 통합 </a:t>
            </a:r>
            <a:r>
              <a:rPr lang="en-US" altLang="ko-KR" dirty="0">
                <a:solidFill>
                  <a:srgbClr val="000000"/>
                </a:solidFill>
              </a:rPr>
              <a:t>AWB </a:t>
            </a:r>
            <a:r>
              <a:rPr lang="ko-KR" altLang="en-US" dirty="0">
                <a:solidFill>
                  <a:srgbClr val="000000"/>
                </a:solidFill>
              </a:rPr>
              <a:t>관리 기능을 제공합니다</a:t>
            </a:r>
            <a:r>
              <a:rPr lang="en-US" altLang="ko-KR" dirty="0">
                <a:solidFill>
                  <a:srgbClr val="000000"/>
                </a:solidFill>
              </a:rPr>
              <a:t>. MAWB </a:t>
            </a:r>
            <a:r>
              <a:rPr lang="ko-KR" altLang="en-US" dirty="0">
                <a:solidFill>
                  <a:srgbClr val="000000"/>
                </a:solidFill>
              </a:rPr>
              <a:t>기준으로 지불운임항목 생성 </a:t>
            </a:r>
            <a:r>
              <a:rPr lang="ko-KR" altLang="en-US" dirty="0" err="1">
                <a:solidFill>
                  <a:srgbClr val="000000"/>
                </a:solidFill>
              </a:rPr>
              <a:t>기능을구현합니다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4986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항공수입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MAWB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74" name="직각 삼각형 173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76" name="직선 연결선 175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77" name="한쪽 모서리가 잘린 사각형 176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항공수입 </a:t>
              </a: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MAWB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3443" t="13525" b="4492"/>
          <a:stretch/>
        </p:blipFill>
        <p:spPr>
          <a:xfrm>
            <a:off x="632905" y="3845930"/>
            <a:ext cx="2747061" cy="12634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232164" y="6005609"/>
            <a:ext cx="365693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항공 수입 </a:t>
            </a:r>
            <a:r>
              <a:rPr lang="en-US" altLang="ko-KR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MAWB </a:t>
            </a: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 생성 및 </a:t>
            </a:r>
            <a:r>
              <a:rPr lang="en-US" altLang="ko-KR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Master Freight </a:t>
            </a: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생성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3060535" y="3781747"/>
            <a:ext cx="391284" cy="4001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 bwMode="auto">
          <a:xfrm>
            <a:off x="3264448" y="4086309"/>
            <a:ext cx="438290" cy="63491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b="12467"/>
          <a:stretch/>
        </p:blipFill>
        <p:spPr>
          <a:xfrm>
            <a:off x="622973" y="2018636"/>
            <a:ext cx="5349732" cy="1447723"/>
          </a:xfrm>
          <a:prstGeom prst="rect">
            <a:avLst/>
          </a:prstGeom>
        </p:spPr>
      </p:pic>
      <p:sp>
        <p:nvSpPr>
          <p:cNvPr id="29" name="아래쪽 화살표 28"/>
          <p:cNvSpPr/>
          <p:nvPr/>
        </p:nvSpPr>
        <p:spPr bwMode="auto">
          <a:xfrm>
            <a:off x="1856448" y="3430587"/>
            <a:ext cx="289076" cy="469761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5" y="5114316"/>
            <a:ext cx="2747061" cy="68704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430" y="4677288"/>
            <a:ext cx="2422702" cy="845374"/>
          </a:xfrm>
          <a:prstGeom prst="rect">
            <a:avLst/>
          </a:prstGeom>
        </p:spPr>
      </p:pic>
      <p:sp>
        <p:nvSpPr>
          <p:cNvPr id="108" name="AutoShape 193"/>
          <p:cNvSpPr>
            <a:spLocks/>
          </p:cNvSpPr>
          <p:nvPr/>
        </p:nvSpPr>
        <p:spPr bwMode="auto">
          <a:xfrm>
            <a:off x="6930646" y="4187506"/>
            <a:ext cx="2334166" cy="1225140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8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910762" y="5589240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수입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MAWB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기준으로 지불 운임 항목 생성 </a:t>
            </a:r>
            <a:endParaRPr lang="ko-KR" altLang="en-US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110" name="Picture 18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20" y="3147156"/>
            <a:ext cx="548925" cy="2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" name="그룹 110"/>
          <p:cNvGrpSpPr/>
          <p:nvPr/>
        </p:nvGrpSpPr>
        <p:grpSpPr>
          <a:xfrm>
            <a:off x="7022728" y="3405673"/>
            <a:ext cx="867572" cy="373842"/>
            <a:chOff x="5669604" y="5923243"/>
            <a:chExt cx="1035995" cy="161207"/>
          </a:xfrm>
        </p:grpSpPr>
        <p:sp>
          <p:nvSpPr>
            <p:cNvPr id="112" name="AutoShape 59"/>
            <p:cNvSpPr>
              <a:spLocks/>
            </p:cNvSpPr>
            <p:nvPr/>
          </p:nvSpPr>
          <p:spPr bwMode="auto">
            <a:xfrm>
              <a:off x="5683236" y="5923243"/>
              <a:ext cx="1022363" cy="161207"/>
            </a:xfrm>
            <a:prstGeom prst="roundRect">
              <a:avLst>
                <a:gd name="adj" fmla="val 4622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endParaRPr lang="ko-KR" altLang="ko-KR" sz="9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113" name="Rectangle 60"/>
            <p:cNvSpPr>
              <a:spLocks/>
            </p:cNvSpPr>
            <p:nvPr/>
          </p:nvSpPr>
          <p:spPr bwMode="auto">
            <a:xfrm>
              <a:off x="5669604" y="5933990"/>
              <a:ext cx="1035995" cy="1504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9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운송사</a:t>
              </a:r>
              <a:r>
                <a:rPr lang="ko-KR" altLang="en-US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 또는 </a:t>
              </a:r>
              <a:r>
                <a:rPr lang="ko-KR" altLang="en-US" sz="9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포워더</a:t>
              </a:r>
              <a:endParaRPr lang="ko-KR" altLang="en-US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7172905" y="2870335"/>
            <a:ext cx="323814" cy="252313"/>
            <a:chOff x="5818822" y="7385607"/>
            <a:chExt cx="438740" cy="305570"/>
          </a:xfrm>
        </p:grpSpPr>
        <p:sp>
          <p:nvSpPr>
            <p:cNvPr id="115" name="직사각형 114"/>
            <p:cNvSpPr/>
            <p:nvPr/>
          </p:nvSpPr>
          <p:spPr>
            <a:xfrm>
              <a:off x="6015587" y="7452262"/>
              <a:ext cx="241975" cy="155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5818822" y="7385607"/>
              <a:ext cx="438740" cy="305570"/>
              <a:chOff x="2433166" y="4295068"/>
              <a:chExt cx="499107" cy="347614"/>
            </a:xfrm>
          </p:grpSpPr>
          <p:sp>
            <p:nvSpPr>
              <p:cNvPr id="117" name="Freeform 367"/>
              <p:cNvSpPr>
                <a:spLocks noEditPoints="1"/>
              </p:cNvSpPr>
              <p:nvPr/>
            </p:nvSpPr>
            <p:spPr bwMode="auto">
              <a:xfrm>
                <a:off x="2617158" y="4370894"/>
                <a:ext cx="315115" cy="271788"/>
              </a:xfrm>
              <a:custGeom>
                <a:avLst/>
                <a:gdLst>
                  <a:gd name="T0" fmla="*/ 194 w 196"/>
                  <a:gd name="T1" fmla="*/ 0 h 171"/>
                  <a:gd name="T2" fmla="*/ 3 w 196"/>
                  <a:gd name="T3" fmla="*/ 0 h 171"/>
                  <a:gd name="T4" fmla="*/ 0 w 196"/>
                  <a:gd name="T5" fmla="*/ 3 h 171"/>
                  <a:gd name="T6" fmla="*/ 0 w 196"/>
                  <a:gd name="T7" fmla="*/ 137 h 171"/>
                  <a:gd name="T8" fmla="*/ 3 w 196"/>
                  <a:gd name="T9" fmla="*/ 140 h 171"/>
                  <a:gd name="T10" fmla="*/ 77 w 196"/>
                  <a:gd name="T11" fmla="*/ 140 h 171"/>
                  <a:gd name="T12" fmla="*/ 74 w 196"/>
                  <a:gd name="T13" fmla="*/ 161 h 171"/>
                  <a:gd name="T14" fmla="*/ 65 w 196"/>
                  <a:gd name="T15" fmla="*/ 169 h 171"/>
                  <a:gd name="T16" fmla="*/ 65 w 196"/>
                  <a:gd name="T17" fmla="*/ 171 h 171"/>
                  <a:gd name="T18" fmla="*/ 131 w 196"/>
                  <a:gd name="T19" fmla="*/ 171 h 171"/>
                  <a:gd name="T20" fmla="*/ 131 w 196"/>
                  <a:gd name="T21" fmla="*/ 169 h 171"/>
                  <a:gd name="T22" fmla="*/ 122 w 196"/>
                  <a:gd name="T23" fmla="*/ 161 h 171"/>
                  <a:gd name="T24" fmla="*/ 120 w 196"/>
                  <a:gd name="T25" fmla="*/ 140 h 171"/>
                  <a:gd name="T26" fmla="*/ 194 w 196"/>
                  <a:gd name="T27" fmla="*/ 140 h 171"/>
                  <a:gd name="T28" fmla="*/ 196 w 196"/>
                  <a:gd name="T29" fmla="*/ 137 h 171"/>
                  <a:gd name="T30" fmla="*/ 196 w 196"/>
                  <a:gd name="T31" fmla="*/ 3 h 171"/>
                  <a:gd name="T32" fmla="*/ 194 w 196"/>
                  <a:gd name="T33" fmla="*/ 0 h 171"/>
                  <a:gd name="T34" fmla="*/ 186 w 196"/>
                  <a:gd name="T35" fmla="*/ 109 h 171"/>
                  <a:gd name="T36" fmla="*/ 10 w 196"/>
                  <a:gd name="T37" fmla="*/ 109 h 171"/>
                  <a:gd name="T38" fmla="*/ 10 w 196"/>
                  <a:gd name="T39" fmla="*/ 9 h 171"/>
                  <a:gd name="T40" fmla="*/ 186 w 196"/>
                  <a:gd name="T41" fmla="*/ 9 h 171"/>
                  <a:gd name="T42" fmla="*/ 186 w 196"/>
                  <a:gd name="T43" fmla="*/ 10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6" h="171">
                    <a:moveTo>
                      <a:pt x="19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38"/>
                      <a:pt x="1" y="140"/>
                      <a:pt x="3" y="140"/>
                    </a:cubicBezTo>
                    <a:cubicBezTo>
                      <a:pt x="77" y="140"/>
                      <a:pt x="77" y="140"/>
                      <a:pt x="77" y="140"/>
                    </a:cubicBezTo>
                    <a:cubicBezTo>
                      <a:pt x="77" y="145"/>
                      <a:pt x="76" y="158"/>
                      <a:pt x="74" y="161"/>
                    </a:cubicBezTo>
                    <a:cubicBezTo>
                      <a:pt x="65" y="169"/>
                      <a:pt x="65" y="169"/>
                      <a:pt x="65" y="169"/>
                    </a:cubicBezTo>
                    <a:cubicBezTo>
                      <a:pt x="65" y="171"/>
                      <a:pt x="65" y="171"/>
                      <a:pt x="65" y="171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0" y="158"/>
                      <a:pt x="120" y="145"/>
                      <a:pt x="120" y="140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40"/>
                      <a:pt x="196" y="138"/>
                      <a:pt x="196" y="137"/>
                    </a:cubicBezTo>
                    <a:cubicBezTo>
                      <a:pt x="196" y="3"/>
                      <a:pt x="196" y="3"/>
                      <a:pt x="196" y="3"/>
                    </a:cubicBezTo>
                    <a:cubicBezTo>
                      <a:pt x="196" y="2"/>
                      <a:pt x="195" y="0"/>
                      <a:pt x="194" y="0"/>
                    </a:cubicBezTo>
                    <a:close/>
                    <a:moveTo>
                      <a:pt x="186" y="109"/>
                    </a:move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86" y="9"/>
                      <a:pt x="186" y="9"/>
                      <a:pt x="186" y="9"/>
                    </a:cubicBezTo>
                    <a:lnTo>
                      <a:pt x="186" y="109"/>
                    </a:lnTo>
                    <a:close/>
                  </a:path>
                </a:pathLst>
              </a:custGeom>
              <a:solidFill>
                <a:srgbClr val="8799B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8" name="Freeform 16"/>
              <p:cNvSpPr>
                <a:spLocks noEditPoints="1"/>
              </p:cNvSpPr>
              <p:nvPr/>
            </p:nvSpPr>
            <p:spPr bwMode="auto">
              <a:xfrm>
                <a:off x="2433166" y="4295068"/>
                <a:ext cx="223838" cy="331788"/>
              </a:xfrm>
              <a:custGeom>
                <a:avLst/>
                <a:gdLst>
                  <a:gd name="T0" fmla="*/ 3 w 316"/>
                  <a:gd name="T1" fmla="*/ 467 h 467"/>
                  <a:gd name="T2" fmla="*/ 18 w 316"/>
                  <a:gd name="T3" fmla="*/ 242 h 467"/>
                  <a:gd name="T4" fmla="*/ 28 w 316"/>
                  <a:gd name="T5" fmla="*/ 216 h 467"/>
                  <a:gd name="T6" fmla="*/ 106 w 316"/>
                  <a:gd name="T7" fmla="*/ 185 h 467"/>
                  <a:gd name="T8" fmla="*/ 141 w 316"/>
                  <a:gd name="T9" fmla="*/ 303 h 467"/>
                  <a:gd name="T10" fmla="*/ 147 w 316"/>
                  <a:gd name="T11" fmla="*/ 225 h 467"/>
                  <a:gd name="T12" fmla="*/ 158 w 316"/>
                  <a:gd name="T13" fmla="*/ 219 h 467"/>
                  <a:gd name="T14" fmla="*/ 169 w 316"/>
                  <a:gd name="T15" fmla="*/ 225 h 467"/>
                  <a:gd name="T16" fmla="*/ 175 w 316"/>
                  <a:gd name="T17" fmla="*/ 303 h 467"/>
                  <a:gd name="T18" fmla="*/ 210 w 316"/>
                  <a:gd name="T19" fmla="*/ 185 h 467"/>
                  <a:gd name="T20" fmla="*/ 289 w 316"/>
                  <a:gd name="T21" fmla="*/ 216 h 467"/>
                  <a:gd name="T22" fmla="*/ 298 w 316"/>
                  <a:gd name="T23" fmla="*/ 242 h 467"/>
                  <a:gd name="T24" fmla="*/ 313 w 316"/>
                  <a:gd name="T25" fmla="*/ 467 h 467"/>
                  <a:gd name="T26" fmla="*/ 3 w 316"/>
                  <a:gd name="T27" fmla="*/ 467 h 467"/>
                  <a:gd name="T28" fmla="*/ 158 w 316"/>
                  <a:gd name="T29" fmla="*/ 0 h 467"/>
                  <a:gd name="T30" fmla="*/ 224 w 316"/>
                  <a:gd name="T31" fmla="*/ 65 h 467"/>
                  <a:gd name="T32" fmla="*/ 158 w 316"/>
                  <a:gd name="T33" fmla="*/ 166 h 467"/>
                  <a:gd name="T34" fmla="*/ 92 w 316"/>
                  <a:gd name="T35" fmla="*/ 65 h 467"/>
                  <a:gd name="T36" fmla="*/ 158 w 316"/>
                  <a:gd name="T3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467">
                    <a:moveTo>
                      <a:pt x="3" y="467"/>
                    </a:moveTo>
                    <a:cubicBezTo>
                      <a:pt x="0" y="397"/>
                      <a:pt x="10" y="312"/>
                      <a:pt x="18" y="242"/>
                    </a:cubicBezTo>
                    <a:cubicBezTo>
                      <a:pt x="19" y="233"/>
                      <a:pt x="20" y="221"/>
                      <a:pt x="28" y="216"/>
                    </a:cubicBezTo>
                    <a:cubicBezTo>
                      <a:pt x="31" y="213"/>
                      <a:pt x="98" y="187"/>
                      <a:pt x="106" y="185"/>
                    </a:cubicBezTo>
                    <a:cubicBezTo>
                      <a:pt x="113" y="213"/>
                      <a:pt x="127" y="277"/>
                      <a:pt x="141" y="303"/>
                    </a:cubicBezTo>
                    <a:cubicBezTo>
                      <a:pt x="142" y="290"/>
                      <a:pt x="147" y="238"/>
                      <a:pt x="147" y="225"/>
                    </a:cubicBezTo>
                    <a:cubicBezTo>
                      <a:pt x="151" y="223"/>
                      <a:pt x="154" y="221"/>
                      <a:pt x="158" y="219"/>
                    </a:cubicBezTo>
                    <a:cubicBezTo>
                      <a:pt x="162" y="221"/>
                      <a:pt x="165" y="223"/>
                      <a:pt x="169" y="225"/>
                    </a:cubicBezTo>
                    <a:cubicBezTo>
                      <a:pt x="169" y="238"/>
                      <a:pt x="174" y="290"/>
                      <a:pt x="175" y="303"/>
                    </a:cubicBezTo>
                    <a:cubicBezTo>
                      <a:pt x="189" y="277"/>
                      <a:pt x="203" y="213"/>
                      <a:pt x="210" y="185"/>
                    </a:cubicBezTo>
                    <a:cubicBezTo>
                      <a:pt x="218" y="187"/>
                      <a:pt x="286" y="214"/>
                      <a:pt x="289" y="216"/>
                    </a:cubicBezTo>
                    <a:cubicBezTo>
                      <a:pt x="296" y="222"/>
                      <a:pt x="297" y="233"/>
                      <a:pt x="298" y="242"/>
                    </a:cubicBezTo>
                    <a:cubicBezTo>
                      <a:pt x="306" y="312"/>
                      <a:pt x="316" y="397"/>
                      <a:pt x="313" y="467"/>
                    </a:cubicBezTo>
                    <a:cubicBezTo>
                      <a:pt x="3" y="467"/>
                      <a:pt x="3" y="467"/>
                      <a:pt x="3" y="467"/>
                    </a:cubicBezTo>
                    <a:close/>
                    <a:moveTo>
                      <a:pt x="158" y="0"/>
                    </a:moveTo>
                    <a:cubicBezTo>
                      <a:pt x="200" y="0"/>
                      <a:pt x="224" y="32"/>
                      <a:pt x="224" y="65"/>
                    </a:cubicBezTo>
                    <a:cubicBezTo>
                      <a:pt x="224" y="97"/>
                      <a:pt x="199" y="166"/>
                      <a:pt x="158" y="166"/>
                    </a:cubicBezTo>
                    <a:cubicBezTo>
                      <a:pt x="117" y="166"/>
                      <a:pt x="92" y="97"/>
                      <a:pt x="92" y="65"/>
                    </a:cubicBezTo>
                    <a:cubicBezTo>
                      <a:pt x="92" y="32"/>
                      <a:pt x="116" y="0"/>
                      <a:pt x="15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19" name="그룹 118"/>
          <p:cNvGrpSpPr/>
          <p:nvPr/>
        </p:nvGrpSpPr>
        <p:grpSpPr>
          <a:xfrm>
            <a:off x="7553685" y="2910131"/>
            <a:ext cx="547922" cy="504914"/>
            <a:chOff x="1791830" y="2852078"/>
            <a:chExt cx="547922" cy="504914"/>
          </a:xfrm>
        </p:grpSpPr>
        <p:pic>
          <p:nvPicPr>
            <p:cNvPr id="120" name="Picture 15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181" y="2852078"/>
              <a:ext cx="447794" cy="353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직사각형 120"/>
            <p:cNvSpPr/>
            <p:nvPr/>
          </p:nvSpPr>
          <p:spPr>
            <a:xfrm>
              <a:off x="1791830" y="3233881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MAWBL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8219095" y="2995626"/>
            <a:ext cx="942595" cy="904224"/>
            <a:chOff x="6631471" y="3724602"/>
            <a:chExt cx="942595" cy="904224"/>
          </a:xfrm>
        </p:grpSpPr>
        <p:sp>
          <p:nvSpPr>
            <p:cNvPr id="123" name="Freeform 852"/>
            <p:cNvSpPr>
              <a:spLocks noEditPoints="1"/>
            </p:cNvSpPr>
            <p:nvPr/>
          </p:nvSpPr>
          <p:spPr bwMode="auto">
            <a:xfrm>
              <a:off x="6690125" y="3724602"/>
              <a:ext cx="404945" cy="188975"/>
            </a:xfrm>
            <a:custGeom>
              <a:avLst/>
              <a:gdLst>
                <a:gd name="T0" fmla="*/ 71 w 260"/>
                <a:gd name="T1" fmla="*/ 67 h 121"/>
                <a:gd name="T2" fmla="*/ 37 w 260"/>
                <a:gd name="T3" fmla="*/ 67 h 121"/>
                <a:gd name="T4" fmla="*/ 31 w 260"/>
                <a:gd name="T5" fmla="*/ 73 h 121"/>
                <a:gd name="T6" fmla="*/ 37 w 260"/>
                <a:gd name="T7" fmla="*/ 79 h 121"/>
                <a:gd name="T8" fmla="*/ 71 w 260"/>
                <a:gd name="T9" fmla="*/ 79 h 121"/>
                <a:gd name="T10" fmla="*/ 77 w 260"/>
                <a:gd name="T11" fmla="*/ 73 h 121"/>
                <a:gd name="T12" fmla="*/ 71 w 260"/>
                <a:gd name="T13" fmla="*/ 67 h 121"/>
                <a:gd name="T14" fmla="*/ 71 w 260"/>
                <a:gd name="T15" fmla="*/ 44 h 121"/>
                <a:gd name="T16" fmla="*/ 21 w 260"/>
                <a:gd name="T17" fmla="*/ 44 h 121"/>
                <a:gd name="T18" fmla="*/ 15 w 260"/>
                <a:gd name="T19" fmla="*/ 49 h 121"/>
                <a:gd name="T20" fmla="*/ 21 w 260"/>
                <a:gd name="T21" fmla="*/ 55 h 121"/>
                <a:gd name="T22" fmla="*/ 71 w 260"/>
                <a:gd name="T23" fmla="*/ 55 h 121"/>
                <a:gd name="T24" fmla="*/ 77 w 260"/>
                <a:gd name="T25" fmla="*/ 49 h 121"/>
                <a:gd name="T26" fmla="*/ 71 w 260"/>
                <a:gd name="T27" fmla="*/ 44 h 121"/>
                <a:gd name="T28" fmla="*/ 71 w 260"/>
                <a:gd name="T29" fmla="*/ 20 h 121"/>
                <a:gd name="T30" fmla="*/ 5 w 260"/>
                <a:gd name="T31" fmla="*/ 20 h 121"/>
                <a:gd name="T32" fmla="*/ 0 w 260"/>
                <a:gd name="T33" fmla="*/ 26 h 121"/>
                <a:gd name="T34" fmla="*/ 5 w 260"/>
                <a:gd name="T35" fmla="*/ 32 h 121"/>
                <a:gd name="T36" fmla="*/ 71 w 260"/>
                <a:gd name="T37" fmla="*/ 32 h 121"/>
                <a:gd name="T38" fmla="*/ 77 w 260"/>
                <a:gd name="T39" fmla="*/ 26 h 121"/>
                <a:gd name="T40" fmla="*/ 71 w 260"/>
                <a:gd name="T41" fmla="*/ 20 h 121"/>
                <a:gd name="T42" fmla="*/ 227 w 260"/>
                <a:gd name="T43" fmla="*/ 26 h 121"/>
                <a:gd name="T44" fmla="*/ 174 w 260"/>
                <a:gd name="T45" fmla="*/ 66 h 121"/>
                <a:gd name="T46" fmla="*/ 119 w 260"/>
                <a:gd name="T47" fmla="*/ 25 h 121"/>
                <a:gd name="T48" fmla="*/ 112 w 260"/>
                <a:gd name="T49" fmla="*/ 26 h 121"/>
                <a:gd name="T50" fmla="*/ 113 w 260"/>
                <a:gd name="T51" fmla="*/ 33 h 121"/>
                <a:gd name="T52" fmla="*/ 171 w 260"/>
                <a:gd name="T53" fmla="*/ 76 h 121"/>
                <a:gd name="T54" fmla="*/ 176 w 260"/>
                <a:gd name="T55" fmla="*/ 76 h 121"/>
                <a:gd name="T56" fmla="*/ 232 w 260"/>
                <a:gd name="T57" fmla="*/ 34 h 121"/>
                <a:gd name="T58" fmla="*/ 233 w 260"/>
                <a:gd name="T59" fmla="*/ 27 h 121"/>
                <a:gd name="T60" fmla="*/ 227 w 260"/>
                <a:gd name="T61" fmla="*/ 26 h 121"/>
                <a:gd name="T62" fmla="*/ 245 w 260"/>
                <a:gd name="T63" fmla="*/ 0 h 121"/>
                <a:gd name="T64" fmla="*/ 105 w 260"/>
                <a:gd name="T65" fmla="*/ 0 h 121"/>
                <a:gd name="T66" fmla="*/ 90 w 260"/>
                <a:gd name="T67" fmla="*/ 15 h 121"/>
                <a:gd name="T68" fmla="*/ 90 w 260"/>
                <a:gd name="T69" fmla="*/ 106 h 121"/>
                <a:gd name="T70" fmla="*/ 105 w 260"/>
                <a:gd name="T71" fmla="*/ 121 h 121"/>
                <a:gd name="T72" fmla="*/ 245 w 260"/>
                <a:gd name="T73" fmla="*/ 121 h 121"/>
                <a:gd name="T74" fmla="*/ 260 w 260"/>
                <a:gd name="T75" fmla="*/ 106 h 121"/>
                <a:gd name="T76" fmla="*/ 260 w 260"/>
                <a:gd name="T77" fmla="*/ 15 h 121"/>
                <a:gd name="T78" fmla="*/ 245 w 260"/>
                <a:gd name="T79" fmla="*/ 0 h 121"/>
                <a:gd name="T80" fmla="*/ 246 w 260"/>
                <a:gd name="T81" fmla="*/ 106 h 121"/>
                <a:gd name="T82" fmla="*/ 245 w 260"/>
                <a:gd name="T83" fmla="*/ 107 h 121"/>
                <a:gd name="T84" fmla="*/ 105 w 260"/>
                <a:gd name="T85" fmla="*/ 107 h 121"/>
                <a:gd name="T86" fmla="*/ 104 w 260"/>
                <a:gd name="T87" fmla="*/ 106 h 121"/>
                <a:gd name="T88" fmla="*/ 104 w 260"/>
                <a:gd name="T89" fmla="*/ 15 h 121"/>
                <a:gd name="T90" fmla="*/ 105 w 260"/>
                <a:gd name="T91" fmla="*/ 14 h 121"/>
                <a:gd name="T92" fmla="*/ 245 w 260"/>
                <a:gd name="T93" fmla="*/ 14 h 121"/>
                <a:gd name="T94" fmla="*/ 246 w 260"/>
                <a:gd name="T95" fmla="*/ 15 h 121"/>
                <a:gd name="T96" fmla="*/ 246 w 260"/>
                <a:gd name="T97" fmla="*/ 106 h 121"/>
                <a:gd name="T98" fmla="*/ 71 w 260"/>
                <a:gd name="T99" fmla="*/ 91 h 121"/>
                <a:gd name="T100" fmla="*/ 52 w 260"/>
                <a:gd name="T101" fmla="*/ 91 h 121"/>
                <a:gd name="T102" fmla="*/ 47 w 260"/>
                <a:gd name="T103" fmla="*/ 96 h 121"/>
                <a:gd name="T104" fmla="*/ 52 w 260"/>
                <a:gd name="T105" fmla="*/ 102 h 121"/>
                <a:gd name="T106" fmla="*/ 71 w 260"/>
                <a:gd name="T107" fmla="*/ 102 h 121"/>
                <a:gd name="T108" fmla="*/ 77 w 260"/>
                <a:gd name="T109" fmla="*/ 96 h 121"/>
                <a:gd name="T110" fmla="*/ 71 w 260"/>
                <a:gd name="T111" fmla="*/ 9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0" h="121">
                  <a:moveTo>
                    <a:pt x="71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4" y="67"/>
                    <a:pt x="31" y="70"/>
                    <a:pt x="31" y="73"/>
                  </a:cubicBezTo>
                  <a:cubicBezTo>
                    <a:pt x="31" y="76"/>
                    <a:pt x="34" y="79"/>
                    <a:pt x="37" y="79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4" y="79"/>
                    <a:pt x="77" y="76"/>
                    <a:pt x="77" y="73"/>
                  </a:cubicBezTo>
                  <a:cubicBezTo>
                    <a:pt x="77" y="70"/>
                    <a:pt x="74" y="67"/>
                    <a:pt x="71" y="67"/>
                  </a:cubicBezTo>
                  <a:close/>
                  <a:moveTo>
                    <a:pt x="71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18" y="44"/>
                    <a:pt x="15" y="46"/>
                    <a:pt x="15" y="49"/>
                  </a:cubicBezTo>
                  <a:cubicBezTo>
                    <a:pt x="15" y="52"/>
                    <a:pt x="18" y="55"/>
                    <a:pt x="21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4" y="55"/>
                    <a:pt x="77" y="52"/>
                    <a:pt x="77" y="49"/>
                  </a:cubicBezTo>
                  <a:cubicBezTo>
                    <a:pt x="77" y="46"/>
                    <a:pt x="74" y="44"/>
                    <a:pt x="71" y="44"/>
                  </a:cubicBezTo>
                  <a:close/>
                  <a:moveTo>
                    <a:pt x="71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23"/>
                    <a:pt x="0" y="26"/>
                  </a:cubicBezTo>
                  <a:cubicBezTo>
                    <a:pt x="0" y="29"/>
                    <a:pt x="2" y="32"/>
                    <a:pt x="5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4" y="32"/>
                    <a:pt x="77" y="29"/>
                    <a:pt x="77" y="26"/>
                  </a:cubicBezTo>
                  <a:cubicBezTo>
                    <a:pt x="77" y="23"/>
                    <a:pt x="74" y="20"/>
                    <a:pt x="71" y="20"/>
                  </a:cubicBezTo>
                  <a:close/>
                  <a:moveTo>
                    <a:pt x="227" y="26"/>
                  </a:moveTo>
                  <a:cubicBezTo>
                    <a:pt x="227" y="26"/>
                    <a:pt x="179" y="62"/>
                    <a:pt x="174" y="66"/>
                  </a:cubicBezTo>
                  <a:cubicBezTo>
                    <a:pt x="168" y="62"/>
                    <a:pt x="119" y="25"/>
                    <a:pt x="119" y="25"/>
                  </a:cubicBezTo>
                  <a:cubicBezTo>
                    <a:pt x="117" y="23"/>
                    <a:pt x="114" y="24"/>
                    <a:pt x="112" y="26"/>
                  </a:cubicBezTo>
                  <a:cubicBezTo>
                    <a:pt x="111" y="28"/>
                    <a:pt x="111" y="31"/>
                    <a:pt x="113" y="33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72" y="77"/>
                    <a:pt x="175" y="77"/>
                    <a:pt x="176" y="76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5" y="32"/>
                    <a:pt x="235" y="29"/>
                    <a:pt x="233" y="27"/>
                  </a:cubicBezTo>
                  <a:cubicBezTo>
                    <a:pt x="232" y="25"/>
                    <a:pt x="229" y="25"/>
                    <a:pt x="227" y="26"/>
                  </a:cubicBezTo>
                  <a:close/>
                  <a:moveTo>
                    <a:pt x="245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97" y="0"/>
                    <a:pt x="90" y="7"/>
                    <a:pt x="90" y="15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90" y="114"/>
                    <a:pt x="97" y="121"/>
                    <a:pt x="105" y="121"/>
                  </a:cubicBezTo>
                  <a:cubicBezTo>
                    <a:pt x="245" y="121"/>
                    <a:pt x="245" y="121"/>
                    <a:pt x="245" y="121"/>
                  </a:cubicBezTo>
                  <a:cubicBezTo>
                    <a:pt x="253" y="121"/>
                    <a:pt x="260" y="114"/>
                    <a:pt x="260" y="106"/>
                  </a:cubicBezTo>
                  <a:cubicBezTo>
                    <a:pt x="260" y="15"/>
                    <a:pt x="260" y="15"/>
                    <a:pt x="260" y="15"/>
                  </a:cubicBezTo>
                  <a:cubicBezTo>
                    <a:pt x="260" y="7"/>
                    <a:pt x="253" y="0"/>
                    <a:pt x="245" y="0"/>
                  </a:cubicBezTo>
                  <a:close/>
                  <a:moveTo>
                    <a:pt x="246" y="106"/>
                  </a:moveTo>
                  <a:cubicBezTo>
                    <a:pt x="246" y="107"/>
                    <a:pt x="246" y="107"/>
                    <a:pt x="245" y="107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104" y="107"/>
                    <a:pt x="104" y="107"/>
                    <a:pt x="104" y="10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5" y="14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6" y="14"/>
                    <a:pt x="246" y="14"/>
                    <a:pt x="246" y="15"/>
                  </a:cubicBezTo>
                  <a:lnTo>
                    <a:pt x="246" y="106"/>
                  </a:lnTo>
                  <a:close/>
                  <a:moveTo>
                    <a:pt x="71" y="91"/>
                  </a:moveTo>
                  <a:cubicBezTo>
                    <a:pt x="52" y="91"/>
                    <a:pt x="52" y="91"/>
                    <a:pt x="52" y="91"/>
                  </a:cubicBezTo>
                  <a:cubicBezTo>
                    <a:pt x="49" y="91"/>
                    <a:pt x="47" y="93"/>
                    <a:pt x="47" y="96"/>
                  </a:cubicBezTo>
                  <a:cubicBezTo>
                    <a:pt x="47" y="99"/>
                    <a:pt x="49" y="102"/>
                    <a:pt x="52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99"/>
                    <a:pt x="77" y="96"/>
                  </a:cubicBezTo>
                  <a:cubicBezTo>
                    <a:pt x="77" y="93"/>
                    <a:pt x="74" y="91"/>
                    <a:pt x="71" y="91"/>
                  </a:cubicBezTo>
                  <a:close/>
                </a:path>
              </a:pathLst>
            </a:custGeom>
            <a:solidFill>
              <a:srgbClr val="0FABE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661479" y="3967738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ko-KR" altLang="en-US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이메일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25" name="Freeform 34"/>
            <p:cNvSpPr>
              <a:spLocks noEditPoints="1"/>
            </p:cNvSpPr>
            <p:nvPr/>
          </p:nvSpPr>
          <p:spPr bwMode="auto">
            <a:xfrm>
              <a:off x="6820742" y="4181652"/>
              <a:ext cx="264874" cy="276560"/>
            </a:xfrm>
            <a:custGeom>
              <a:avLst/>
              <a:gdLst>
                <a:gd name="T0" fmla="*/ 115 w 982"/>
                <a:gd name="T1" fmla="*/ 701 h 1024"/>
                <a:gd name="T2" fmla="*/ 296 w 982"/>
                <a:gd name="T3" fmla="*/ 678 h 1024"/>
                <a:gd name="T4" fmla="*/ 298 w 982"/>
                <a:gd name="T5" fmla="*/ 720 h 1024"/>
                <a:gd name="T6" fmla="*/ 133 w 982"/>
                <a:gd name="T7" fmla="*/ 633 h 1024"/>
                <a:gd name="T8" fmla="*/ 132 w 982"/>
                <a:gd name="T9" fmla="*/ 591 h 1024"/>
                <a:gd name="T10" fmla="*/ 493 w 982"/>
                <a:gd name="T11" fmla="*/ 590 h 1024"/>
                <a:gd name="T12" fmla="*/ 495 w 982"/>
                <a:gd name="T13" fmla="*/ 631 h 1024"/>
                <a:gd name="T14" fmla="*/ 133 w 982"/>
                <a:gd name="T15" fmla="*/ 633 h 1024"/>
                <a:gd name="T16" fmla="*/ 111 w 982"/>
                <a:gd name="T17" fmla="*/ 523 h 1024"/>
                <a:gd name="T18" fmla="*/ 413 w 982"/>
                <a:gd name="T19" fmla="*/ 502 h 1024"/>
                <a:gd name="T20" fmla="*/ 715 w 982"/>
                <a:gd name="T21" fmla="*/ 523 h 1024"/>
                <a:gd name="T22" fmla="*/ 413 w 982"/>
                <a:gd name="T23" fmla="*/ 543 h 1024"/>
                <a:gd name="T24" fmla="*/ 886 w 982"/>
                <a:gd name="T25" fmla="*/ 700 h 1024"/>
                <a:gd name="T26" fmla="*/ 977 w 982"/>
                <a:gd name="T27" fmla="*/ 714 h 1024"/>
                <a:gd name="T28" fmla="*/ 954 w 982"/>
                <a:gd name="T29" fmla="*/ 753 h 1024"/>
                <a:gd name="T30" fmla="*/ 886 w 982"/>
                <a:gd name="T31" fmla="*/ 700 h 1024"/>
                <a:gd name="T32" fmla="*/ 313 w 982"/>
                <a:gd name="T33" fmla="*/ 845 h 1024"/>
                <a:gd name="T34" fmla="*/ 267 w 982"/>
                <a:gd name="T35" fmla="*/ 879 h 1024"/>
                <a:gd name="T36" fmla="*/ 325 w 982"/>
                <a:gd name="T37" fmla="*/ 888 h 1024"/>
                <a:gd name="T38" fmla="*/ 355 w 982"/>
                <a:gd name="T39" fmla="*/ 812 h 1024"/>
                <a:gd name="T40" fmla="*/ 630 w 982"/>
                <a:gd name="T41" fmla="*/ 759 h 1024"/>
                <a:gd name="T42" fmla="*/ 856 w 982"/>
                <a:gd name="T43" fmla="*/ 717 h 1024"/>
                <a:gd name="T44" fmla="*/ 410 w 982"/>
                <a:gd name="T45" fmla="*/ 821 h 1024"/>
                <a:gd name="T46" fmla="*/ 371 w 982"/>
                <a:gd name="T47" fmla="*/ 808 h 1024"/>
                <a:gd name="T48" fmla="*/ 867 w 982"/>
                <a:gd name="T49" fmla="*/ 694 h 1024"/>
                <a:gd name="T50" fmla="*/ 644 w 982"/>
                <a:gd name="T51" fmla="*/ 835 h 1024"/>
                <a:gd name="T52" fmla="*/ 371 w 982"/>
                <a:gd name="T53" fmla="*/ 808 h 1024"/>
                <a:gd name="T54" fmla="*/ 705 w 982"/>
                <a:gd name="T55" fmla="*/ 703 h 1024"/>
                <a:gd name="T56" fmla="*/ 865 w 982"/>
                <a:gd name="T57" fmla="*/ 685 h 1024"/>
                <a:gd name="T58" fmla="*/ 555 w 982"/>
                <a:gd name="T59" fmla="*/ 755 h 1024"/>
                <a:gd name="T60" fmla="*/ 239 w 982"/>
                <a:gd name="T61" fmla="*/ 0 h 1024"/>
                <a:gd name="T62" fmla="*/ 834 w 982"/>
                <a:gd name="T63" fmla="*/ 18 h 1024"/>
                <a:gd name="T64" fmla="*/ 827 w 982"/>
                <a:gd name="T65" fmla="*/ 348 h 1024"/>
                <a:gd name="T66" fmla="*/ 788 w 982"/>
                <a:gd name="T67" fmla="*/ 668 h 1024"/>
                <a:gd name="T68" fmla="*/ 809 w 982"/>
                <a:gd name="T69" fmla="*/ 57 h 1024"/>
                <a:gd name="T70" fmla="*/ 252 w 982"/>
                <a:gd name="T71" fmla="*/ 42 h 1024"/>
                <a:gd name="T72" fmla="*/ 221 w 982"/>
                <a:gd name="T73" fmla="*/ 248 h 1024"/>
                <a:gd name="T74" fmla="*/ 43 w 982"/>
                <a:gd name="T75" fmla="*/ 614 h 1024"/>
                <a:gd name="T76" fmla="*/ 437 w 982"/>
                <a:gd name="T77" fmla="*/ 972 h 1024"/>
                <a:gd name="T78" fmla="*/ 799 w 982"/>
                <a:gd name="T79" fmla="*/ 817 h 1024"/>
                <a:gd name="T80" fmla="*/ 856 w 982"/>
                <a:gd name="T81" fmla="*/ 980 h 1024"/>
                <a:gd name="T82" fmla="*/ 440 w 982"/>
                <a:gd name="T83" fmla="*/ 1012 h 1024"/>
                <a:gd name="T84" fmla="*/ 21 w 982"/>
                <a:gd name="T85" fmla="*/ 1004 h 1024"/>
                <a:gd name="T86" fmla="*/ 9 w 982"/>
                <a:gd name="T87" fmla="*/ 227 h 1024"/>
                <a:gd name="T88" fmla="*/ 224 w 982"/>
                <a:gd name="T89" fmla="*/ 6 h 1024"/>
                <a:gd name="T90" fmla="*/ 239 w 982"/>
                <a:gd name="T91" fmla="*/ 0 h 1024"/>
                <a:gd name="T92" fmla="*/ 212 w 982"/>
                <a:gd name="T93" fmla="*/ 72 h 1024"/>
                <a:gd name="T94" fmla="*/ 201 w 982"/>
                <a:gd name="T95" fmla="*/ 21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1024">
                  <a:moveTo>
                    <a:pt x="137" y="722"/>
                  </a:moveTo>
                  <a:cubicBezTo>
                    <a:pt x="125" y="722"/>
                    <a:pt x="116" y="713"/>
                    <a:pt x="115" y="701"/>
                  </a:cubicBezTo>
                  <a:cubicBezTo>
                    <a:pt x="115" y="690"/>
                    <a:pt x="124" y="680"/>
                    <a:pt x="135" y="680"/>
                  </a:cubicBezTo>
                  <a:cubicBezTo>
                    <a:pt x="188" y="680"/>
                    <a:pt x="242" y="679"/>
                    <a:pt x="296" y="678"/>
                  </a:cubicBezTo>
                  <a:cubicBezTo>
                    <a:pt x="307" y="678"/>
                    <a:pt x="316" y="688"/>
                    <a:pt x="317" y="699"/>
                  </a:cubicBezTo>
                  <a:cubicBezTo>
                    <a:pt x="317" y="710"/>
                    <a:pt x="309" y="720"/>
                    <a:pt x="298" y="720"/>
                  </a:cubicBezTo>
                  <a:cubicBezTo>
                    <a:pt x="244" y="721"/>
                    <a:pt x="190" y="721"/>
                    <a:pt x="137" y="722"/>
                  </a:cubicBezTo>
                  <a:close/>
                  <a:moveTo>
                    <a:pt x="133" y="633"/>
                  </a:moveTo>
                  <a:cubicBezTo>
                    <a:pt x="122" y="633"/>
                    <a:pt x="113" y="624"/>
                    <a:pt x="112" y="612"/>
                  </a:cubicBezTo>
                  <a:cubicBezTo>
                    <a:pt x="112" y="601"/>
                    <a:pt x="121" y="591"/>
                    <a:pt x="132" y="591"/>
                  </a:cubicBezTo>
                  <a:cubicBezTo>
                    <a:pt x="192" y="591"/>
                    <a:pt x="252" y="591"/>
                    <a:pt x="313" y="591"/>
                  </a:cubicBezTo>
                  <a:cubicBezTo>
                    <a:pt x="373" y="590"/>
                    <a:pt x="433" y="590"/>
                    <a:pt x="493" y="590"/>
                  </a:cubicBezTo>
                  <a:cubicBezTo>
                    <a:pt x="504" y="590"/>
                    <a:pt x="514" y="599"/>
                    <a:pt x="514" y="610"/>
                  </a:cubicBezTo>
                  <a:cubicBezTo>
                    <a:pt x="514" y="621"/>
                    <a:pt x="506" y="631"/>
                    <a:pt x="495" y="631"/>
                  </a:cubicBezTo>
                  <a:cubicBezTo>
                    <a:pt x="434" y="631"/>
                    <a:pt x="374" y="631"/>
                    <a:pt x="314" y="632"/>
                  </a:cubicBezTo>
                  <a:cubicBezTo>
                    <a:pt x="254" y="632"/>
                    <a:pt x="193" y="633"/>
                    <a:pt x="133" y="633"/>
                  </a:cubicBezTo>
                  <a:close/>
                  <a:moveTo>
                    <a:pt x="131" y="544"/>
                  </a:moveTo>
                  <a:cubicBezTo>
                    <a:pt x="120" y="544"/>
                    <a:pt x="111" y="534"/>
                    <a:pt x="111" y="523"/>
                  </a:cubicBezTo>
                  <a:cubicBezTo>
                    <a:pt x="111" y="511"/>
                    <a:pt x="120" y="502"/>
                    <a:pt x="131" y="502"/>
                  </a:cubicBezTo>
                  <a:cubicBezTo>
                    <a:pt x="225" y="502"/>
                    <a:pt x="319" y="502"/>
                    <a:pt x="413" y="502"/>
                  </a:cubicBezTo>
                  <a:cubicBezTo>
                    <a:pt x="507" y="502"/>
                    <a:pt x="600" y="502"/>
                    <a:pt x="694" y="502"/>
                  </a:cubicBezTo>
                  <a:cubicBezTo>
                    <a:pt x="705" y="502"/>
                    <a:pt x="715" y="511"/>
                    <a:pt x="715" y="523"/>
                  </a:cubicBezTo>
                  <a:cubicBezTo>
                    <a:pt x="715" y="534"/>
                    <a:pt x="706" y="543"/>
                    <a:pt x="695" y="543"/>
                  </a:cubicBezTo>
                  <a:cubicBezTo>
                    <a:pt x="601" y="543"/>
                    <a:pt x="507" y="543"/>
                    <a:pt x="413" y="543"/>
                  </a:cubicBezTo>
                  <a:cubicBezTo>
                    <a:pt x="319" y="543"/>
                    <a:pt x="225" y="543"/>
                    <a:pt x="131" y="544"/>
                  </a:cubicBezTo>
                  <a:close/>
                  <a:moveTo>
                    <a:pt x="886" y="700"/>
                  </a:moveTo>
                  <a:cubicBezTo>
                    <a:pt x="903" y="696"/>
                    <a:pt x="919" y="693"/>
                    <a:pt x="936" y="689"/>
                  </a:cubicBezTo>
                  <a:cubicBezTo>
                    <a:pt x="954" y="685"/>
                    <a:pt x="972" y="696"/>
                    <a:pt x="977" y="714"/>
                  </a:cubicBezTo>
                  <a:cubicBezTo>
                    <a:pt x="977" y="714"/>
                    <a:pt x="977" y="714"/>
                    <a:pt x="977" y="714"/>
                  </a:cubicBezTo>
                  <a:cubicBezTo>
                    <a:pt x="982" y="731"/>
                    <a:pt x="972" y="749"/>
                    <a:pt x="954" y="753"/>
                  </a:cubicBezTo>
                  <a:cubicBezTo>
                    <a:pt x="938" y="757"/>
                    <a:pt x="921" y="760"/>
                    <a:pt x="904" y="764"/>
                  </a:cubicBezTo>
                  <a:cubicBezTo>
                    <a:pt x="898" y="743"/>
                    <a:pt x="892" y="721"/>
                    <a:pt x="886" y="700"/>
                  </a:cubicBezTo>
                  <a:close/>
                  <a:moveTo>
                    <a:pt x="355" y="812"/>
                  </a:moveTo>
                  <a:cubicBezTo>
                    <a:pt x="341" y="822"/>
                    <a:pt x="328" y="835"/>
                    <a:pt x="313" y="845"/>
                  </a:cubicBezTo>
                  <a:cubicBezTo>
                    <a:pt x="299" y="855"/>
                    <a:pt x="284" y="862"/>
                    <a:pt x="269" y="872"/>
                  </a:cubicBezTo>
                  <a:cubicBezTo>
                    <a:pt x="267" y="874"/>
                    <a:pt x="266" y="877"/>
                    <a:pt x="267" y="879"/>
                  </a:cubicBezTo>
                  <a:cubicBezTo>
                    <a:pt x="268" y="882"/>
                    <a:pt x="270" y="884"/>
                    <a:pt x="273" y="884"/>
                  </a:cubicBezTo>
                  <a:cubicBezTo>
                    <a:pt x="291" y="887"/>
                    <a:pt x="307" y="886"/>
                    <a:pt x="325" y="888"/>
                  </a:cubicBezTo>
                  <a:cubicBezTo>
                    <a:pt x="343" y="890"/>
                    <a:pt x="362" y="896"/>
                    <a:pt x="379" y="898"/>
                  </a:cubicBezTo>
                  <a:cubicBezTo>
                    <a:pt x="371" y="870"/>
                    <a:pt x="363" y="841"/>
                    <a:pt x="355" y="812"/>
                  </a:cubicBezTo>
                  <a:close/>
                  <a:moveTo>
                    <a:pt x="407" y="811"/>
                  </a:moveTo>
                  <a:cubicBezTo>
                    <a:pt x="481" y="794"/>
                    <a:pt x="556" y="776"/>
                    <a:pt x="630" y="759"/>
                  </a:cubicBezTo>
                  <a:cubicBezTo>
                    <a:pt x="705" y="742"/>
                    <a:pt x="779" y="725"/>
                    <a:pt x="854" y="708"/>
                  </a:cubicBezTo>
                  <a:cubicBezTo>
                    <a:pt x="855" y="711"/>
                    <a:pt x="856" y="714"/>
                    <a:pt x="856" y="717"/>
                  </a:cubicBezTo>
                  <a:cubicBezTo>
                    <a:pt x="782" y="734"/>
                    <a:pt x="707" y="751"/>
                    <a:pt x="633" y="769"/>
                  </a:cubicBezTo>
                  <a:cubicBezTo>
                    <a:pt x="559" y="786"/>
                    <a:pt x="484" y="803"/>
                    <a:pt x="410" y="821"/>
                  </a:cubicBezTo>
                  <a:cubicBezTo>
                    <a:pt x="409" y="818"/>
                    <a:pt x="408" y="814"/>
                    <a:pt x="407" y="811"/>
                  </a:cubicBezTo>
                  <a:close/>
                  <a:moveTo>
                    <a:pt x="371" y="808"/>
                  </a:moveTo>
                  <a:cubicBezTo>
                    <a:pt x="454" y="789"/>
                    <a:pt x="537" y="769"/>
                    <a:pt x="619" y="750"/>
                  </a:cubicBezTo>
                  <a:cubicBezTo>
                    <a:pt x="702" y="731"/>
                    <a:pt x="785" y="713"/>
                    <a:pt x="867" y="694"/>
                  </a:cubicBezTo>
                  <a:cubicBezTo>
                    <a:pt x="875" y="722"/>
                    <a:pt x="883" y="750"/>
                    <a:pt x="891" y="778"/>
                  </a:cubicBezTo>
                  <a:cubicBezTo>
                    <a:pt x="809" y="797"/>
                    <a:pt x="726" y="816"/>
                    <a:pt x="644" y="835"/>
                  </a:cubicBezTo>
                  <a:cubicBezTo>
                    <a:pt x="561" y="854"/>
                    <a:pt x="478" y="874"/>
                    <a:pt x="396" y="894"/>
                  </a:cubicBezTo>
                  <a:cubicBezTo>
                    <a:pt x="388" y="866"/>
                    <a:pt x="379" y="837"/>
                    <a:pt x="371" y="808"/>
                  </a:cubicBezTo>
                  <a:close/>
                  <a:moveTo>
                    <a:pt x="550" y="738"/>
                  </a:moveTo>
                  <a:cubicBezTo>
                    <a:pt x="602" y="726"/>
                    <a:pt x="653" y="714"/>
                    <a:pt x="705" y="703"/>
                  </a:cubicBezTo>
                  <a:cubicBezTo>
                    <a:pt x="757" y="691"/>
                    <a:pt x="808" y="680"/>
                    <a:pt x="860" y="668"/>
                  </a:cubicBezTo>
                  <a:cubicBezTo>
                    <a:pt x="862" y="673"/>
                    <a:pt x="863" y="679"/>
                    <a:pt x="865" y="685"/>
                  </a:cubicBezTo>
                  <a:cubicBezTo>
                    <a:pt x="813" y="696"/>
                    <a:pt x="761" y="708"/>
                    <a:pt x="710" y="720"/>
                  </a:cubicBezTo>
                  <a:cubicBezTo>
                    <a:pt x="658" y="731"/>
                    <a:pt x="606" y="743"/>
                    <a:pt x="555" y="755"/>
                  </a:cubicBezTo>
                  <a:cubicBezTo>
                    <a:pt x="553" y="750"/>
                    <a:pt x="552" y="744"/>
                    <a:pt x="550" y="738"/>
                  </a:cubicBezTo>
                  <a:close/>
                  <a:moveTo>
                    <a:pt x="239" y="0"/>
                  </a:moveTo>
                  <a:cubicBezTo>
                    <a:pt x="338" y="3"/>
                    <a:pt x="437" y="6"/>
                    <a:pt x="536" y="9"/>
                  </a:cubicBezTo>
                  <a:cubicBezTo>
                    <a:pt x="635" y="12"/>
                    <a:pt x="735" y="15"/>
                    <a:pt x="834" y="18"/>
                  </a:cubicBezTo>
                  <a:cubicBezTo>
                    <a:pt x="845" y="18"/>
                    <a:pt x="853" y="27"/>
                    <a:pt x="852" y="38"/>
                  </a:cubicBezTo>
                  <a:cubicBezTo>
                    <a:pt x="842" y="142"/>
                    <a:pt x="832" y="245"/>
                    <a:pt x="827" y="348"/>
                  </a:cubicBezTo>
                  <a:cubicBezTo>
                    <a:pt x="823" y="452"/>
                    <a:pt x="825" y="555"/>
                    <a:pt x="828" y="659"/>
                  </a:cubicBezTo>
                  <a:cubicBezTo>
                    <a:pt x="815" y="662"/>
                    <a:pt x="802" y="665"/>
                    <a:pt x="788" y="668"/>
                  </a:cubicBezTo>
                  <a:cubicBezTo>
                    <a:pt x="785" y="566"/>
                    <a:pt x="782" y="464"/>
                    <a:pt x="786" y="362"/>
                  </a:cubicBezTo>
                  <a:cubicBezTo>
                    <a:pt x="790" y="260"/>
                    <a:pt x="799" y="159"/>
                    <a:pt x="809" y="57"/>
                  </a:cubicBezTo>
                  <a:cubicBezTo>
                    <a:pt x="716" y="55"/>
                    <a:pt x="624" y="52"/>
                    <a:pt x="531" y="50"/>
                  </a:cubicBezTo>
                  <a:cubicBezTo>
                    <a:pt x="438" y="47"/>
                    <a:pt x="345" y="45"/>
                    <a:pt x="252" y="42"/>
                  </a:cubicBezTo>
                  <a:cubicBezTo>
                    <a:pt x="247" y="105"/>
                    <a:pt x="243" y="168"/>
                    <a:pt x="239" y="230"/>
                  </a:cubicBezTo>
                  <a:cubicBezTo>
                    <a:pt x="238" y="240"/>
                    <a:pt x="230" y="248"/>
                    <a:pt x="221" y="248"/>
                  </a:cubicBezTo>
                  <a:cubicBezTo>
                    <a:pt x="163" y="247"/>
                    <a:pt x="106" y="246"/>
                    <a:pt x="49" y="245"/>
                  </a:cubicBezTo>
                  <a:cubicBezTo>
                    <a:pt x="43" y="368"/>
                    <a:pt x="40" y="491"/>
                    <a:pt x="43" y="614"/>
                  </a:cubicBezTo>
                  <a:cubicBezTo>
                    <a:pt x="46" y="736"/>
                    <a:pt x="53" y="859"/>
                    <a:pt x="61" y="982"/>
                  </a:cubicBezTo>
                  <a:cubicBezTo>
                    <a:pt x="186" y="978"/>
                    <a:pt x="311" y="975"/>
                    <a:pt x="437" y="972"/>
                  </a:cubicBezTo>
                  <a:cubicBezTo>
                    <a:pt x="562" y="968"/>
                    <a:pt x="687" y="965"/>
                    <a:pt x="813" y="962"/>
                  </a:cubicBezTo>
                  <a:cubicBezTo>
                    <a:pt x="808" y="914"/>
                    <a:pt x="803" y="866"/>
                    <a:pt x="799" y="817"/>
                  </a:cubicBezTo>
                  <a:cubicBezTo>
                    <a:pt x="812" y="814"/>
                    <a:pt x="825" y="811"/>
                    <a:pt x="839" y="808"/>
                  </a:cubicBezTo>
                  <a:cubicBezTo>
                    <a:pt x="844" y="866"/>
                    <a:pt x="850" y="923"/>
                    <a:pt x="856" y="980"/>
                  </a:cubicBezTo>
                  <a:cubicBezTo>
                    <a:pt x="857" y="991"/>
                    <a:pt x="849" y="1000"/>
                    <a:pt x="838" y="1001"/>
                  </a:cubicBezTo>
                  <a:cubicBezTo>
                    <a:pt x="705" y="1005"/>
                    <a:pt x="573" y="1008"/>
                    <a:pt x="440" y="1012"/>
                  </a:cubicBezTo>
                  <a:cubicBezTo>
                    <a:pt x="308" y="1016"/>
                    <a:pt x="175" y="1020"/>
                    <a:pt x="43" y="1024"/>
                  </a:cubicBezTo>
                  <a:cubicBezTo>
                    <a:pt x="31" y="1024"/>
                    <a:pt x="22" y="1015"/>
                    <a:pt x="21" y="1004"/>
                  </a:cubicBezTo>
                  <a:cubicBezTo>
                    <a:pt x="14" y="874"/>
                    <a:pt x="6" y="745"/>
                    <a:pt x="3" y="615"/>
                  </a:cubicBezTo>
                  <a:cubicBezTo>
                    <a:pt x="0" y="486"/>
                    <a:pt x="3" y="356"/>
                    <a:pt x="9" y="227"/>
                  </a:cubicBezTo>
                  <a:cubicBezTo>
                    <a:pt x="9" y="220"/>
                    <a:pt x="12" y="215"/>
                    <a:pt x="16" y="211"/>
                  </a:cubicBezTo>
                  <a:cubicBezTo>
                    <a:pt x="85" y="142"/>
                    <a:pt x="154" y="74"/>
                    <a:pt x="224" y="6"/>
                  </a:cubicBezTo>
                  <a:cubicBezTo>
                    <a:pt x="228" y="2"/>
                    <a:pt x="234" y="0"/>
                    <a:pt x="239" y="0"/>
                  </a:cubicBezTo>
                  <a:cubicBezTo>
                    <a:pt x="239" y="0"/>
                    <a:pt x="239" y="0"/>
                    <a:pt x="239" y="0"/>
                  </a:cubicBezTo>
                  <a:close/>
                  <a:moveTo>
                    <a:pt x="201" y="211"/>
                  </a:moveTo>
                  <a:cubicBezTo>
                    <a:pt x="212" y="72"/>
                    <a:pt x="212" y="72"/>
                    <a:pt x="212" y="72"/>
                  </a:cubicBezTo>
                  <a:cubicBezTo>
                    <a:pt x="73" y="209"/>
                    <a:pt x="73" y="209"/>
                    <a:pt x="73" y="209"/>
                  </a:cubicBezTo>
                  <a:cubicBezTo>
                    <a:pt x="201" y="211"/>
                    <a:pt x="201" y="211"/>
                    <a:pt x="201" y="211"/>
                  </a:cubicBezTo>
                  <a:close/>
                </a:path>
              </a:pathLst>
            </a:custGeom>
            <a:solidFill>
              <a:srgbClr val="0FAB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6631471" y="4505715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MAWB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127" name="Straight Connector 394"/>
            <p:cNvCxnSpPr/>
            <p:nvPr/>
          </p:nvCxnSpPr>
          <p:spPr>
            <a:xfrm>
              <a:off x="7372055" y="3825735"/>
              <a:ext cx="0" cy="5168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394"/>
            <p:cNvCxnSpPr/>
            <p:nvPr/>
          </p:nvCxnSpPr>
          <p:spPr>
            <a:xfrm>
              <a:off x="7087608" y="3826986"/>
              <a:ext cx="2805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394"/>
            <p:cNvCxnSpPr/>
            <p:nvPr/>
          </p:nvCxnSpPr>
          <p:spPr>
            <a:xfrm>
              <a:off x="7087833" y="4334098"/>
              <a:ext cx="2805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7179393" y="3959892"/>
              <a:ext cx="394673" cy="271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MAWB</a:t>
              </a:r>
            </a:p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수령</a:t>
              </a: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8394356" y="4020351"/>
            <a:ext cx="910839" cy="581811"/>
            <a:chOff x="8530133" y="4564986"/>
            <a:chExt cx="1008113" cy="619201"/>
          </a:xfrm>
        </p:grpSpPr>
        <p:pic>
          <p:nvPicPr>
            <p:cNvPr id="132" name="Picture 18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8863" y="4564986"/>
              <a:ext cx="544118" cy="424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직사각형 132"/>
            <p:cNvSpPr/>
            <p:nvPr/>
          </p:nvSpPr>
          <p:spPr>
            <a:xfrm>
              <a:off x="8530133" y="5053164"/>
              <a:ext cx="1008113" cy="1310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Master AWB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</a:t>
              </a:r>
            </a:p>
          </p:txBody>
        </p:sp>
      </p:grpSp>
      <p:sp>
        <p:nvSpPr>
          <p:cNvPr id="134" name="Right Arrow 406"/>
          <p:cNvSpPr/>
          <p:nvPr/>
        </p:nvSpPr>
        <p:spPr>
          <a:xfrm rot="5400000">
            <a:off x="8889322" y="3686345"/>
            <a:ext cx="406618" cy="168280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5" name="AutoShape 193"/>
          <p:cNvSpPr>
            <a:spLocks/>
          </p:cNvSpPr>
          <p:nvPr/>
        </p:nvSpPr>
        <p:spPr bwMode="auto">
          <a:xfrm>
            <a:off x="6945441" y="2780927"/>
            <a:ext cx="2338895" cy="272964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36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058449" y="2744924"/>
            <a:ext cx="314931" cy="137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6955506" y="5322463"/>
            <a:ext cx="115697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Master AWB List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7183995" y="4823650"/>
            <a:ext cx="579605" cy="431050"/>
            <a:chOff x="2435239" y="4860336"/>
            <a:chExt cx="756290" cy="524926"/>
          </a:xfrm>
        </p:grpSpPr>
        <p:sp>
          <p:nvSpPr>
            <p:cNvPr id="140" name="직사각형 727"/>
            <p:cNvSpPr/>
            <p:nvPr/>
          </p:nvSpPr>
          <p:spPr bwMode="auto">
            <a:xfrm>
              <a:off x="2468202" y="4860336"/>
              <a:ext cx="564506" cy="33234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1" name="직사각형 728"/>
            <p:cNvSpPr/>
            <p:nvPr/>
          </p:nvSpPr>
          <p:spPr bwMode="auto">
            <a:xfrm>
              <a:off x="2487050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2" name="직사각형 729"/>
            <p:cNvSpPr/>
            <p:nvPr/>
          </p:nvSpPr>
          <p:spPr bwMode="auto">
            <a:xfrm>
              <a:off x="2625640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3" name="직사각형 730"/>
            <p:cNvSpPr/>
            <p:nvPr/>
          </p:nvSpPr>
          <p:spPr bwMode="auto">
            <a:xfrm>
              <a:off x="2761794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4" name="직사각형 731"/>
            <p:cNvSpPr/>
            <p:nvPr/>
          </p:nvSpPr>
          <p:spPr bwMode="auto">
            <a:xfrm>
              <a:off x="2893835" y="4895351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5" name="직사각형 732"/>
            <p:cNvSpPr/>
            <p:nvPr/>
          </p:nvSpPr>
          <p:spPr bwMode="auto">
            <a:xfrm>
              <a:off x="2487050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6" name="직사각형 733"/>
            <p:cNvSpPr/>
            <p:nvPr/>
          </p:nvSpPr>
          <p:spPr bwMode="auto">
            <a:xfrm>
              <a:off x="2625640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7" name="직사각형 734"/>
            <p:cNvSpPr/>
            <p:nvPr/>
          </p:nvSpPr>
          <p:spPr bwMode="auto">
            <a:xfrm>
              <a:off x="2761794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8" name="직사각형 735"/>
            <p:cNvSpPr/>
            <p:nvPr/>
          </p:nvSpPr>
          <p:spPr bwMode="auto">
            <a:xfrm>
              <a:off x="2893835" y="504294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9" name="직사각형 718"/>
            <p:cNvSpPr/>
            <p:nvPr/>
          </p:nvSpPr>
          <p:spPr bwMode="auto">
            <a:xfrm>
              <a:off x="2551807" y="4946687"/>
              <a:ext cx="564506" cy="33234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0" name="직사각형 719"/>
            <p:cNvSpPr/>
            <p:nvPr/>
          </p:nvSpPr>
          <p:spPr bwMode="auto">
            <a:xfrm>
              <a:off x="2570655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1" name="직사각형 720"/>
            <p:cNvSpPr/>
            <p:nvPr/>
          </p:nvSpPr>
          <p:spPr bwMode="auto">
            <a:xfrm>
              <a:off x="2709245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2" name="직사각형 721"/>
            <p:cNvSpPr/>
            <p:nvPr/>
          </p:nvSpPr>
          <p:spPr bwMode="auto">
            <a:xfrm>
              <a:off x="2845399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3" name="직사각형 722"/>
            <p:cNvSpPr/>
            <p:nvPr/>
          </p:nvSpPr>
          <p:spPr bwMode="auto">
            <a:xfrm>
              <a:off x="2977440" y="4981703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4" name="직사각형 723"/>
            <p:cNvSpPr/>
            <p:nvPr/>
          </p:nvSpPr>
          <p:spPr bwMode="auto">
            <a:xfrm>
              <a:off x="2570655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5" name="직사각형 724"/>
            <p:cNvSpPr/>
            <p:nvPr/>
          </p:nvSpPr>
          <p:spPr bwMode="auto">
            <a:xfrm>
              <a:off x="2709245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6" name="직사각형 725"/>
            <p:cNvSpPr/>
            <p:nvPr/>
          </p:nvSpPr>
          <p:spPr bwMode="auto">
            <a:xfrm>
              <a:off x="2845399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7" name="직사각형 726"/>
            <p:cNvSpPr/>
            <p:nvPr/>
          </p:nvSpPr>
          <p:spPr bwMode="auto">
            <a:xfrm>
              <a:off x="2977440" y="5129300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6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8" name="직사각형 709"/>
            <p:cNvSpPr/>
            <p:nvPr/>
          </p:nvSpPr>
          <p:spPr bwMode="auto">
            <a:xfrm>
              <a:off x="2627023" y="5052923"/>
              <a:ext cx="564506" cy="33233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777777"/>
              </a:solidFill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9" name="직사각형 710"/>
            <p:cNvSpPr/>
            <p:nvPr/>
          </p:nvSpPr>
          <p:spPr bwMode="auto">
            <a:xfrm>
              <a:off x="2645872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0" name="직사각형 711"/>
            <p:cNvSpPr/>
            <p:nvPr/>
          </p:nvSpPr>
          <p:spPr bwMode="auto">
            <a:xfrm>
              <a:off x="2784461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1" name="직사각형 712"/>
            <p:cNvSpPr/>
            <p:nvPr/>
          </p:nvSpPr>
          <p:spPr bwMode="auto">
            <a:xfrm>
              <a:off x="2920616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2" name="직사각형 713"/>
            <p:cNvSpPr/>
            <p:nvPr/>
          </p:nvSpPr>
          <p:spPr bwMode="auto">
            <a:xfrm>
              <a:off x="3052657" y="5087939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3" name="직사각형 714"/>
            <p:cNvSpPr/>
            <p:nvPr/>
          </p:nvSpPr>
          <p:spPr bwMode="auto">
            <a:xfrm>
              <a:off x="2645872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4" name="직사각형 715"/>
            <p:cNvSpPr/>
            <p:nvPr/>
          </p:nvSpPr>
          <p:spPr bwMode="auto">
            <a:xfrm>
              <a:off x="2784461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5" name="직사각형 716"/>
            <p:cNvSpPr/>
            <p:nvPr/>
          </p:nvSpPr>
          <p:spPr bwMode="auto">
            <a:xfrm>
              <a:off x="2920616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6" name="직사각형 717"/>
            <p:cNvSpPr/>
            <p:nvPr/>
          </p:nvSpPr>
          <p:spPr bwMode="auto">
            <a:xfrm>
              <a:off x="3052657" y="5235536"/>
              <a:ext cx="121009" cy="1117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7" name="Text Box 354"/>
            <p:cNvSpPr txBox="1">
              <a:spLocks noChangeArrowheads="1"/>
            </p:cNvSpPr>
            <p:nvPr/>
          </p:nvSpPr>
          <p:spPr bwMode="auto">
            <a:xfrm>
              <a:off x="2616093" y="5080655"/>
              <a:ext cx="430631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650</a:t>
              </a:r>
            </a:p>
          </p:txBody>
        </p:sp>
        <p:sp>
          <p:nvSpPr>
            <p:cNvPr id="168" name="Text Box 354"/>
            <p:cNvSpPr txBox="1">
              <a:spLocks noChangeArrowheads="1"/>
            </p:cNvSpPr>
            <p:nvPr/>
          </p:nvSpPr>
          <p:spPr bwMode="auto">
            <a:xfrm>
              <a:off x="2524250" y="4946724"/>
              <a:ext cx="430631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031</a:t>
              </a:r>
            </a:p>
          </p:txBody>
        </p:sp>
        <p:sp>
          <p:nvSpPr>
            <p:cNvPr id="169" name="Text Box 354"/>
            <p:cNvSpPr txBox="1">
              <a:spLocks noChangeArrowheads="1"/>
            </p:cNvSpPr>
            <p:nvPr/>
          </p:nvSpPr>
          <p:spPr bwMode="auto">
            <a:xfrm>
              <a:off x="2435239" y="4869160"/>
              <a:ext cx="430631" cy="22847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361" tIns="47181" rIns="94361" bIns="47181">
              <a:spAutoFit/>
            </a:bodyPr>
            <a:lstStyle>
              <a:lvl1pPr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392238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392238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indent="-166189" defTabSz="914400" eaLnBrk="1" fontAlgn="base" latinLnBrk="0" hangingPunct="1">
                <a:buClr>
                  <a:sysClr val="window" lastClr="FFFFFF">
                    <a:lumMod val="65000"/>
                  </a:sysClr>
                </a:buClr>
                <a:buSzPct val="80000"/>
                <a:defRPr/>
              </a:pPr>
              <a:r>
                <a:rPr lang="en-US" altLang="ko-KR" sz="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202</a:t>
              </a:r>
            </a:p>
          </p:txBody>
        </p:sp>
      </p:grpSp>
      <p:grpSp>
        <p:nvGrpSpPr>
          <p:cNvPr id="170" name="그룹 169"/>
          <p:cNvGrpSpPr/>
          <p:nvPr/>
        </p:nvGrpSpPr>
        <p:grpSpPr>
          <a:xfrm rot="5400000" flipV="1">
            <a:off x="7836673" y="4987276"/>
            <a:ext cx="192966" cy="239513"/>
            <a:chOff x="2344451" y="5856352"/>
            <a:chExt cx="283207" cy="351523"/>
          </a:xfrm>
        </p:grpSpPr>
        <p:grpSp>
          <p:nvGrpSpPr>
            <p:cNvPr id="171" name="그룹 170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81" name="모서리가 둥근 직사각형 180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82" name="모서리가 둥근 직사각형 181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79" name="모서리가 둥근 직사각형 178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80" name="모서리가 둥근 직사각형 179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pic>
        <p:nvPicPr>
          <p:cNvPr id="183" name="Picture 18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394" y="4829543"/>
            <a:ext cx="544118" cy="42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" name="직사각형 183"/>
          <p:cNvSpPr/>
          <p:nvPr/>
        </p:nvSpPr>
        <p:spPr>
          <a:xfrm>
            <a:off x="7863664" y="5224851"/>
            <a:ext cx="101620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지출운임생성</a:t>
            </a:r>
          </a:p>
        </p:txBody>
      </p:sp>
      <p:sp>
        <p:nvSpPr>
          <p:cNvPr id="185" name="AutoShape 123"/>
          <p:cNvSpPr>
            <a:spLocks/>
          </p:cNvSpPr>
          <p:nvPr/>
        </p:nvSpPr>
        <p:spPr bwMode="auto">
          <a:xfrm>
            <a:off x="7000882" y="4503929"/>
            <a:ext cx="1380189" cy="185211"/>
          </a:xfrm>
          <a:prstGeom prst="roundRect">
            <a:avLst>
              <a:gd name="adj" fmla="val 4622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800" spc="-8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rPr>
              <a:t>지출운임 생성</a:t>
            </a:r>
            <a:endParaRPr kumimoji="1" lang="ko-KR" altLang="ko-KR" sz="800" spc="-8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86" name="직사각형 185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238620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(15) </a:t>
            </a:r>
            <a:r>
              <a:rPr lang="ko-KR" altLang="en-US" dirty="0"/>
              <a:t>항공수입 </a:t>
            </a:r>
            <a:r>
              <a:rPr lang="en-US" altLang="ko-KR" dirty="0"/>
              <a:t>B/L</a:t>
            </a:r>
            <a:r>
              <a:rPr lang="ko-KR" altLang="en-US" dirty="0"/>
              <a:t>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HAWB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수출처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항공포워더로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부터</a:t>
            </a:r>
            <a:r>
              <a:rPr lang="ko-KR" altLang="en-US" dirty="0">
                <a:solidFill>
                  <a:srgbClr val="000000"/>
                </a:solidFill>
              </a:rPr>
              <a:t> 수신된 </a:t>
            </a:r>
            <a:r>
              <a:rPr lang="en-US" altLang="ko-KR" dirty="0" err="1">
                <a:solidFill>
                  <a:srgbClr val="000000"/>
                </a:solidFill>
              </a:rPr>
              <a:t>PreAlert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기준으로 </a:t>
            </a:r>
            <a:r>
              <a:rPr lang="en-US" altLang="ko-KR" dirty="0">
                <a:solidFill>
                  <a:srgbClr val="000000"/>
                </a:solidFill>
              </a:rPr>
              <a:t>MAWB</a:t>
            </a:r>
            <a:r>
              <a:rPr lang="ko-KR" altLang="en-US" dirty="0">
                <a:solidFill>
                  <a:srgbClr val="000000"/>
                </a:solidFill>
              </a:rPr>
              <a:t>를 생성 관리하는 </a:t>
            </a:r>
            <a:r>
              <a:rPr lang="en-US" altLang="ko-KR" dirty="0">
                <a:solidFill>
                  <a:srgbClr val="000000"/>
                </a:solidFill>
              </a:rPr>
              <a:t>HAWB </a:t>
            </a:r>
            <a:r>
              <a:rPr lang="ko-KR" altLang="en-US" dirty="0">
                <a:solidFill>
                  <a:srgbClr val="000000"/>
                </a:solidFill>
              </a:rPr>
              <a:t>관리 기능을 구축하며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수출입 </a:t>
            </a:r>
            <a:r>
              <a:rPr lang="en-US" altLang="ko-KR" dirty="0">
                <a:solidFill>
                  <a:srgbClr val="000000"/>
                </a:solidFill>
              </a:rPr>
              <a:t>AWB</a:t>
            </a:r>
            <a:r>
              <a:rPr lang="ko-KR" altLang="en-US" dirty="0">
                <a:solidFill>
                  <a:srgbClr val="000000"/>
                </a:solidFill>
              </a:rPr>
              <a:t>가 분리 관리 되지 않는 통합 </a:t>
            </a:r>
            <a:r>
              <a:rPr lang="en-US" altLang="ko-KR" dirty="0">
                <a:solidFill>
                  <a:srgbClr val="000000"/>
                </a:solidFill>
              </a:rPr>
              <a:t>AWB </a:t>
            </a:r>
            <a:r>
              <a:rPr lang="ko-KR" altLang="en-US" dirty="0">
                <a:solidFill>
                  <a:srgbClr val="000000"/>
                </a:solidFill>
              </a:rPr>
              <a:t>관리 기능을 제공합니다</a:t>
            </a:r>
            <a:r>
              <a:rPr lang="en-US" altLang="ko-KR" dirty="0">
                <a:solidFill>
                  <a:srgbClr val="000000"/>
                </a:solidFill>
              </a:rPr>
              <a:t>. HAWB </a:t>
            </a:r>
            <a:r>
              <a:rPr lang="ko-KR" altLang="en-US" dirty="0">
                <a:solidFill>
                  <a:srgbClr val="000000"/>
                </a:solidFill>
              </a:rPr>
              <a:t>기준으로 청구운임항목 생성 </a:t>
            </a:r>
            <a:r>
              <a:rPr lang="ko-KR" altLang="en-US" dirty="0" err="1">
                <a:solidFill>
                  <a:srgbClr val="000000"/>
                </a:solidFill>
              </a:rPr>
              <a:t>기능을구현합니다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46815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항공수입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HAWB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74" name="직각 삼각형 173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76" name="직선 연결선 175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77" name="한쪽 모서리가 잘린 사각형 176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항공수입 </a:t>
              </a: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HAWB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299536" y="5420253"/>
            <a:ext cx="2092271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항공 수입 </a:t>
            </a:r>
            <a:r>
              <a:rPr lang="en-US" altLang="ko-KR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HAWB </a:t>
            </a: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생성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11" y="2059611"/>
            <a:ext cx="5342355" cy="940021"/>
          </a:xfrm>
          <a:prstGeom prst="rect">
            <a:avLst/>
          </a:prstGeom>
        </p:spPr>
      </p:pic>
      <p:sp>
        <p:nvSpPr>
          <p:cNvPr id="22" name="아래쪽 화살표 21"/>
          <p:cNvSpPr/>
          <p:nvPr/>
        </p:nvSpPr>
        <p:spPr bwMode="auto">
          <a:xfrm>
            <a:off x="1473464" y="2823783"/>
            <a:ext cx="289076" cy="30768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88" y="4117202"/>
            <a:ext cx="2452332" cy="96036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l="3985" t="14712" r="-3985" b="1922"/>
          <a:stretch/>
        </p:blipFill>
        <p:spPr>
          <a:xfrm>
            <a:off x="592219" y="3150862"/>
            <a:ext cx="2844553" cy="1666125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46684" y="3172775"/>
            <a:ext cx="780175" cy="868497"/>
            <a:chOff x="2437821" y="3300172"/>
            <a:chExt cx="780175" cy="868497"/>
          </a:xfrm>
        </p:grpSpPr>
        <p:sp>
          <p:nvSpPr>
            <p:cNvPr id="30" name="직사각형 29"/>
            <p:cNvSpPr/>
            <p:nvPr/>
          </p:nvSpPr>
          <p:spPr bwMode="auto">
            <a:xfrm>
              <a:off x="2437821" y="3300172"/>
              <a:ext cx="391284" cy="21008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45720" rIns="1800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 bwMode="auto">
            <a:xfrm>
              <a:off x="2641734" y="3509722"/>
              <a:ext cx="576262" cy="65894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2" name="AutoShape 193"/>
          <p:cNvSpPr>
            <a:spLocks/>
          </p:cNvSpPr>
          <p:nvPr/>
        </p:nvSpPr>
        <p:spPr bwMode="auto">
          <a:xfrm>
            <a:off x="6930646" y="4187506"/>
            <a:ext cx="2334166" cy="1225140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8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844474" y="2816270"/>
            <a:ext cx="314931" cy="137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AutoShape 137"/>
          <p:cNvSpPr>
            <a:spLocks/>
          </p:cNvSpPr>
          <p:nvPr/>
        </p:nvSpPr>
        <p:spPr bwMode="auto">
          <a:xfrm>
            <a:off x="7096880" y="2990108"/>
            <a:ext cx="792088" cy="113874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D1D1D1"/>
            </a:solidFill>
            <a:miter lim="800000"/>
            <a:headEnd/>
            <a:tailEnd/>
          </a:ln>
          <a:extLst/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pic>
        <p:nvPicPr>
          <p:cNvPr id="35" name="Picture 18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70" y="3496283"/>
            <a:ext cx="331480" cy="26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7095818" y="3795721"/>
            <a:ext cx="793149" cy="243833"/>
            <a:chOff x="5669604" y="5923243"/>
            <a:chExt cx="1035995" cy="161207"/>
          </a:xfrm>
        </p:grpSpPr>
        <p:sp>
          <p:nvSpPr>
            <p:cNvPr id="37" name="AutoShape 59"/>
            <p:cNvSpPr>
              <a:spLocks/>
            </p:cNvSpPr>
            <p:nvPr/>
          </p:nvSpPr>
          <p:spPr bwMode="auto">
            <a:xfrm>
              <a:off x="5683236" y="5923243"/>
              <a:ext cx="1022363" cy="161207"/>
            </a:xfrm>
            <a:prstGeom prst="roundRect">
              <a:avLst>
                <a:gd name="adj" fmla="val 4622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endParaRPr lang="ko-KR" altLang="ko-KR" sz="9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38" name="Rectangle 60"/>
            <p:cNvSpPr>
              <a:spLocks/>
            </p:cNvSpPr>
            <p:nvPr/>
          </p:nvSpPr>
          <p:spPr bwMode="auto">
            <a:xfrm>
              <a:off x="5669604" y="5933990"/>
              <a:ext cx="1035995" cy="1504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9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해외포워더</a:t>
              </a:r>
              <a:endParaRPr lang="ko-KR" altLang="en-US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161774" y="3081794"/>
            <a:ext cx="287994" cy="350807"/>
            <a:chOff x="5818822" y="7385607"/>
            <a:chExt cx="438740" cy="305570"/>
          </a:xfrm>
        </p:grpSpPr>
        <p:sp>
          <p:nvSpPr>
            <p:cNvPr id="40" name="직사각형 39"/>
            <p:cNvSpPr/>
            <p:nvPr/>
          </p:nvSpPr>
          <p:spPr>
            <a:xfrm>
              <a:off x="6015587" y="7452262"/>
              <a:ext cx="241975" cy="155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818822" y="7385607"/>
              <a:ext cx="438740" cy="305570"/>
              <a:chOff x="2433166" y="4295068"/>
              <a:chExt cx="499107" cy="347614"/>
            </a:xfrm>
          </p:grpSpPr>
          <p:sp>
            <p:nvSpPr>
              <p:cNvPr id="42" name="Freeform 367"/>
              <p:cNvSpPr>
                <a:spLocks noEditPoints="1"/>
              </p:cNvSpPr>
              <p:nvPr/>
            </p:nvSpPr>
            <p:spPr bwMode="auto">
              <a:xfrm>
                <a:off x="2617158" y="4370894"/>
                <a:ext cx="315115" cy="271788"/>
              </a:xfrm>
              <a:custGeom>
                <a:avLst/>
                <a:gdLst>
                  <a:gd name="T0" fmla="*/ 194 w 196"/>
                  <a:gd name="T1" fmla="*/ 0 h 171"/>
                  <a:gd name="T2" fmla="*/ 3 w 196"/>
                  <a:gd name="T3" fmla="*/ 0 h 171"/>
                  <a:gd name="T4" fmla="*/ 0 w 196"/>
                  <a:gd name="T5" fmla="*/ 3 h 171"/>
                  <a:gd name="T6" fmla="*/ 0 w 196"/>
                  <a:gd name="T7" fmla="*/ 137 h 171"/>
                  <a:gd name="T8" fmla="*/ 3 w 196"/>
                  <a:gd name="T9" fmla="*/ 140 h 171"/>
                  <a:gd name="T10" fmla="*/ 77 w 196"/>
                  <a:gd name="T11" fmla="*/ 140 h 171"/>
                  <a:gd name="T12" fmla="*/ 74 w 196"/>
                  <a:gd name="T13" fmla="*/ 161 h 171"/>
                  <a:gd name="T14" fmla="*/ 65 w 196"/>
                  <a:gd name="T15" fmla="*/ 169 h 171"/>
                  <a:gd name="T16" fmla="*/ 65 w 196"/>
                  <a:gd name="T17" fmla="*/ 171 h 171"/>
                  <a:gd name="T18" fmla="*/ 131 w 196"/>
                  <a:gd name="T19" fmla="*/ 171 h 171"/>
                  <a:gd name="T20" fmla="*/ 131 w 196"/>
                  <a:gd name="T21" fmla="*/ 169 h 171"/>
                  <a:gd name="T22" fmla="*/ 122 w 196"/>
                  <a:gd name="T23" fmla="*/ 161 h 171"/>
                  <a:gd name="T24" fmla="*/ 120 w 196"/>
                  <a:gd name="T25" fmla="*/ 140 h 171"/>
                  <a:gd name="T26" fmla="*/ 194 w 196"/>
                  <a:gd name="T27" fmla="*/ 140 h 171"/>
                  <a:gd name="T28" fmla="*/ 196 w 196"/>
                  <a:gd name="T29" fmla="*/ 137 h 171"/>
                  <a:gd name="T30" fmla="*/ 196 w 196"/>
                  <a:gd name="T31" fmla="*/ 3 h 171"/>
                  <a:gd name="T32" fmla="*/ 194 w 196"/>
                  <a:gd name="T33" fmla="*/ 0 h 171"/>
                  <a:gd name="T34" fmla="*/ 186 w 196"/>
                  <a:gd name="T35" fmla="*/ 109 h 171"/>
                  <a:gd name="T36" fmla="*/ 10 w 196"/>
                  <a:gd name="T37" fmla="*/ 109 h 171"/>
                  <a:gd name="T38" fmla="*/ 10 w 196"/>
                  <a:gd name="T39" fmla="*/ 9 h 171"/>
                  <a:gd name="T40" fmla="*/ 186 w 196"/>
                  <a:gd name="T41" fmla="*/ 9 h 171"/>
                  <a:gd name="T42" fmla="*/ 186 w 196"/>
                  <a:gd name="T43" fmla="*/ 10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6" h="171">
                    <a:moveTo>
                      <a:pt x="19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38"/>
                      <a:pt x="1" y="140"/>
                      <a:pt x="3" y="140"/>
                    </a:cubicBezTo>
                    <a:cubicBezTo>
                      <a:pt x="77" y="140"/>
                      <a:pt x="77" y="140"/>
                      <a:pt x="77" y="140"/>
                    </a:cubicBezTo>
                    <a:cubicBezTo>
                      <a:pt x="77" y="145"/>
                      <a:pt x="76" y="158"/>
                      <a:pt x="74" y="161"/>
                    </a:cubicBezTo>
                    <a:cubicBezTo>
                      <a:pt x="65" y="169"/>
                      <a:pt x="65" y="169"/>
                      <a:pt x="65" y="169"/>
                    </a:cubicBezTo>
                    <a:cubicBezTo>
                      <a:pt x="65" y="171"/>
                      <a:pt x="65" y="171"/>
                      <a:pt x="65" y="171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0" y="158"/>
                      <a:pt x="120" y="145"/>
                      <a:pt x="120" y="140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40"/>
                      <a:pt x="196" y="138"/>
                      <a:pt x="196" y="137"/>
                    </a:cubicBezTo>
                    <a:cubicBezTo>
                      <a:pt x="196" y="3"/>
                      <a:pt x="196" y="3"/>
                      <a:pt x="196" y="3"/>
                    </a:cubicBezTo>
                    <a:cubicBezTo>
                      <a:pt x="196" y="2"/>
                      <a:pt x="195" y="0"/>
                      <a:pt x="194" y="0"/>
                    </a:cubicBezTo>
                    <a:close/>
                    <a:moveTo>
                      <a:pt x="186" y="109"/>
                    </a:move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86" y="9"/>
                      <a:pt x="186" y="9"/>
                      <a:pt x="186" y="9"/>
                    </a:cubicBezTo>
                    <a:lnTo>
                      <a:pt x="186" y="109"/>
                    </a:lnTo>
                    <a:close/>
                  </a:path>
                </a:pathLst>
              </a:custGeom>
              <a:solidFill>
                <a:srgbClr val="8799B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43" name="Freeform 16"/>
              <p:cNvSpPr>
                <a:spLocks noEditPoints="1"/>
              </p:cNvSpPr>
              <p:nvPr/>
            </p:nvSpPr>
            <p:spPr bwMode="auto">
              <a:xfrm>
                <a:off x="2433166" y="4295068"/>
                <a:ext cx="223838" cy="331788"/>
              </a:xfrm>
              <a:custGeom>
                <a:avLst/>
                <a:gdLst>
                  <a:gd name="T0" fmla="*/ 3 w 316"/>
                  <a:gd name="T1" fmla="*/ 467 h 467"/>
                  <a:gd name="T2" fmla="*/ 18 w 316"/>
                  <a:gd name="T3" fmla="*/ 242 h 467"/>
                  <a:gd name="T4" fmla="*/ 28 w 316"/>
                  <a:gd name="T5" fmla="*/ 216 h 467"/>
                  <a:gd name="T6" fmla="*/ 106 w 316"/>
                  <a:gd name="T7" fmla="*/ 185 h 467"/>
                  <a:gd name="T8" fmla="*/ 141 w 316"/>
                  <a:gd name="T9" fmla="*/ 303 h 467"/>
                  <a:gd name="T10" fmla="*/ 147 w 316"/>
                  <a:gd name="T11" fmla="*/ 225 h 467"/>
                  <a:gd name="T12" fmla="*/ 158 w 316"/>
                  <a:gd name="T13" fmla="*/ 219 h 467"/>
                  <a:gd name="T14" fmla="*/ 169 w 316"/>
                  <a:gd name="T15" fmla="*/ 225 h 467"/>
                  <a:gd name="T16" fmla="*/ 175 w 316"/>
                  <a:gd name="T17" fmla="*/ 303 h 467"/>
                  <a:gd name="T18" fmla="*/ 210 w 316"/>
                  <a:gd name="T19" fmla="*/ 185 h 467"/>
                  <a:gd name="T20" fmla="*/ 289 w 316"/>
                  <a:gd name="T21" fmla="*/ 216 h 467"/>
                  <a:gd name="T22" fmla="*/ 298 w 316"/>
                  <a:gd name="T23" fmla="*/ 242 h 467"/>
                  <a:gd name="T24" fmla="*/ 313 w 316"/>
                  <a:gd name="T25" fmla="*/ 467 h 467"/>
                  <a:gd name="T26" fmla="*/ 3 w 316"/>
                  <a:gd name="T27" fmla="*/ 467 h 467"/>
                  <a:gd name="T28" fmla="*/ 158 w 316"/>
                  <a:gd name="T29" fmla="*/ 0 h 467"/>
                  <a:gd name="T30" fmla="*/ 224 w 316"/>
                  <a:gd name="T31" fmla="*/ 65 h 467"/>
                  <a:gd name="T32" fmla="*/ 158 w 316"/>
                  <a:gd name="T33" fmla="*/ 166 h 467"/>
                  <a:gd name="T34" fmla="*/ 92 w 316"/>
                  <a:gd name="T35" fmla="*/ 65 h 467"/>
                  <a:gd name="T36" fmla="*/ 158 w 316"/>
                  <a:gd name="T3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467">
                    <a:moveTo>
                      <a:pt x="3" y="467"/>
                    </a:moveTo>
                    <a:cubicBezTo>
                      <a:pt x="0" y="397"/>
                      <a:pt x="10" y="312"/>
                      <a:pt x="18" y="242"/>
                    </a:cubicBezTo>
                    <a:cubicBezTo>
                      <a:pt x="19" y="233"/>
                      <a:pt x="20" y="221"/>
                      <a:pt x="28" y="216"/>
                    </a:cubicBezTo>
                    <a:cubicBezTo>
                      <a:pt x="31" y="213"/>
                      <a:pt x="98" y="187"/>
                      <a:pt x="106" y="185"/>
                    </a:cubicBezTo>
                    <a:cubicBezTo>
                      <a:pt x="113" y="213"/>
                      <a:pt x="127" y="277"/>
                      <a:pt x="141" y="303"/>
                    </a:cubicBezTo>
                    <a:cubicBezTo>
                      <a:pt x="142" y="290"/>
                      <a:pt x="147" y="238"/>
                      <a:pt x="147" y="225"/>
                    </a:cubicBezTo>
                    <a:cubicBezTo>
                      <a:pt x="151" y="223"/>
                      <a:pt x="154" y="221"/>
                      <a:pt x="158" y="219"/>
                    </a:cubicBezTo>
                    <a:cubicBezTo>
                      <a:pt x="162" y="221"/>
                      <a:pt x="165" y="223"/>
                      <a:pt x="169" y="225"/>
                    </a:cubicBezTo>
                    <a:cubicBezTo>
                      <a:pt x="169" y="238"/>
                      <a:pt x="174" y="290"/>
                      <a:pt x="175" y="303"/>
                    </a:cubicBezTo>
                    <a:cubicBezTo>
                      <a:pt x="189" y="277"/>
                      <a:pt x="203" y="213"/>
                      <a:pt x="210" y="185"/>
                    </a:cubicBezTo>
                    <a:cubicBezTo>
                      <a:pt x="218" y="187"/>
                      <a:pt x="286" y="214"/>
                      <a:pt x="289" y="216"/>
                    </a:cubicBezTo>
                    <a:cubicBezTo>
                      <a:pt x="296" y="222"/>
                      <a:pt x="297" y="233"/>
                      <a:pt x="298" y="242"/>
                    </a:cubicBezTo>
                    <a:cubicBezTo>
                      <a:pt x="306" y="312"/>
                      <a:pt x="316" y="397"/>
                      <a:pt x="313" y="467"/>
                    </a:cubicBezTo>
                    <a:cubicBezTo>
                      <a:pt x="3" y="467"/>
                      <a:pt x="3" y="467"/>
                      <a:pt x="3" y="467"/>
                    </a:cubicBezTo>
                    <a:close/>
                    <a:moveTo>
                      <a:pt x="158" y="0"/>
                    </a:moveTo>
                    <a:cubicBezTo>
                      <a:pt x="200" y="0"/>
                      <a:pt x="224" y="32"/>
                      <a:pt x="224" y="65"/>
                    </a:cubicBezTo>
                    <a:cubicBezTo>
                      <a:pt x="224" y="97"/>
                      <a:pt x="199" y="166"/>
                      <a:pt x="158" y="166"/>
                    </a:cubicBezTo>
                    <a:cubicBezTo>
                      <a:pt x="117" y="166"/>
                      <a:pt x="92" y="97"/>
                      <a:pt x="92" y="65"/>
                    </a:cubicBezTo>
                    <a:cubicBezTo>
                      <a:pt x="92" y="32"/>
                      <a:pt x="116" y="0"/>
                      <a:pt x="15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sp>
        <p:nvSpPr>
          <p:cNvPr id="44" name="직사각형 43"/>
          <p:cNvSpPr/>
          <p:nvPr/>
        </p:nvSpPr>
        <p:spPr>
          <a:xfrm>
            <a:off x="7448715" y="3519577"/>
            <a:ext cx="547922" cy="271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MAWB</a:t>
            </a:r>
          </a:p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HAWB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5" name="AutoShape 79"/>
          <p:cNvSpPr>
            <a:spLocks/>
          </p:cNvSpPr>
          <p:nvPr/>
        </p:nvSpPr>
        <p:spPr bwMode="auto">
          <a:xfrm>
            <a:off x="7103015" y="4314158"/>
            <a:ext cx="982139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en-US" altLang="ko-KR" sz="10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House  AWB </a:t>
            </a:r>
            <a:r>
              <a:rPr lang="ko-KR" altLang="en-US" sz="10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관리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825208" y="4499779"/>
            <a:ext cx="1949062" cy="729421"/>
            <a:chOff x="2406914" y="3079412"/>
            <a:chExt cx="1949062" cy="729421"/>
          </a:xfrm>
        </p:grpSpPr>
        <p:sp>
          <p:nvSpPr>
            <p:cNvPr id="47" name="직사각형 46"/>
            <p:cNvSpPr/>
            <p:nvPr/>
          </p:nvSpPr>
          <p:spPr>
            <a:xfrm>
              <a:off x="2406914" y="3592809"/>
              <a:ext cx="1115930" cy="126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House AWB List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8" name="AutoShape 193"/>
            <p:cNvSpPr>
              <a:spLocks/>
            </p:cNvSpPr>
            <p:nvPr/>
          </p:nvSpPr>
          <p:spPr bwMode="auto">
            <a:xfrm>
              <a:off x="2712586" y="3079412"/>
              <a:ext cx="1471074" cy="729421"/>
            </a:xfrm>
            <a:prstGeom prst="roundRect">
              <a:avLst>
                <a:gd name="adj" fmla="val 2880"/>
              </a:avLst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endParaRPr lang="ko-KR" altLang="ko-KR" sz="800" spc="-5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2720260" y="3130268"/>
              <a:ext cx="559044" cy="443546"/>
              <a:chOff x="2435239" y="4860336"/>
              <a:chExt cx="756290" cy="524926"/>
            </a:xfrm>
          </p:grpSpPr>
          <p:sp>
            <p:nvSpPr>
              <p:cNvPr id="59" name="직사각형 727"/>
              <p:cNvSpPr/>
              <p:nvPr/>
            </p:nvSpPr>
            <p:spPr bwMode="auto">
              <a:xfrm>
                <a:off x="2468202" y="4860336"/>
                <a:ext cx="564506" cy="33234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0" name="직사각형 728"/>
              <p:cNvSpPr/>
              <p:nvPr/>
            </p:nvSpPr>
            <p:spPr bwMode="auto">
              <a:xfrm>
                <a:off x="2487050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1" name="직사각형 729"/>
              <p:cNvSpPr/>
              <p:nvPr/>
            </p:nvSpPr>
            <p:spPr bwMode="auto">
              <a:xfrm>
                <a:off x="2625640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2" name="직사각형 730"/>
              <p:cNvSpPr/>
              <p:nvPr/>
            </p:nvSpPr>
            <p:spPr bwMode="auto">
              <a:xfrm>
                <a:off x="2761794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3" name="직사각형 731"/>
              <p:cNvSpPr/>
              <p:nvPr/>
            </p:nvSpPr>
            <p:spPr bwMode="auto">
              <a:xfrm>
                <a:off x="2893835" y="4895351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4" name="직사각형 732"/>
              <p:cNvSpPr/>
              <p:nvPr/>
            </p:nvSpPr>
            <p:spPr bwMode="auto">
              <a:xfrm>
                <a:off x="2487050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5" name="직사각형 733"/>
              <p:cNvSpPr/>
              <p:nvPr/>
            </p:nvSpPr>
            <p:spPr bwMode="auto">
              <a:xfrm>
                <a:off x="2625640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6" name="직사각형 734"/>
              <p:cNvSpPr/>
              <p:nvPr/>
            </p:nvSpPr>
            <p:spPr bwMode="auto">
              <a:xfrm>
                <a:off x="2761794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7" name="직사각형 735"/>
              <p:cNvSpPr/>
              <p:nvPr/>
            </p:nvSpPr>
            <p:spPr bwMode="auto">
              <a:xfrm>
                <a:off x="2893835" y="504294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8" name="직사각형 718"/>
              <p:cNvSpPr/>
              <p:nvPr/>
            </p:nvSpPr>
            <p:spPr bwMode="auto">
              <a:xfrm>
                <a:off x="2551807" y="4946687"/>
                <a:ext cx="564506" cy="33234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9" name="직사각형 719"/>
              <p:cNvSpPr/>
              <p:nvPr/>
            </p:nvSpPr>
            <p:spPr bwMode="auto">
              <a:xfrm>
                <a:off x="2570655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0" name="직사각형 720"/>
              <p:cNvSpPr/>
              <p:nvPr/>
            </p:nvSpPr>
            <p:spPr bwMode="auto">
              <a:xfrm>
                <a:off x="2709245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1" name="직사각형 721"/>
              <p:cNvSpPr/>
              <p:nvPr/>
            </p:nvSpPr>
            <p:spPr bwMode="auto">
              <a:xfrm>
                <a:off x="2845399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2" name="직사각형 722"/>
              <p:cNvSpPr/>
              <p:nvPr/>
            </p:nvSpPr>
            <p:spPr bwMode="auto">
              <a:xfrm>
                <a:off x="2977440" y="4981703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3" name="직사각형 723"/>
              <p:cNvSpPr/>
              <p:nvPr/>
            </p:nvSpPr>
            <p:spPr bwMode="auto">
              <a:xfrm>
                <a:off x="2570655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4" name="직사각형 724"/>
              <p:cNvSpPr/>
              <p:nvPr/>
            </p:nvSpPr>
            <p:spPr bwMode="auto">
              <a:xfrm>
                <a:off x="2709245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5" name="직사각형 725"/>
              <p:cNvSpPr/>
              <p:nvPr/>
            </p:nvSpPr>
            <p:spPr bwMode="auto">
              <a:xfrm>
                <a:off x="2845399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6" name="직사각형 726"/>
              <p:cNvSpPr/>
              <p:nvPr/>
            </p:nvSpPr>
            <p:spPr bwMode="auto">
              <a:xfrm>
                <a:off x="2977440" y="5129300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6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7" name="직사각형 709"/>
              <p:cNvSpPr/>
              <p:nvPr/>
            </p:nvSpPr>
            <p:spPr bwMode="auto">
              <a:xfrm>
                <a:off x="2627023" y="5052923"/>
                <a:ext cx="564506" cy="332339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777777"/>
                </a:solidFill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8" name="직사각형 710"/>
              <p:cNvSpPr/>
              <p:nvPr/>
            </p:nvSpPr>
            <p:spPr bwMode="auto">
              <a:xfrm>
                <a:off x="2645872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9" name="직사각형 711"/>
              <p:cNvSpPr/>
              <p:nvPr/>
            </p:nvSpPr>
            <p:spPr bwMode="auto">
              <a:xfrm>
                <a:off x="2784461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3" name="직사각형 712"/>
              <p:cNvSpPr/>
              <p:nvPr/>
            </p:nvSpPr>
            <p:spPr bwMode="auto">
              <a:xfrm>
                <a:off x="2920616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5" name="직사각형 713"/>
              <p:cNvSpPr/>
              <p:nvPr/>
            </p:nvSpPr>
            <p:spPr bwMode="auto">
              <a:xfrm>
                <a:off x="3052657" y="5087939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6" name="직사각형 714"/>
              <p:cNvSpPr/>
              <p:nvPr/>
            </p:nvSpPr>
            <p:spPr bwMode="auto">
              <a:xfrm>
                <a:off x="2645872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7" name="직사각형 715"/>
              <p:cNvSpPr/>
              <p:nvPr/>
            </p:nvSpPr>
            <p:spPr bwMode="auto">
              <a:xfrm>
                <a:off x="2784461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8" name="직사각형 716"/>
              <p:cNvSpPr/>
              <p:nvPr/>
            </p:nvSpPr>
            <p:spPr bwMode="auto">
              <a:xfrm>
                <a:off x="2920616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9" name="직사각형 717"/>
              <p:cNvSpPr/>
              <p:nvPr/>
            </p:nvSpPr>
            <p:spPr bwMode="auto">
              <a:xfrm>
                <a:off x="3052657" y="5235536"/>
                <a:ext cx="121009" cy="1117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 algn="ctr">
                <a:noFill/>
                <a:miter lim="800000"/>
                <a:headEnd/>
                <a:tailEnd/>
              </a:ln>
              <a:scene3d>
                <a:camera prst="isometricOffAxis1Right"/>
                <a:lightRig rig="threePt" dir="t"/>
              </a:scene3d>
            </p:spPr>
            <p:txBody>
              <a:bodyPr lIns="72000" tIns="36000" rIns="72000" bIns="36000"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0" name="Text Box 354"/>
              <p:cNvSpPr txBox="1">
                <a:spLocks noChangeArrowheads="1"/>
              </p:cNvSpPr>
              <p:nvPr/>
            </p:nvSpPr>
            <p:spPr bwMode="auto">
              <a:xfrm>
                <a:off x="2616093" y="5080655"/>
                <a:ext cx="446470" cy="222039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650</a:t>
                </a:r>
              </a:p>
            </p:txBody>
          </p:sp>
          <p:sp>
            <p:nvSpPr>
              <p:cNvPr id="91" name="Text Box 354"/>
              <p:cNvSpPr txBox="1">
                <a:spLocks noChangeArrowheads="1"/>
              </p:cNvSpPr>
              <p:nvPr/>
            </p:nvSpPr>
            <p:spPr bwMode="auto">
              <a:xfrm>
                <a:off x="2524250" y="4946724"/>
                <a:ext cx="446470" cy="222039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031</a:t>
                </a:r>
              </a:p>
            </p:txBody>
          </p:sp>
          <p:sp>
            <p:nvSpPr>
              <p:cNvPr id="92" name="Text Box 354"/>
              <p:cNvSpPr txBox="1">
                <a:spLocks noChangeArrowheads="1"/>
              </p:cNvSpPr>
              <p:nvPr/>
            </p:nvSpPr>
            <p:spPr bwMode="auto">
              <a:xfrm>
                <a:off x="2435239" y="4869160"/>
                <a:ext cx="446470" cy="222039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4361" tIns="47181" rIns="94361" bIns="47181">
                <a:spAutoFit/>
              </a:bodyPr>
              <a:lstStyle>
                <a:lvl1pPr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1392238" eaLnBrk="0" hangingPunct="0"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39223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indent="-166189" defTabSz="914400" eaLnBrk="1" fontAlgn="base" latinLnBrk="0" hangingPunct="1">
                  <a:buClr>
                    <a:sysClr val="window" lastClr="FFFFFF">
                      <a:lumMod val="65000"/>
                    </a:sysClr>
                  </a:buClr>
                  <a:buSzPct val="80000"/>
                  <a:defRPr/>
                </a:pPr>
                <a:r>
                  <a:rPr lang="en-US" altLang="ko-KR" sz="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202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5400000" flipV="1">
              <a:off x="3343565" y="3306358"/>
              <a:ext cx="198560" cy="231016"/>
              <a:chOff x="2344451" y="5856352"/>
              <a:chExt cx="283207" cy="351523"/>
            </a:xfrm>
          </p:grpSpPr>
          <p:grpSp>
            <p:nvGrpSpPr>
              <p:cNvPr id="53" name="그룹 52"/>
              <p:cNvGrpSpPr/>
              <p:nvPr/>
            </p:nvGrpSpPr>
            <p:grpSpPr>
              <a:xfrm rot="10800000">
                <a:off x="2344451" y="5856352"/>
                <a:ext cx="283207" cy="240851"/>
                <a:chOff x="2084821" y="6226555"/>
                <a:chExt cx="194460" cy="165377"/>
              </a:xfrm>
              <a:solidFill>
                <a:srgbClr val="00B0F0">
                  <a:alpha val="50196"/>
                </a:srgbClr>
              </a:solidFill>
            </p:grpSpPr>
            <p:sp>
              <p:nvSpPr>
                <p:cNvPr id="57" name="모서리가 둥근 직사각형 56"/>
                <p:cNvSpPr/>
                <p:nvPr/>
              </p:nvSpPr>
              <p:spPr>
                <a:xfrm rot="18900000">
                  <a:off x="2084821" y="6292342"/>
                  <a:ext cx="165377" cy="3380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en-US" sz="1114" kern="0"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 rot="13500000" flipV="1">
                  <a:off x="2179691" y="6292343"/>
                  <a:ext cx="165377" cy="3380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en-US" sz="1114" kern="0"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 rot="10800000">
                <a:off x="2344451" y="5967024"/>
                <a:ext cx="283207" cy="240851"/>
                <a:chOff x="2084821" y="6256453"/>
                <a:chExt cx="194460" cy="165377"/>
              </a:xfrm>
              <a:solidFill>
                <a:srgbClr val="00B0F0">
                  <a:alpha val="50196"/>
                </a:srgbClr>
              </a:solidFill>
            </p:grpSpPr>
            <p:sp>
              <p:nvSpPr>
                <p:cNvPr id="55" name="모서리가 둥근 직사각형 54"/>
                <p:cNvSpPr/>
                <p:nvPr/>
              </p:nvSpPr>
              <p:spPr>
                <a:xfrm rot="18900000">
                  <a:off x="2084821" y="6322240"/>
                  <a:ext cx="165377" cy="3380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en-US" sz="1114" kern="0"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56" name="모서리가 둥근 직사각형 55"/>
                <p:cNvSpPr/>
                <p:nvPr/>
              </p:nvSpPr>
              <p:spPr>
                <a:xfrm rot="13500000" flipV="1">
                  <a:off x="2179691" y="6322241"/>
                  <a:ext cx="165377" cy="3380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en-US" sz="1114" kern="0">
                    <a:solidFill>
                      <a:prstClr val="white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  <p:pic>
          <p:nvPicPr>
            <p:cNvPr id="51" name="Picture 18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434" y="3136332"/>
              <a:ext cx="524816" cy="43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직사각형 51"/>
            <p:cNvSpPr/>
            <p:nvPr/>
          </p:nvSpPr>
          <p:spPr>
            <a:xfrm>
              <a:off x="3375818" y="3638663"/>
              <a:ext cx="980158" cy="126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화주청구운임생성</a:t>
              </a:r>
            </a:p>
          </p:txBody>
        </p:sp>
      </p:grpSp>
      <p:sp>
        <p:nvSpPr>
          <p:cNvPr id="93" name="AutoShape 193"/>
          <p:cNvSpPr>
            <a:spLocks/>
          </p:cNvSpPr>
          <p:nvPr/>
        </p:nvSpPr>
        <p:spPr bwMode="auto">
          <a:xfrm>
            <a:off x="8203070" y="2958792"/>
            <a:ext cx="1075256" cy="1425001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8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94" name="Freeform 852"/>
          <p:cNvSpPr>
            <a:spLocks noEditPoints="1"/>
          </p:cNvSpPr>
          <p:nvPr/>
        </p:nvSpPr>
        <p:spPr bwMode="auto">
          <a:xfrm>
            <a:off x="8252015" y="2991676"/>
            <a:ext cx="404945" cy="188975"/>
          </a:xfrm>
          <a:custGeom>
            <a:avLst/>
            <a:gdLst>
              <a:gd name="T0" fmla="*/ 71 w 260"/>
              <a:gd name="T1" fmla="*/ 67 h 121"/>
              <a:gd name="T2" fmla="*/ 37 w 260"/>
              <a:gd name="T3" fmla="*/ 67 h 121"/>
              <a:gd name="T4" fmla="*/ 31 w 260"/>
              <a:gd name="T5" fmla="*/ 73 h 121"/>
              <a:gd name="T6" fmla="*/ 37 w 260"/>
              <a:gd name="T7" fmla="*/ 79 h 121"/>
              <a:gd name="T8" fmla="*/ 71 w 260"/>
              <a:gd name="T9" fmla="*/ 79 h 121"/>
              <a:gd name="T10" fmla="*/ 77 w 260"/>
              <a:gd name="T11" fmla="*/ 73 h 121"/>
              <a:gd name="T12" fmla="*/ 71 w 260"/>
              <a:gd name="T13" fmla="*/ 67 h 121"/>
              <a:gd name="T14" fmla="*/ 71 w 260"/>
              <a:gd name="T15" fmla="*/ 44 h 121"/>
              <a:gd name="T16" fmla="*/ 21 w 260"/>
              <a:gd name="T17" fmla="*/ 44 h 121"/>
              <a:gd name="T18" fmla="*/ 15 w 260"/>
              <a:gd name="T19" fmla="*/ 49 h 121"/>
              <a:gd name="T20" fmla="*/ 21 w 260"/>
              <a:gd name="T21" fmla="*/ 55 h 121"/>
              <a:gd name="T22" fmla="*/ 71 w 260"/>
              <a:gd name="T23" fmla="*/ 55 h 121"/>
              <a:gd name="T24" fmla="*/ 77 w 260"/>
              <a:gd name="T25" fmla="*/ 49 h 121"/>
              <a:gd name="T26" fmla="*/ 71 w 260"/>
              <a:gd name="T27" fmla="*/ 44 h 121"/>
              <a:gd name="T28" fmla="*/ 71 w 260"/>
              <a:gd name="T29" fmla="*/ 20 h 121"/>
              <a:gd name="T30" fmla="*/ 5 w 260"/>
              <a:gd name="T31" fmla="*/ 20 h 121"/>
              <a:gd name="T32" fmla="*/ 0 w 260"/>
              <a:gd name="T33" fmla="*/ 26 h 121"/>
              <a:gd name="T34" fmla="*/ 5 w 260"/>
              <a:gd name="T35" fmla="*/ 32 h 121"/>
              <a:gd name="T36" fmla="*/ 71 w 260"/>
              <a:gd name="T37" fmla="*/ 32 h 121"/>
              <a:gd name="T38" fmla="*/ 77 w 260"/>
              <a:gd name="T39" fmla="*/ 26 h 121"/>
              <a:gd name="T40" fmla="*/ 71 w 260"/>
              <a:gd name="T41" fmla="*/ 20 h 121"/>
              <a:gd name="T42" fmla="*/ 227 w 260"/>
              <a:gd name="T43" fmla="*/ 26 h 121"/>
              <a:gd name="T44" fmla="*/ 174 w 260"/>
              <a:gd name="T45" fmla="*/ 66 h 121"/>
              <a:gd name="T46" fmla="*/ 119 w 260"/>
              <a:gd name="T47" fmla="*/ 25 h 121"/>
              <a:gd name="T48" fmla="*/ 112 w 260"/>
              <a:gd name="T49" fmla="*/ 26 h 121"/>
              <a:gd name="T50" fmla="*/ 113 w 260"/>
              <a:gd name="T51" fmla="*/ 33 h 121"/>
              <a:gd name="T52" fmla="*/ 171 w 260"/>
              <a:gd name="T53" fmla="*/ 76 h 121"/>
              <a:gd name="T54" fmla="*/ 176 w 260"/>
              <a:gd name="T55" fmla="*/ 76 h 121"/>
              <a:gd name="T56" fmla="*/ 232 w 260"/>
              <a:gd name="T57" fmla="*/ 34 h 121"/>
              <a:gd name="T58" fmla="*/ 233 w 260"/>
              <a:gd name="T59" fmla="*/ 27 h 121"/>
              <a:gd name="T60" fmla="*/ 227 w 260"/>
              <a:gd name="T61" fmla="*/ 26 h 121"/>
              <a:gd name="T62" fmla="*/ 245 w 260"/>
              <a:gd name="T63" fmla="*/ 0 h 121"/>
              <a:gd name="T64" fmla="*/ 105 w 260"/>
              <a:gd name="T65" fmla="*/ 0 h 121"/>
              <a:gd name="T66" fmla="*/ 90 w 260"/>
              <a:gd name="T67" fmla="*/ 15 h 121"/>
              <a:gd name="T68" fmla="*/ 90 w 260"/>
              <a:gd name="T69" fmla="*/ 106 h 121"/>
              <a:gd name="T70" fmla="*/ 105 w 260"/>
              <a:gd name="T71" fmla="*/ 121 h 121"/>
              <a:gd name="T72" fmla="*/ 245 w 260"/>
              <a:gd name="T73" fmla="*/ 121 h 121"/>
              <a:gd name="T74" fmla="*/ 260 w 260"/>
              <a:gd name="T75" fmla="*/ 106 h 121"/>
              <a:gd name="T76" fmla="*/ 260 w 260"/>
              <a:gd name="T77" fmla="*/ 15 h 121"/>
              <a:gd name="T78" fmla="*/ 245 w 260"/>
              <a:gd name="T79" fmla="*/ 0 h 121"/>
              <a:gd name="T80" fmla="*/ 246 w 260"/>
              <a:gd name="T81" fmla="*/ 106 h 121"/>
              <a:gd name="T82" fmla="*/ 245 w 260"/>
              <a:gd name="T83" fmla="*/ 107 h 121"/>
              <a:gd name="T84" fmla="*/ 105 w 260"/>
              <a:gd name="T85" fmla="*/ 107 h 121"/>
              <a:gd name="T86" fmla="*/ 104 w 260"/>
              <a:gd name="T87" fmla="*/ 106 h 121"/>
              <a:gd name="T88" fmla="*/ 104 w 260"/>
              <a:gd name="T89" fmla="*/ 15 h 121"/>
              <a:gd name="T90" fmla="*/ 105 w 260"/>
              <a:gd name="T91" fmla="*/ 14 h 121"/>
              <a:gd name="T92" fmla="*/ 245 w 260"/>
              <a:gd name="T93" fmla="*/ 14 h 121"/>
              <a:gd name="T94" fmla="*/ 246 w 260"/>
              <a:gd name="T95" fmla="*/ 15 h 121"/>
              <a:gd name="T96" fmla="*/ 246 w 260"/>
              <a:gd name="T97" fmla="*/ 106 h 121"/>
              <a:gd name="T98" fmla="*/ 71 w 260"/>
              <a:gd name="T99" fmla="*/ 91 h 121"/>
              <a:gd name="T100" fmla="*/ 52 w 260"/>
              <a:gd name="T101" fmla="*/ 91 h 121"/>
              <a:gd name="T102" fmla="*/ 47 w 260"/>
              <a:gd name="T103" fmla="*/ 96 h 121"/>
              <a:gd name="T104" fmla="*/ 52 w 260"/>
              <a:gd name="T105" fmla="*/ 102 h 121"/>
              <a:gd name="T106" fmla="*/ 71 w 260"/>
              <a:gd name="T107" fmla="*/ 102 h 121"/>
              <a:gd name="T108" fmla="*/ 77 w 260"/>
              <a:gd name="T109" fmla="*/ 96 h 121"/>
              <a:gd name="T110" fmla="*/ 71 w 260"/>
              <a:gd name="T111" fmla="*/ 9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60" h="121">
                <a:moveTo>
                  <a:pt x="71" y="67"/>
                </a:move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1" y="70"/>
                  <a:pt x="31" y="73"/>
                </a:cubicBezTo>
                <a:cubicBezTo>
                  <a:pt x="31" y="76"/>
                  <a:pt x="34" y="79"/>
                  <a:pt x="37" y="79"/>
                </a:cubicBezTo>
                <a:cubicBezTo>
                  <a:pt x="71" y="79"/>
                  <a:pt x="71" y="79"/>
                  <a:pt x="71" y="79"/>
                </a:cubicBezTo>
                <a:cubicBezTo>
                  <a:pt x="74" y="79"/>
                  <a:pt x="77" y="76"/>
                  <a:pt x="77" y="73"/>
                </a:cubicBezTo>
                <a:cubicBezTo>
                  <a:pt x="77" y="70"/>
                  <a:pt x="74" y="67"/>
                  <a:pt x="71" y="67"/>
                </a:cubicBezTo>
                <a:close/>
                <a:moveTo>
                  <a:pt x="71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8" y="44"/>
                  <a:pt x="15" y="46"/>
                  <a:pt x="15" y="49"/>
                </a:cubicBezTo>
                <a:cubicBezTo>
                  <a:pt x="15" y="52"/>
                  <a:pt x="18" y="55"/>
                  <a:pt x="21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4" y="55"/>
                  <a:pt x="77" y="52"/>
                  <a:pt x="77" y="49"/>
                </a:cubicBezTo>
                <a:cubicBezTo>
                  <a:pt x="77" y="46"/>
                  <a:pt x="74" y="44"/>
                  <a:pt x="71" y="44"/>
                </a:cubicBezTo>
                <a:close/>
                <a:moveTo>
                  <a:pt x="71" y="20"/>
                </a:move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23"/>
                  <a:pt x="0" y="26"/>
                </a:cubicBezTo>
                <a:cubicBezTo>
                  <a:pt x="0" y="29"/>
                  <a:pt x="2" y="32"/>
                  <a:pt x="5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4" y="32"/>
                  <a:pt x="77" y="29"/>
                  <a:pt x="77" y="26"/>
                </a:cubicBezTo>
                <a:cubicBezTo>
                  <a:pt x="77" y="23"/>
                  <a:pt x="74" y="20"/>
                  <a:pt x="71" y="20"/>
                </a:cubicBezTo>
                <a:close/>
                <a:moveTo>
                  <a:pt x="227" y="26"/>
                </a:moveTo>
                <a:cubicBezTo>
                  <a:pt x="227" y="26"/>
                  <a:pt x="179" y="62"/>
                  <a:pt x="174" y="66"/>
                </a:cubicBezTo>
                <a:cubicBezTo>
                  <a:pt x="168" y="62"/>
                  <a:pt x="119" y="25"/>
                  <a:pt x="119" y="25"/>
                </a:cubicBezTo>
                <a:cubicBezTo>
                  <a:pt x="117" y="23"/>
                  <a:pt x="114" y="24"/>
                  <a:pt x="112" y="26"/>
                </a:cubicBezTo>
                <a:cubicBezTo>
                  <a:pt x="111" y="28"/>
                  <a:pt x="111" y="31"/>
                  <a:pt x="113" y="33"/>
                </a:cubicBezTo>
                <a:cubicBezTo>
                  <a:pt x="171" y="76"/>
                  <a:pt x="171" y="76"/>
                  <a:pt x="171" y="76"/>
                </a:cubicBezTo>
                <a:cubicBezTo>
                  <a:pt x="172" y="77"/>
                  <a:pt x="175" y="77"/>
                  <a:pt x="176" y="76"/>
                </a:cubicBezTo>
                <a:cubicBezTo>
                  <a:pt x="232" y="34"/>
                  <a:pt x="232" y="34"/>
                  <a:pt x="232" y="34"/>
                </a:cubicBezTo>
                <a:cubicBezTo>
                  <a:pt x="235" y="32"/>
                  <a:pt x="235" y="29"/>
                  <a:pt x="233" y="27"/>
                </a:cubicBezTo>
                <a:cubicBezTo>
                  <a:pt x="232" y="25"/>
                  <a:pt x="229" y="25"/>
                  <a:pt x="227" y="26"/>
                </a:cubicBezTo>
                <a:close/>
                <a:moveTo>
                  <a:pt x="245" y="0"/>
                </a:moveTo>
                <a:cubicBezTo>
                  <a:pt x="105" y="0"/>
                  <a:pt x="105" y="0"/>
                  <a:pt x="105" y="0"/>
                </a:cubicBezTo>
                <a:cubicBezTo>
                  <a:pt x="97" y="0"/>
                  <a:pt x="90" y="7"/>
                  <a:pt x="90" y="15"/>
                </a:cubicBezTo>
                <a:cubicBezTo>
                  <a:pt x="90" y="106"/>
                  <a:pt x="90" y="106"/>
                  <a:pt x="90" y="106"/>
                </a:cubicBezTo>
                <a:cubicBezTo>
                  <a:pt x="90" y="114"/>
                  <a:pt x="97" y="121"/>
                  <a:pt x="105" y="121"/>
                </a:cubicBezTo>
                <a:cubicBezTo>
                  <a:pt x="245" y="121"/>
                  <a:pt x="245" y="121"/>
                  <a:pt x="245" y="121"/>
                </a:cubicBezTo>
                <a:cubicBezTo>
                  <a:pt x="253" y="121"/>
                  <a:pt x="260" y="114"/>
                  <a:pt x="260" y="106"/>
                </a:cubicBezTo>
                <a:cubicBezTo>
                  <a:pt x="260" y="15"/>
                  <a:pt x="260" y="15"/>
                  <a:pt x="260" y="15"/>
                </a:cubicBezTo>
                <a:cubicBezTo>
                  <a:pt x="260" y="7"/>
                  <a:pt x="253" y="0"/>
                  <a:pt x="245" y="0"/>
                </a:cubicBezTo>
                <a:close/>
                <a:moveTo>
                  <a:pt x="246" y="106"/>
                </a:moveTo>
                <a:cubicBezTo>
                  <a:pt x="246" y="107"/>
                  <a:pt x="246" y="107"/>
                  <a:pt x="245" y="107"/>
                </a:cubicBezTo>
                <a:cubicBezTo>
                  <a:pt x="105" y="107"/>
                  <a:pt x="105" y="107"/>
                  <a:pt x="105" y="107"/>
                </a:cubicBezTo>
                <a:cubicBezTo>
                  <a:pt x="104" y="107"/>
                  <a:pt x="104" y="107"/>
                  <a:pt x="104" y="10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5" y="14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46" y="14"/>
                  <a:pt x="246" y="14"/>
                  <a:pt x="246" y="15"/>
                </a:cubicBezTo>
                <a:lnTo>
                  <a:pt x="246" y="106"/>
                </a:lnTo>
                <a:close/>
                <a:moveTo>
                  <a:pt x="71" y="91"/>
                </a:moveTo>
                <a:cubicBezTo>
                  <a:pt x="52" y="91"/>
                  <a:pt x="52" y="91"/>
                  <a:pt x="52" y="91"/>
                </a:cubicBezTo>
                <a:cubicBezTo>
                  <a:pt x="49" y="91"/>
                  <a:pt x="47" y="93"/>
                  <a:pt x="47" y="96"/>
                </a:cubicBezTo>
                <a:cubicBezTo>
                  <a:pt x="47" y="99"/>
                  <a:pt x="49" y="102"/>
                  <a:pt x="52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4" y="102"/>
                  <a:pt x="77" y="99"/>
                  <a:pt x="77" y="96"/>
                </a:cubicBezTo>
                <a:cubicBezTo>
                  <a:pt x="77" y="93"/>
                  <a:pt x="74" y="91"/>
                  <a:pt x="71" y="9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223369" y="3234812"/>
            <a:ext cx="5479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이메일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6" name="Freeform 34"/>
          <p:cNvSpPr>
            <a:spLocks noEditPoints="1"/>
          </p:cNvSpPr>
          <p:nvPr/>
        </p:nvSpPr>
        <p:spPr bwMode="auto">
          <a:xfrm>
            <a:off x="8330005" y="3454462"/>
            <a:ext cx="206898" cy="276560"/>
          </a:xfrm>
          <a:custGeom>
            <a:avLst/>
            <a:gdLst>
              <a:gd name="T0" fmla="*/ 115 w 982"/>
              <a:gd name="T1" fmla="*/ 701 h 1024"/>
              <a:gd name="T2" fmla="*/ 296 w 982"/>
              <a:gd name="T3" fmla="*/ 678 h 1024"/>
              <a:gd name="T4" fmla="*/ 298 w 982"/>
              <a:gd name="T5" fmla="*/ 720 h 1024"/>
              <a:gd name="T6" fmla="*/ 133 w 982"/>
              <a:gd name="T7" fmla="*/ 633 h 1024"/>
              <a:gd name="T8" fmla="*/ 132 w 982"/>
              <a:gd name="T9" fmla="*/ 591 h 1024"/>
              <a:gd name="T10" fmla="*/ 493 w 982"/>
              <a:gd name="T11" fmla="*/ 590 h 1024"/>
              <a:gd name="T12" fmla="*/ 495 w 982"/>
              <a:gd name="T13" fmla="*/ 631 h 1024"/>
              <a:gd name="T14" fmla="*/ 133 w 982"/>
              <a:gd name="T15" fmla="*/ 633 h 1024"/>
              <a:gd name="T16" fmla="*/ 111 w 982"/>
              <a:gd name="T17" fmla="*/ 523 h 1024"/>
              <a:gd name="T18" fmla="*/ 413 w 982"/>
              <a:gd name="T19" fmla="*/ 502 h 1024"/>
              <a:gd name="T20" fmla="*/ 715 w 982"/>
              <a:gd name="T21" fmla="*/ 523 h 1024"/>
              <a:gd name="T22" fmla="*/ 413 w 982"/>
              <a:gd name="T23" fmla="*/ 543 h 1024"/>
              <a:gd name="T24" fmla="*/ 886 w 982"/>
              <a:gd name="T25" fmla="*/ 700 h 1024"/>
              <a:gd name="T26" fmla="*/ 977 w 982"/>
              <a:gd name="T27" fmla="*/ 714 h 1024"/>
              <a:gd name="T28" fmla="*/ 954 w 982"/>
              <a:gd name="T29" fmla="*/ 753 h 1024"/>
              <a:gd name="T30" fmla="*/ 886 w 982"/>
              <a:gd name="T31" fmla="*/ 700 h 1024"/>
              <a:gd name="T32" fmla="*/ 313 w 982"/>
              <a:gd name="T33" fmla="*/ 845 h 1024"/>
              <a:gd name="T34" fmla="*/ 267 w 982"/>
              <a:gd name="T35" fmla="*/ 879 h 1024"/>
              <a:gd name="T36" fmla="*/ 325 w 982"/>
              <a:gd name="T37" fmla="*/ 888 h 1024"/>
              <a:gd name="T38" fmla="*/ 355 w 982"/>
              <a:gd name="T39" fmla="*/ 812 h 1024"/>
              <a:gd name="T40" fmla="*/ 630 w 982"/>
              <a:gd name="T41" fmla="*/ 759 h 1024"/>
              <a:gd name="T42" fmla="*/ 856 w 982"/>
              <a:gd name="T43" fmla="*/ 717 h 1024"/>
              <a:gd name="T44" fmla="*/ 410 w 982"/>
              <a:gd name="T45" fmla="*/ 821 h 1024"/>
              <a:gd name="T46" fmla="*/ 371 w 982"/>
              <a:gd name="T47" fmla="*/ 808 h 1024"/>
              <a:gd name="T48" fmla="*/ 867 w 982"/>
              <a:gd name="T49" fmla="*/ 694 h 1024"/>
              <a:gd name="T50" fmla="*/ 644 w 982"/>
              <a:gd name="T51" fmla="*/ 835 h 1024"/>
              <a:gd name="T52" fmla="*/ 371 w 982"/>
              <a:gd name="T53" fmla="*/ 808 h 1024"/>
              <a:gd name="T54" fmla="*/ 705 w 982"/>
              <a:gd name="T55" fmla="*/ 703 h 1024"/>
              <a:gd name="T56" fmla="*/ 865 w 982"/>
              <a:gd name="T57" fmla="*/ 685 h 1024"/>
              <a:gd name="T58" fmla="*/ 555 w 982"/>
              <a:gd name="T59" fmla="*/ 755 h 1024"/>
              <a:gd name="T60" fmla="*/ 239 w 982"/>
              <a:gd name="T61" fmla="*/ 0 h 1024"/>
              <a:gd name="T62" fmla="*/ 834 w 982"/>
              <a:gd name="T63" fmla="*/ 18 h 1024"/>
              <a:gd name="T64" fmla="*/ 827 w 982"/>
              <a:gd name="T65" fmla="*/ 348 h 1024"/>
              <a:gd name="T66" fmla="*/ 788 w 982"/>
              <a:gd name="T67" fmla="*/ 668 h 1024"/>
              <a:gd name="T68" fmla="*/ 809 w 982"/>
              <a:gd name="T69" fmla="*/ 57 h 1024"/>
              <a:gd name="T70" fmla="*/ 252 w 982"/>
              <a:gd name="T71" fmla="*/ 42 h 1024"/>
              <a:gd name="T72" fmla="*/ 221 w 982"/>
              <a:gd name="T73" fmla="*/ 248 h 1024"/>
              <a:gd name="T74" fmla="*/ 43 w 982"/>
              <a:gd name="T75" fmla="*/ 614 h 1024"/>
              <a:gd name="T76" fmla="*/ 437 w 982"/>
              <a:gd name="T77" fmla="*/ 972 h 1024"/>
              <a:gd name="T78" fmla="*/ 799 w 982"/>
              <a:gd name="T79" fmla="*/ 817 h 1024"/>
              <a:gd name="T80" fmla="*/ 856 w 982"/>
              <a:gd name="T81" fmla="*/ 980 h 1024"/>
              <a:gd name="T82" fmla="*/ 440 w 982"/>
              <a:gd name="T83" fmla="*/ 1012 h 1024"/>
              <a:gd name="T84" fmla="*/ 21 w 982"/>
              <a:gd name="T85" fmla="*/ 1004 h 1024"/>
              <a:gd name="T86" fmla="*/ 9 w 982"/>
              <a:gd name="T87" fmla="*/ 227 h 1024"/>
              <a:gd name="T88" fmla="*/ 224 w 982"/>
              <a:gd name="T89" fmla="*/ 6 h 1024"/>
              <a:gd name="T90" fmla="*/ 239 w 982"/>
              <a:gd name="T91" fmla="*/ 0 h 1024"/>
              <a:gd name="T92" fmla="*/ 212 w 982"/>
              <a:gd name="T93" fmla="*/ 72 h 1024"/>
              <a:gd name="T94" fmla="*/ 201 w 982"/>
              <a:gd name="T95" fmla="*/ 211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82" h="1024">
                <a:moveTo>
                  <a:pt x="137" y="722"/>
                </a:moveTo>
                <a:cubicBezTo>
                  <a:pt x="125" y="722"/>
                  <a:pt x="116" y="713"/>
                  <a:pt x="115" y="701"/>
                </a:cubicBezTo>
                <a:cubicBezTo>
                  <a:pt x="115" y="690"/>
                  <a:pt x="124" y="680"/>
                  <a:pt x="135" y="680"/>
                </a:cubicBezTo>
                <a:cubicBezTo>
                  <a:pt x="188" y="680"/>
                  <a:pt x="242" y="679"/>
                  <a:pt x="296" y="678"/>
                </a:cubicBezTo>
                <a:cubicBezTo>
                  <a:pt x="307" y="678"/>
                  <a:pt x="316" y="688"/>
                  <a:pt x="317" y="699"/>
                </a:cubicBezTo>
                <a:cubicBezTo>
                  <a:pt x="317" y="710"/>
                  <a:pt x="309" y="720"/>
                  <a:pt x="298" y="720"/>
                </a:cubicBezTo>
                <a:cubicBezTo>
                  <a:pt x="244" y="721"/>
                  <a:pt x="190" y="721"/>
                  <a:pt x="137" y="722"/>
                </a:cubicBezTo>
                <a:close/>
                <a:moveTo>
                  <a:pt x="133" y="633"/>
                </a:moveTo>
                <a:cubicBezTo>
                  <a:pt x="122" y="633"/>
                  <a:pt x="113" y="624"/>
                  <a:pt x="112" y="612"/>
                </a:cubicBezTo>
                <a:cubicBezTo>
                  <a:pt x="112" y="601"/>
                  <a:pt x="121" y="591"/>
                  <a:pt x="132" y="591"/>
                </a:cubicBezTo>
                <a:cubicBezTo>
                  <a:pt x="192" y="591"/>
                  <a:pt x="252" y="591"/>
                  <a:pt x="313" y="591"/>
                </a:cubicBezTo>
                <a:cubicBezTo>
                  <a:pt x="373" y="590"/>
                  <a:pt x="433" y="590"/>
                  <a:pt x="493" y="590"/>
                </a:cubicBezTo>
                <a:cubicBezTo>
                  <a:pt x="504" y="590"/>
                  <a:pt x="514" y="599"/>
                  <a:pt x="514" y="610"/>
                </a:cubicBezTo>
                <a:cubicBezTo>
                  <a:pt x="514" y="621"/>
                  <a:pt x="506" y="631"/>
                  <a:pt x="495" y="631"/>
                </a:cubicBezTo>
                <a:cubicBezTo>
                  <a:pt x="434" y="631"/>
                  <a:pt x="374" y="631"/>
                  <a:pt x="314" y="632"/>
                </a:cubicBezTo>
                <a:cubicBezTo>
                  <a:pt x="254" y="632"/>
                  <a:pt x="193" y="633"/>
                  <a:pt x="133" y="633"/>
                </a:cubicBezTo>
                <a:close/>
                <a:moveTo>
                  <a:pt x="131" y="544"/>
                </a:moveTo>
                <a:cubicBezTo>
                  <a:pt x="120" y="544"/>
                  <a:pt x="111" y="534"/>
                  <a:pt x="111" y="523"/>
                </a:cubicBezTo>
                <a:cubicBezTo>
                  <a:pt x="111" y="511"/>
                  <a:pt x="120" y="502"/>
                  <a:pt x="131" y="502"/>
                </a:cubicBezTo>
                <a:cubicBezTo>
                  <a:pt x="225" y="502"/>
                  <a:pt x="319" y="502"/>
                  <a:pt x="413" y="502"/>
                </a:cubicBezTo>
                <a:cubicBezTo>
                  <a:pt x="507" y="502"/>
                  <a:pt x="600" y="502"/>
                  <a:pt x="694" y="502"/>
                </a:cubicBezTo>
                <a:cubicBezTo>
                  <a:pt x="705" y="502"/>
                  <a:pt x="715" y="511"/>
                  <a:pt x="715" y="523"/>
                </a:cubicBezTo>
                <a:cubicBezTo>
                  <a:pt x="715" y="534"/>
                  <a:pt x="706" y="543"/>
                  <a:pt x="695" y="543"/>
                </a:cubicBezTo>
                <a:cubicBezTo>
                  <a:pt x="601" y="543"/>
                  <a:pt x="507" y="543"/>
                  <a:pt x="413" y="543"/>
                </a:cubicBezTo>
                <a:cubicBezTo>
                  <a:pt x="319" y="543"/>
                  <a:pt x="225" y="543"/>
                  <a:pt x="131" y="544"/>
                </a:cubicBezTo>
                <a:close/>
                <a:moveTo>
                  <a:pt x="886" y="700"/>
                </a:moveTo>
                <a:cubicBezTo>
                  <a:pt x="903" y="696"/>
                  <a:pt x="919" y="693"/>
                  <a:pt x="936" y="689"/>
                </a:cubicBezTo>
                <a:cubicBezTo>
                  <a:pt x="954" y="685"/>
                  <a:pt x="972" y="696"/>
                  <a:pt x="977" y="714"/>
                </a:cubicBezTo>
                <a:cubicBezTo>
                  <a:pt x="977" y="714"/>
                  <a:pt x="977" y="714"/>
                  <a:pt x="977" y="714"/>
                </a:cubicBezTo>
                <a:cubicBezTo>
                  <a:pt x="982" y="731"/>
                  <a:pt x="972" y="749"/>
                  <a:pt x="954" y="753"/>
                </a:cubicBezTo>
                <a:cubicBezTo>
                  <a:pt x="938" y="757"/>
                  <a:pt x="921" y="760"/>
                  <a:pt x="904" y="764"/>
                </a:cubicBezTo>
                <a:cubicBezTo>
                  <a:pt x="898" y="743"/>
                  <a:pt x="892" y="721"/>
                  <a:pt x="886" y="700"/>
                </a:cubicBezTo>
                <a:close/>
                <a:moveTo>
                  <a:pt x="355" y="812"/>
                </a:moveTo>
                <a:cubicBezTo>
                  <a:pt x="341" y="822"/>
                  <a:pt x="328" y="835"/>
                  <a:pt x="313" y="845"/>
                </a:cubicBezTo>
                <a:cubicBezTo>
                  <a:pt x="299" y="855"/>
                  <a:pt x="284" y="862"/>
                  <a:pt x="269" y="872"/>
                </a:cubicBezTo>
                <a:cubicBezTo>
                  <a:pt x="267" y="874"/>
                  <a:pt x="266" y="877"/>
                  <a:pt x="267" y="879"/>
                </a:cubicBezTo>
                <a:cubicBezTo>
                  <a:pt x="268" y="882"/>
                  <a:pt x="270" y="884"/>
                  <a:pt x="273" y="884"/>
                </a:cubicBezTo>
                <a:cubicBezTo>
                  <a:pt x="291" y="887"/>
                  <a:pt x="307" y="886"/>
                  <a:pt x="325" y="888"/>
                </a:cubicBezTo>
                <a:cubicBezTo>
                  <a:pt x="343" y="890"/>
                  <a:pt x="362" y="896"/>
                  <a:pt x="379" y="898"/>
                </a:cubicBezTo>
                <a:cubicBezTo>
                  <a:pt x="371" y="870"/>
                  <a:pt x="363" y="841"/>
                  <a:pt x="355" y="812"/>
                </a:cubicBezTo>
                <a:close/>
                <a:moveTo>
                  <a:pt x="407" y="811"/>
                </a:moveTo>
                <a:cubicBezTo>
                  <a:pt x="481" y="794"/>
                  <a:pt x="556" y="776"/>
                  <a:pt x="630" y="759"/>
                </a:cubicBezTo>
                <a:cubicBezTo>
                  <a:pt x="705" y="742"/>
                  <a:pt x="779" y="725"/>
                  <a:pt x="854" y="708"/>
                </a:cubicBezTo>
                <a:cubicBezTo>
                  <a:pt x="855" y="711"/>
                  <a:pt x="856" y="714"/>
                  <a:pt x="856" y="717"/>
                </a:cubicBezTo>
                <a:cubicBezTo>
                  <a:pt x="782" y="734"/>
                  <a:pt x="707" y="751"/>
                  <a:pt x="633" y="769"/>
                </a:cubicBezTo>
                <a:cubicBezTo>
                  <a:pt x="559" y="786"/>
                  <a:pt x="484" y="803"/>
                  <a:pt x="410" y="821"/>
                </a:cubicBezTo>
                <a:cubicBezTo>
                  <a:pt x="409" y="818"/>
                  <a:pt x="408" y="814"/>
                  <a:pt x="407" y="811"/>
                </a:cubicBezTo>
                <a:close/>
                <a:moveTo>
                  <a:pt x="371" y="808"/>
                </a:moveTo>
                <a:cubicBezTo>
                  <a:pt x="454" y="789"/>
                  <a:pt x="537" y="769"/>
                  <a:pt x="619" y="750"/>
                </a:cubicBezTo>
                <a:cubicBezTo>
                  <a:pt x="702" y="731"/>
                  <a:pt x="785" y="713"/>
                  <a:pt x="867" y="694"/>
                </a:cubicBezTo>
                <a:cubicBezTo>
                  <a:pt x="875" y="722"/>
                  <a:pt x="883" y="750"/>
                  <a:pt x="891" y="778"/>
                </a:cubicBezTo>
                <a:cubicBezTo>
                  <a:pt x="809" y="797"/>
                  <a:pt x="726" y="816"/>
                  <a:pt x="644" y="835"/>
                </a:cubicBezTo>
                <a:cubicBezTo>
                  <a:pt x="561" y="854"/>
                  <a:pt x="478" y="874"/>
                  <a:pt x="396" y="894"/>
                </a:cubicBezTo>
                <a:cubicBezTo>
                  <a:pt x="388" y="866"/>
                  <a:pt x="379" y="837"/>
                  <a:pt x="371" y="808"/>
                </a:cubicBezTo>
                <a:close/>
                <a:moveTo>
                  <a:pt x="550" y="738"/>
                </a:moveTo>
                <a:cubicBezTo>
                  <a:pt x="602" y="726"/>
                  <a:pt x="653" y="714"/>
                  <a:pt x="705" y="703"/>
                </a:cubicBezTo>
                <a:cubicBezTo>
                  <a:pt x="757" y="691"/>
                  <a:pt x="808" y="680"/>
                  <a:pt x="860" y="668"/>
                </a:cubicBezTo>
                <a:cubicBezTo>
                  <a:pt x="862" y="673"/>
                  <a:pt x="863" y="679"/>
                  <a:pt x="865" y="685"/>
                </a:cubicBezTo>
                <a:cubicBezTo>
                  <a:pt x="813" y="696"/>
                  <a:pt x="761" y="708"/>
                  <a:pt x="710" y="720"/>
                </a:cubicBezTo>
                <a:cubicBezTo>
                  <a:pt x="658" y="731"/>
                  <a:pt x="606" y="743"/>
                  <a:pt x="555" y="755"/>
                </a:cubicBezTo>
                <a:cubicBezTo>
                  <a:pt x="553" y="750"/>
                  <a:pt x="552" y="744"/>
                  <a:pt x="550" y="738"/>
                </a:cubicBezTo>
                <a:close/>
                <a:moveTo>
                  <a:pt x="239" y="0"/>
                </a:moveTo>
                <a:cubicBezTo>
                  <a:pt x="338" y="3"/>
                  <a:pt x="437" y="6"/>
                  <a:pt x="536" y="9"/>
                </a:cubicBezTo>
                <a:cubicBezTo>
                  <a:pt x="635" y="12"/>
                  <a:pt x="735" y="15"/>
                  <a:pt x="834" y="18"/>
                </a:cubicBezTo>
                <a:cubicBezTo>
                  <a:pt x="845" y="18"/>
                  <a:pt x="853" y="27"/>
                  <a:pt x="852" y="38"/>
                </a:cubicBezTo>
                <a:cubicBezTo>
                  <a:pt x="842" y="142"/>
                  <a:pt x="832" y="245"/>
                  <a:pt x="827" y="348"/>
                </a:cubicBezTo>
                <a:cubicBezTo>
                  <a:pt x="823" y="452"/>
                  <a:pt x="825" y="555"/>
                  <a:pt x="828" y="659"/>
                </a:cubicBezTo>
                <a:cubicBezTo>
                  <a:pt x="815" y="662"/>
                  <a:pt x="802" y="665"/>
                  <a:pt x="788" y="668"/>
                </a:cubicBezTo>
                <a:cubicBezTo>
                  <a:pt x="785" y="566"/>
                  <a:pt x="782" y="464"/>
                  <a:pt x="786" y="362"/>
                </a:cubicBezTo>
                <a:cubicBezTo>
                  <a:pt x="790" y="260"/>
                  <a:pt x="799" y="159"/>
                  <a:pt x="809" y="57"/>
                </a:cubicBezTo>
                <a:cubicBezTo>
                  <a:pt x="716" y="55"/>
                  <a:pt x="624" y="52"/>
                  <a:pt x="531" y="50"/>
                </a:cubicBezTo>
                <a:cubicBezTo>
                  <a:pt x="438" y="47"/>
                  <a:pt x="345" y="45"/>
                  <a:pt x="252" y="42"/>
                </a:cubicBezTo>
                <a:cubicBezTo>
                  <a:pt x="247" y="105"/>
                  <a:pt x="243" y="168"/>
                  <a:pt x="239" y="230"/>
                </a:cubicBezTo>
                <a:cubicBezTo>
                  <a:pt x="238" y="240"/>
                  <a:pt x="230" y="248"/>
                  <a:pt x="221" y="248"/>
                </a:cubicBezTo>
                <a:cubicBezTo>
                  <a:pt x="163" y="247"/>
                  <a:pt x="106" y="246"/>
                  <a:pt x="49" y="245"/>
                </a:cubicBezTo>
                <a:cubicBezTo>
                  <a:pt x="43" y="368"/>
                  <a:pt x="40" y="491"/>
                  <a:pt x="43" y="614"/>
                </a:cubicBezTo>
                <a:cubicBezTo>
                  <a:pt x="46" y="736"/>
                  <a:pt x="53" y="859"/>
                  <a:pt x="61" y="982"/>
                </a:cubicBezTo>
                <a:cubicBezTo>
                  <a:pt x="186" y="978"/>
                  <a:pt x="311" y="975"/>
                  <a:pt x="437" y="972"/>
                </a:cubicBezTo>
                <a:cubicBezTo>
                  <a:pt x="562" y="968"/>
                  <a:pt x="687" y="965"/>
                  <a:pt x="813" y="962"/>
                </a:cubicBezTo>
                <a:cubicBezTo>
                  <a:pt x="808" y="914"/>
                  <a:pt x="803" y="866"/>
                  <a:pt x="799" y="817"/>
                </a:cubicBezTo>
                <a:cubicBezTo>
                  <a:pt x="812" y="814"/>
                  <a:pt x="825" y="811"/>
                  <a:pt x="839" y="808"/>
                </a:cubicBezTo>
                <a:cubicBezTo>
                  <a:pt x="844" y="866"/>
                  <a:pt x="850" y="923"/>
                  <a:pt x="856" y="980"/>
                </a:cubicBezTo>
                <a:cubicBezTo>
                  <a:pt x="857" y="991"/>
                  <a:pt x="849" y="1000"/>
                  <a:pt x="838" y="1001"/>
                </a:cubicBezTo>
                <a:cubicBezTo>
                  <a:pt x="705" y="1005"/>
                  <a:pt x="573" y="1008"/>
                  <a:pt x="440" y="1012"/>
                </a:cubicBezTo>
                <a:cubicBezTo>
                  <a:pt x="308" y="1016"/>
                  <a:pt x="175" y="1020"/>
                  <a:pt x="43" y="1024"/>
                </a:cubicBezTo>
                <a:cubicBezTo>
                  <a:pt x="31" y="1024"/>
                  <a:pt x="22" y="1015"/>
                  <a:pt x="21" y="1004"/>
                </a:cubicBezTo>
                <a:cubicBezTo>
                  <a:pt x="14" y="874"/>
                  <a:pt x="6" y="745"/>
                  <a:pt x="3" y="615"/>
                </a:cubicBezTo>
                <a:cubicBezTo>
                  <a:pt x="0" y="486"/>
                  <a:pt x="3" y="356"/>
                  <a:pt x="9" y="227"/>
                </a:cubicBezTo>
                <a:cubicBezTo>
                  <a:pt x="9" y="220"/>
                  <a:pt x="12" y="215"/>
                  <a:pt x="16" y="211"/>
                </a:cubicBezTo>
                <a:cubicBezTo>
                  <a:pt x="85" y="142"/>
                  <a:pt x="154" y="74"/>
                  <a:pt x="224" y="6"/>
                </a:cubicBezTo>
                <a:cubicBezTo>
                  <a:pt x="228" y="2"/>
                  <a:pt x="234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lose/>
                <a:moveTo>
                  <a:pt x="201" y="211"/>
                </a:moveTo>
                <a:cubicBezTo>
                  <a:pt x="212" y="72"/>
                  <a:pt x="212" y="72"/>
                  <a:pt x="212" y="72"/>
                </a:cubicBezTo>
                <a:cubicBezTo>
                  <a:pt x="73" y="209"/>
                  <a:pt x="73" y="209"/>
                  <a:pt x="73" y="209"/>
                </a:cubicBezTo>
                <a:cubicBezTo>
                  <a:pt x="201" y="211"/>
                  <a:pt x="201" y="211"/>
                  <a:pt x="201" y="21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193360" y="3772789"/>
            <a:ext cx="82071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MAWBL, HAWB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98" name="Straight Connector 394"/>
          <p:cNvCxnSpPr/>
          <p:nvPr/>
        </p:nvCxnSpPr>
        <p:spPr>
          <a:xfrm>
            <a:off x="8933945" y="3092809"/>
            <a:ext cx="0" cy="5168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394"/>
          <p:cNvCxnSpPr/>
          <p:nvPr/>
        </p:nvCxnSpPr>
        <p:spPr>
          <a:xfrm>
            <a:off x="8649498" y="3094060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394"/>
          <p:cNvCxnSpPr/>
          <p:nvPr/>
        </p:nvCxnSpPr>
        <p:spPr>
          <a:xfrm>
            <a:off x="8649723" y="3601172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8741283" y="3226966"/>
            <a:ext cx="523529" cy="2718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M,H AWB </a:t>
            </a:r>
          </a:p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취합</a:t>
            </a:r>
          </a:p>
        </p:txBody>
      </p:sp>
      <p:pic>
        <p:nvPicPr>
          <p:cNvPr id="102" name="Picture 18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14" y="4117107"/>
            <a:ext cx="290802" cy="2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8414230" y="4111924"/>
            <a:ext cx="1008113" cy="271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Master/House</a:t>
            </a:r>
          </a:p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B/L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생성</a:t>
            </a:r>
          </a:p>
        </p:txBody>
      </p:sp>
      <p:sp>
        <p:nvSpPr>
          <p:cNvPr id="104" name="Freeform 34"/>
          <p:cNvSpPr>
            <a:spLocks noEditPoints="1"/>
          </p:cNvSpPr>
          <p:nvPr/>
        </p:nvSpPr>
        <p:spPr bwMode="auto">
          <a:xfrm>
            <a:off x="8426747" y="3429839"/>
            <a:ext cx="206898" cy="276560"/>
          </a:xfrm>
          <a:custGeom>
            <a:avLst/>
            <a:gdLst>
              <a:gd name="T0" fmla="*/ 115 w 982"/>
              <a:gd name="T1" fmla="*/ 701 h 1024"/>
              <a:gd name="T2" fmla="*/ 296 w 982"/>
              <a:gd name="T3" fmla="*/ 678 h 1024"/>
              <a:gd name="T4" fmla="*/ 298 w 982"/>
              <a:gd name="T5" fmla="*/ 720 h 1024"/>
              <a:gd name="T6" fmla="*/ 133 w 982"/>
              <a:gd name="T7" fmla="*/ 633 h 1024"/>
              <a:gd name="T8" fmla="*/ 132 w 982"/>
              <a:gd name="T9" fmla="*/ 591 h 1024"/>
              <a:gd name="T10" fmla="*/ 493 w 982"/>
              <a:gd name="T11" fmla="*/ 590 h 1024"/>
              <a:gd name="T12" fmla="*/ 495 w 982"/>
              <a:gd name="T13" fmla="*/ 631 h 1024"/>
              <a:gd name="T14" fmla="*/ 133 w 982"/>
              <a:gd name="T15" fmla="*/ 633 h 1024"/>
              <a:gd name="T16" fmla="*/ 111 w 982"/>
              <a:gd name="T17" fmla="*/ 523 h 1024"/>
              <a:gd name="T18" fmla="*/ 413 w 982"/>
              <a:gd name="T19" fmla="*/ 502 h 1024"/>
              <a:gd name="T20" fmla="*/ 715 w 982"/>
              <a:gd name="T21" fmla="*/ 523 h 1024"/>
              <a:gd name="T22" fmla="*/ 413 w 982"/>
              <a:gd name="T23" fmla="*/ 543 h 1024"/>
              <a:gd name="T24" fmla="*/ 886 w 982"/>
              <a:gd name="T25" fmla="*/ 700 h 1024"/>
              <a:gd name="T26" fmla="*/ 977 w 982"/>
              <a:gd name="T27" fmla="*/ 714 h 1024"/>
              <a:gd name="T28" fmla="*/ 954 w 982"/>
              <a:gd name="T29" fmla="*/ 753 h 1024"/>
              <a:gd name="T30" fmla="*/ 886 w 982"/>
              <a:gd name="T31" fmla="*/ 700 h 1024"/>
              <a:gd name="T32" fmla="*/ 313 w 982"/>
              <a:gd name="T33" fmla="*/ 845 h 1024"/>
              <a:gd name="T34" fmla="*/ 267 w 982"/>
              <a:gd name="T35" fmla="*/ 879 h 1024"/>
              <a:gd name="T36" fmla="*/ 325 w 982"/>
              <a:gd name="T37" fmla="*/ 888 h 1024"/>
              <a:gd name="T38" fmla="*/ 355 w 982"/>
              <a:gd name="T39" fmla="*/ 812 h 1024"/>
              <a:gd name="T40" fmla="*/ 630 w 982"/>
              <a:gd name="T41" fmla="*/ 759 h 1024"/>
              <a:gd name="T42" fmla="*/ 856 w 982"/>
              <a:gd name="T43" fmla="*/ 717 h 1024"/>
              <a:gd name="T44" fmla="*/ 410 w 982"/>
              <a:gd name="T45" fmla="*/ 821 h 1024"/>
              <a:gd name="T46" fmla="*/ 371 w 982"/>
              <a:gd name="T47" fmla="*/ 808 h 1024"/>
              <a:gd name="T48" fmla="*/ 867 w 982"/>
              <a:gd name="T49" fmla="*/ 694 h 1024"/>
              <a:gd name="T50" fmla="*/ 644 w 982"/>
              <a:gd name="T51" fmla="*/ 835 h 1024"/>
              <a:gd name="T52" fmla="*/ 371 w 982"/>
              <a:gd name="T53" fmla="*/ 808 h 1024"/>
              <a:gd name="T54" fmla="*/ 705 w 982"/>
              <a:gd name="T55" fmla="*/ 703 h 1024"/>
              <a:gd name="T56" fmla="*/ 865 w 982"/>
              <a:gd name="T57" fmla="*/ 685 h 1024"/>
              <a:gd name="T58" fmla="*/ 555 w 982"/>
              <a:gd name="T59" fmla="*/ 755 h 1024"/>
              <a:gd name="T60" fmla="*/ 239 w 982"/>
              <a:gd name="T61" fmla="*/ 0 h 1024"/>
              <a:gd name="T62" fmla="*/ 834 w 982"/>
              <a:gd name="T63" fmla="*/ 18 h 1024"/>
              <a:gd name="T64" fmla="*/ 827 w 982"/>
              <a:gd name="T65" fmla="*/ 348 h 1024"/>
              <a:gd name="T66" fmla="*/ 788 w 982"/>
              <a:gd name="T67" fmla="*/ 668 h 1024"/>
              <a:gd name="T68" fmla="*/ 809 w 982"/>
              <a:gd name="T69" fmla="*/ 57 h 1024"/>
              <a:gd name="T70" fmla="*/ 252 w 982"/>
              <a:gd name="T71" fmla="*/ 42 h 1024"/>
              <a:gd name="T72" fmla="*/ 221 w 982"/>
              <a:gd name="T73" fmla="*/ 248 h 1024"/>
              <a:gd name="T74" fmla="*/ 43 w 982"/>
              <a:gd name="T75" fmla="*/ 614 h 1024"/>
              <a:gd name="T76" fmla="*/ 437 w 982"/>
              <a:gd name="T77" fmla="*/ 972 h 1024"/>
              <a:gd name="T78" fmla="*/ 799 w 982"/>
              <a:gd name="T79" fmla="*/ 817 h 1024"/>
              <a:gd name="T80" fmla="*/ 856 w 982"/>
              <a:gd name="T81" fmla="*/ 980 h 1024"/>
              <a:gd name="T82" fmla="*/ 440 w 982"/>
              <a:gd name="T83" fmla="*/ 1012 h 1024"/>
              <a:gd name="T84" fmla="*/ 21 w 982"/>
              <a:gd name="T85" fmla="*/ 1004 h 1024"/>
              <a:gd name="T86" fmla="*/ 9 w 982"/>
              <a:gd name="T87" fmla="*/ 227 h 1024"/>
              <a:gd name="T88" fmla="*/ 224 w 982"/>
              <a:gd name="T89" fmla="*/ 6 h 1024"/>
              <a:gd name="T90" fmla="*/ 239 w 982"/>
              <a:gd name="T91" fmla="*/ 0 h 1024"/>
              <a:gd name="T92" fmla="*/ 212 w 982"/>
              <a:gd name="T93" fmla="*/ 72 h 1024"/>
              <a:gd name="T94" fmla="*/ 201 w 982"/>
              <a:gd name="T95" fmla="*/ 211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82" h="1024">
                <a:moveTo>
                  <a:pt x="137" y="722"/>
                </a:moveTo>
                <a:cubicBezTo>
                  <a:pt x="125" y="722"/>
                  <a:pt x="116" y="713"/>
                  <a:pt x="115" y="701"/>
                </a:cubicBezTo>
                <a:cubicBezTo>
                  <a:pt x="115" y="690"/>
                  <a:pt x="124" y="680"/>
                  <a:pt x="135" y="680"/>
                </a:cubicBezTo>
                <a:cubicBezTo>
                  <a:pt x="188" y="680"/>
                  <a:pt x="242" y="679"/>
                  <a:pt x="296" y="678"/>
                </a:cubicBezTo>
                <a:cubicBezTo>
                  <a:pt x="307" y="678"/>
                  <a:pt x="316" y="688"/>
                  <a:pt x="317" y="699"/>
                </a:cubicBezTo>
                <a:cubicBezTo>
                  <a:pt x="317" y="710"/>
                  <a:pt x="309" y="720"/>
                  <a:pt x="298" y="720"/>
                </a:cubicBezTo>
                <a:cubicBezTo>
                  <a:pt x="244" y="721"/>
                  <a:pt x="190" y="721"/>
                  <a:pt x="137" y="722"/>
                </a:cubicBezTo>
                <a:close/>
                <a:moveTo>
                  <a:pt x="133" y="633"/>
                </a:moveTo>
                <a:cubicBezTo>
                  <a:pt x="122" y="633"/>
                  <a:pt x="113" y="624"/>
                  <a:pt x="112" y="612"/>
                </a:cubicBezTo>
                <a:cubicBezTo>
                  <a:pt x="112" y="601"/>
                  <a:pt x="121" y="591"/>
                  <a:pt x="132" y="591"/>
                </a:cubicBezTo>
                <a:cubicBezTo>
                  <a:pt x="192" y="591"/>
                  <a:pt x="252" y="591"/>
                  <a:pt x="313" y="591"/>
                </a:cubicBezTo>
                <a:cubicBezTo>
                  <a:pt x="373" y="590"/>
                  <a:pt x="433" y="590"/>
                  <a:pt x="493" y="590"/>
                </a:cubicBezTo>
                <a:cubicBezTo>
                  <a:pt x="504" y="590"/>
                  <a:pt x="514" y="599"/>
                  <a:pt x="514" y="610"/>
                </a:cubicBezTo>
                <a:cubicBezTo>
                  <a:pt x="514" y="621"/>
                  <a:pt x="506" y="631"/>
                  <a:pt x="495" y="631"/>
                </a:cubicBezTo>
                <a:cubicBezTo>
                  <a:pt x="434" y="631"/>
                  <a:pt x="374" y="631"/>
                  <a:pt x="314" y="632"/>
                </a:cubicBezTo>
                <a:cubicBezTo>
                  <a:pt x="254" y="632"/>
                  <a:pt x="193" y="633"/>
                  <a:pt x="133" y="633"/>
                </a:cubicBezTo>
                <a:close/>
                <a:moveTo>
                  <a:pt x="131" y="544"/>
                </a:moveTo>
                <a:cubicBezTo>
                  <a:pt x="120" y="544"/>
                  <a:pt x="111" y="534"/>
                  <a:pt x="111" y="523"/>
                </a:cubicBezTo>
                <a:cubicBezTo>
                  <a:pt x="111" y="511"/>
                  <a:pt x="120" y="502"/>
                  <a:pt x="131" y="502"/>
                </a:cubicBezTo>
                <a:cubicBezTo>
                  <a:pt x="225" y="502"/>
                  <a:pt x="319" y="502"/>
                  <a:pt x="413" y="502"/>
                </a:cubicBezTo>
                <a:cubicBezTo>
                  <a:pt x="507" y="502"/>
                  <a:pt x="600" y="502"/>
                  <a:pt x="694" y="502"/>
                </a:cubicBezTo>
                <a:cubicBezTo>
                  <a:pt x="705" y="502"/>
                  <a:pt x="715" y="511"/>
                  <a:pt x="715" y="523"/>
                </a:cubicBezTo>
                <a:cubicBezTo>
                  <a:pt x="715" y="534"/>
                  <a:pt x="706" y="543"/>
                  <a:pt x="695" y="543"/>
                </a:cubicBezTo>
                <a:cubicBezTo>
                  <a:pt x="601" y="543"/>
                  <a:pt x="507" y="543"/>
                  <a:pt x="413" y="543"/>
                </a:cubicBezTo>
                <a:cubicBezTo>
                  <a:pt x="319" y="543"/>
                  <a:pt x="225" y="543"/>
                  <a:pt x="131" y="544"/>
                </a:cubicBezTo>
                <a:close/>
                <a:moveTo>
                  <a:pt x="886" y="700"/>
                </a:moveTo>
                <a:cubicBezTo>
                  <a:pt x="903" y="696"/>
                  <a:pt x="919" y="693"/>
                  <a:pt x="936" y="689"/>
                </a:cubicBezTo>
                <a:cubicBezTo>
                  <a:pt x="954" y="685"/>
                  <a:pt x="972" y="696"/>
                  <a:pt x="977" y="714"/>
                </a:cubicBezTo>
                <a:cubicBezTo>
                  <a:pt x="977" y="714"/>
                  <a:pt x="977" y="714"/>
                  <a:pt x="977" y="714"/>
                </a:cubicBezTo>
                <a:cubicBezTo>
                  <a:pt x="982" y="731"/>
                  <a:pt x="972" y="749"/>
                  <a:pt x="954" y="753"/>
                </a:cubicBezTo>
                <a:cubicBezTo>
                  <a:pt x="938" y="757"/>
                  <a:pt x="921" y="760"/>
                  <a:pt x="904" y="764"/>
                </a:cubicBezTo>
                <a:cubicBezTo>
                  <a:pt x="898" y="743"/>
                  <a:pt x="892" y="721"/>
                  <a:pt x="886" y="700"/>
                </a:cubicBezTo>
                <a:close/>
                <a:moveTo>
                  <a:pt x="355" y="812"/>
                </a:moveTo>
                <a:cubicBezTo>
                  <a:pt x="341" y="822"/>
                  <a:pt x="328" y="835"/>
                  <a:pt x="313" y="845"/>
                </a:cubicBezTo>
                <a:cubicBezTo>
                  <a:pt x="299" y="855"/>
                  <a:pt x="284" y="862"/>
                  <a:pt x="269" y="872"/>
                </a:cubicBezTo>
                <a:cubicBezTo>
                  <a:pt x="267" y="874"/>
                  <a:pt x="266" y="877"/>
                  <a:pt x="267" y="879"/>
                </a:cubicBezTo>
                <a:cubicBezTo>
                  <a:pt x="268" y="882"/>
                  <a:pt x="270" y="884"/>
                  <a:pt x="273" y="884"/>
                </a:cubicBezTo>
                <a:cubicBezTo>
                  <a:pt x="291" y="887"/>
                  <a:pt x="307" y="886"/>
                  <a:pt x="325" y="888"/>
                </a:cubicBezTo>
                <a:cubicBezTo>
                  <a:pt x="343" y="890"/>
                  <a:pt x="362" y="896"/>
                  <a:pt x="379" y="898"/>
                </a:cubicBezTo>
                <a:cubicBezTo>
                  <a:pt x="371" y="870"/>
                  <a:pt x="363" y="841"/>
                  <a:pt x="355" y="812"/>
                </a:cubicBezTo>
                <a:close/>
                <a:moveTo>
                  <a:pt x="407" y="811"/>
                </a:moveTo>
                <a:cubicBezTo>
                  <a:pt x="481" y="794"/>
                  <a:pt x="556" y="776"/>
                  <a:pt x="630" y="759"/>
                </a:cubicBezTo>
                <a:cubicBezTo>
                  <a:pt x="705" y="742"/>
                  <a:pt x="779" y="725"/>
                  <a:pt x="854" y="708"/>
                </a:cubicBezTo>
                <a:cubicBezTo>
                  <a:pt x="855" y="711"/>
                  <a:pt x="856" y="714"/>
                  <a:pt x="856" y="717"/>
                </a:cubicBezTo>
                <a:cubicBezTo>
                  <a:pt x="782" y="734"/>
                  <a:pt x="707" y="751"/>
                  <a:pt x="633" y="769"/>
                </a:cubicBezTo>
                <a:cubicBezTo>
                  <a:pt x="559" y="786"/>
                  <a:pt x="484" y="803"/>
                  <a:pt x="410" y="821"/>
                </a:cubicBezTo>
                <a:cubicBezTo>
                  <a:pt x="409" y="818"/>
                  <a:pt x="408" y="814"/>
                  <a:pt x="407" y="811"/>
                </a:cubicBezTo>
                <a:close/>
                <a:moveTo>
                  <a:pt x="371" y="808"/>
                </a:moveTo>
                <a:cubicBezTo>
                  <a:pt x="454" y="789"/>
                  <a:pt x="537" y="769"/>
                  <a:pt x="619" y="750"/>
                </a:cubicBezTo>
                <a:cubicBezTo>
                  <a:pt x="702" y="731"/>
                  <a:pt x="785" y="713"/>
                  <a:pt x="867" y="694"/>
                </a:cubicBezTo>
                <a:cubicBezTo>
                  <a:pt x="875" y="722"/>
                  <a:pt x="883" y="750"/>
                  <a:pt x="891" y="778"/>
                </a:cubicBezTo>
                <a:cubicBezTo>
                  <a:pt x="809" y="797"/>
                  <a:pt x="726" y="816"/>
                  <a:pt x="644" y="835"/>
                </a:cubicBezTo>
                <a:cubicBezTo>
                  <a:pt x="561" y="854"/>
                  <a:pt x="478" y="874"/>
                  <a:pt x="396" y="894"/>
                </a:cubicBezTo>
                <a:cubicBezTo>
                  <a:pt x="388" y="866"/>
                  <a:pt x="379" y="837"/>
                  <a:pt x="371" y="808"/>
                </a:cubicBezTo>
                <a:close/>
                <a:moveTo>
                  <a:pt x="550" y="738"/>
                </a:moveTo>
                <a:cubicBezTo>
                  <a:pt x="602" y="726"/>
                  <a:pt x="653" y="714"/>
                  <a:pt x="705" y="703"/>
                </a:cubicBezTo>
                <a:cubicBezTo>
                  <a:pt x="757" y="691"/>
                  <a:pt x="808" y="680"/>
                  <a:pt x="860" y="668"/>
                </a:cubicBezTo>
                <a:cubicBezTo>
                  <a:pt x="862" y="673"/>
                  <a:pt x="863" y="679"/>
                  <a:pt x="865" y="685"/>
                </a:cubicBezTo>
                <a:cubicBezTo>
                  <a:pt x="813" y="696"/>
                  <a:pt x="761" y="708"/>
                  <a:pt x="710" y="720"/>
                </a:cubicBezTo>
                <a:cubicBezTo>
                  <a:pt x="658" y="731"/>
                  <a:pt x="606" y="743"/>
                  <a:pt x="555" y="755"/>
                </a:cubicBezTo>
                <a:cubicBezTo>
                  <a:pt x="553" y="750"/>
                  <a:pt x="552" y="744"/>
                  <a:pt x="550" y="738"/>
                </a:cubicBezTo>
                <a:close/>
                <a:moveTo>
                  <a:pt x="239" y="0"/>
                </a:moveTo>
                <a:cubicBezTo>
                  <a:pt x="338" y="3"/>
                  <a:pt x="437" y="6"/>
                  <a:pt x="536" y="9"/>
                </a:cubicBezTo>
                <a:cubicBezTo>
                  <a:pt x="635" y="12"/>
                  <a:pt x="735" y="15"/>
                  <a:pt x="834" y="18"/>
                </a:cubicBezTo>
                <a:cubicBezTo>
                  <a:pt x="845" y="18"/>
                  <a:pt x="853" y="27"/>
                  <a:pt x="852" y="38"/>
                </a:cubicBezTo>
                <a:cubicBezTo>
                  <a:pt x="842" y="142"/>
                  <a:pt x="832" y="245"/>
                  <a:pt x="827" y="348"/>
                </a:cubicBezTo>
                <a:cubicBezTo>
                  <a:pt x="823" y="452"/>
                  <a:pt x="825" y="555"/>
                  <a:pt x="828" y="659"/>
                </a:cubicBezTo>
                <a:cubicBezTo>
                  <a:pt x="815" y="662"/>
                  <a:pt x="802" y="665"/>
                  <a:pt x="788" y="668"/>
                </a:cubicBezTo>
                <a:cubicBezTo>
                  <a:pt x="785" y="566"/>
                  <a:pt x="782" y="464"/>
                  <a:pt x="786" y="362"/>
                </a:cubicBezTo>
                <a:cubicBezTo>
                  <a:pt x="790" y="260"/>
                  <a:pt x="799" y="159"/>
                  <a:pt x="809" y="57"/>
                </a:cubicBezTo>
                <a:cubicBezTo>
                  <a:pt x="716" y="55"/>
                  <a:pt x="624" y="52"/>
                  <a:pt x="531" y="50"/>
                </a:cubicBezTo>
                <a:cubicBezTo>
                  <a:pt x="438" y="47"/>
                  <a:pt x="345" y="45"/>
                  <a:pt x="252" y="42"/>
                </a:cubicBezTo>
                <a:cubicBezTo>
                  <a:pt x="247" y="105"/>
                  <a:pt x="243" y="168"/>
                  <a:pt x="239" y="230"/>
                </a:cubicBezTo>
                <a:cubicBezTo>
                  <a:pt x="238" y="240"/>
                  <a:pt x="230" y="248"/>
                  <a:pt x="221" y="248"/>
                </a:cubicBezTo>
                <a:cubicBezTo>
                  <a:pt x="163" y="247"/>
                  <a:pt x="106" y="246"/>
                  <a:pt x="49" y="245"/>
                </a:cubicBezTo>
                <a:cubicBezTo>
                  <a:pt x="43" y="368"/>
                  <a:pt x="40" y="491"/>
                  <a:pt x="43" y="614"/>
                </a:cubicBezTo>
                <a:cubicBezTo>
                  <a:pt x="46" y="736"/>
                  <a:pt x="53" y="859"/>
                  <a:pt x="61" y="982"/>
                </a:cubicBezTo>
                <a:cubicBezTo>
                  <a:pt x="186" y="978"/>
                  <a:pt x="311" y="975"/>
                  <a:pt x="437" y="972"/>
                </a:cubicBezTo>
                <a:cubicBezTo>
                  <a:pt x="562" y="968"/>
                  <a:pt x="687" y="965"/>
                  <a:pt x="813" y="962"/>
                </a:cubicBezTo>
                <a:cubicBezTo>
                  <a:pt x="808" y="914"/>
                  <a:pt x="803" y="866"/>
                  <a:pt x="799" y="817"/>
                </a:cubicBezTo>
                <a:cubicBezTo>
                  <a:pt x="812" y="814"/>
                  <a:pt x="825" y="811"/>
                  <a:pt x="839" y="808"/>
                </a:cubicBezTo>
                <a:cubicBezTo>
                  <a:pt x="844" y="866"/>
                  <a:pt x="850" y="923"/>
                  <a:pt x="856" y="980"/>
                </a:cubicBezTo>
                <a:cubicBezTo>
                  <a:pt x="857" y="991"/>
                  <a:pt x="849" y="1000"/>
                  <a:pt x="838" y="1001"/>
                </a:cubicBezTo>
                <a:cubicBezTo>
                  <a:pt x="705" y="1005"/>
                  <a:pt x="573" y="1008"/>
                  <a:pt x="440" y="1012"/>
                </a:cubicBezTo>
                <a:cubicBezTo>
                  <a:pt x="308" y="1016"/>
                  <a:pt x="175" y="1020"/>
                  <a:pt x="43" y="1024"/>
                </a:cubicBezTo>
                <a:cubicBezTo>
                  <a:pt x="31" y="1024"/>
                  <a:pt x="22" y="1015"/>
                  <a:pt x="21" y="1004"/>
                </a:cubicBezTo>
                <a:cubicBezTo>
                  <a:pt x="14" y="874"/>
                  <a:pt x="6" y="745"/>
                  <a:pt x="3" y="615"/>
                </a:cubicBezTo>
                <a:cubicBezTo>
                  <a:pt x="0" y="486"/>
                  <a:pt x="3" y="356"/>
                  <a:pt x="9" y="227"/>
                </a:cubicBezTo>
                <a:cubicBezTo>
                  <a:pt x="9" y="220"/>
                  <a:pt x="12" y="215"/>
                  <a:pt x="16" y="211"/>
                </a:cubicBezTo>
                <a:cubicBezTo>
                  <a:pt x="85" y="142"/>
                  <a:pt x="154" y="74"/>
                  <a:pt x="224" y="6"/>
                </a:cubicBezTo>
                <a:cubicBezTo>
                  <a:pt x="228" y="2"/>
                  <a:pt x="234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lose/>
                <a:moveTo>
                  <a:pt x="201" y="211"/>
                </a:moveTo>
                <a:cubicBezTo>
                  <a:pt x="212" y="72"/>
                  <a:pt x="212" y="72"/>
                  <a:pt x="212" y="72"/>
                </a:cubicBezTo>
                <a:cubicBezTo>
                  <a:pt x="73" y="209"/>
                  <a:pt x="73" y="209"/>
                  <a:pt x="73" y="209"/>
                </a:cubicBezTo>
                <a:cubicBezTo>
                  <a:pt x="201" y="211"/>
                  <a:pt x="201" y="211"/>
                  <a:pt x="201" y="21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7526311" y="3104964"/>
            <a:ext cx="298143" cy="393120"/>
            <a:chOff x="7245863" y="2686955"/>
            <a:chExt cx="507462" cy="560609"/>
          </a:xfrm>
        </p:grpSpPr>
        <p:pic>
          <p:nvPicPr>
            <p:cNvPr id="106" name="Picture 15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863" y="2776280"/>
              <a:ext cx="298143" cy="47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15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182" y="2686955"/>
              <a:ext cx="298143" cy="47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8" name="직사각형 107"/>
          <p:cNvSpPr/>
          <p:nvPr/>
        </p:nvSpPr>
        <p:spPr>
          <a:xfrm>
            <a:off x="7824454" y="3412749"/>
            <a:ext cx="33873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발송</a:t>
            </a:r>
          </a:p>
        </p:txBody>
      </p:sp>
      <p:cxnSp>
        <p:nvCxnSpPr>
          <p:cNvPr id="109" name="꺾인 연결선 108"/>
          <p:cNvCxnSpPr/>
          <p:nvPr/>
        </p:nvCxnSpPr>
        <p:spPr bwMode="auto">
          <a:xfrm rot="10800000" flipV="1">
            <a:off x="8606385" y="4427286"/>
            <a:ext cx="504058" cy="454664"/>
          </a:xfrm>
          <a:prstGeom prst="bentConnector3">
            <a:avLst>
              <a:gd name="adj1" fmla="val 1289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0" name="Line 50"/>
          <p:cNvSpPr>
            <a:spLocks noChangeShapeType="1"/>
          </p:cNvSpPr>
          <p:nvPr/>
        </p:nvSpPr>
        <p:spPr bwMode="auto">
          <a:xfrm>
            <a:off x="9042180" y="3535860"/>
            <a:ext cx="0" cy="594500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11" name="AutoShape 193"/>
          <p:cNvSpPr>
            <a:spLocks/>
          </p:cNvSpPr>
          <p:nvPr/>
        </p:nvSpPr>
        <p:spPr bwMode="auto">
          <a:xfrm>
            <a:off x="6945441" y="2780927"/>
            <a:ext cx="2338895" cy="272964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12" name="AutoShape 79"/>
          <p:cNvSpPr>
            <a:spLocks/>
          </p:cNvSpPr>
          <p:nvPr/>
        </p:nvSpPr>
        <p:spPr bwMode="auto">
          <a:xfrm>
            <a:off x="7011347" y="268009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910762" y="5657182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해당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HAWB Entry(IN)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화면에서 항공 수입 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HAWB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발행 기능을 제공</a:t>
            </a:r>
            <a:endParaRPr lang="ko-KR" altLang="en-US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592219" y="5949279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433528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(16) </a:t>
            </a:r>
            <a:r>
              <a:rPr lang="ko-KR" altLang="en-US" dirty="0"/>
              <a:t>수입 내륙운송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운송정보관리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오더의 화주공장</a:t>
            </a:r>
            <a:r>
              <a:rPr lang="en-US" altLang="ko-KR" dirty="0"/>
              <a:t>,</a:t>
            </a:r>
            <a:r>
              <a:rPr lang="ko-KR" altLang="en-US" dirty="0"/>
              <a:t>창고 등에서 선사창고</a:t>
            </a:r>
            <a:r>
              <a:rPr lang="en-US" altLang="ko-KR" dirty="0"/>
              <a:t>, CY</a:t>
            </a:r>
            <a:r>
              <a:rPr lang="ko-KR" altLang="en-US" dirty="0"/>
              <a:t>등 화물인도장소까지 운송지시를 관리되는 운송정보관리 기능을 구축합니다</a:t>
            </a:r>
            <a:r>
              <a:rPr lang="en-US" altLang="ko-KR" dirty="0"/>
              <a:t>.  </a:t>
            </a:r>
            <a:r>
              <a:rPr lang="ko-KR" altLang="en-US" dirty="0"/>
              <a:t>배자정보</a:t>
            </a:r>
            <a:r>
              <a:rPr lang="en-US" altLang="ko-KR" dirty="0"/>
              <a:t>(</a:t>
            </a:r>
            <a:r>
              <a:rPr lang="ko-KR" altLang="en-US" dirty="0"/>
              <a:t>계획</a:t>
            </a:r>
            <a:r>
              <a:rPr lang="en-US" altLang="ko-KR" dirty="0"/>
              <a:t>) </a:t>
            </a:r>
            <a:r>
              <a:rPr lang="ko-KR" altLang="en-US" dirty="0"/>
              <a:t>및 실적정보 기능</a:t>
            </a:r>
            <a:r>
              <a:rPr lang="en-US" altLang="ko-KR" dirty="0"/>
              <a:t>, POD/GR </a:t>
            </a:r>
            <a:r>
              <a:rPr lang="ko-KR" altLang="en-US" dirty="0"/>
              <a:t>관리 기능을 제공합니다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90409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운송정보관리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74" name="직각 삼각형 173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76" name="직선 연결선 175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77" name="한쪽 모서리가 잘린 사각형 176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운송정보관리 기능 설명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24" y="2024844"/>
            <a:ext cx="5526612" cy="2870787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 bwMode="auto">
          <a:xfrm rot="16200000">
            <a:off x="2715228" y="4505971"/>
            <a:ext cx="216024" cy="20488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99"/>
          <p:cNvSpPr>
            <a:spLocks noChangeArrowheads="1"/>
          </p:cNvSpPr>
          <p:nvPr/>
        </p:nvSpPr>
        <p:spPr bwMode="auto">
          <a:xfrm>
            <a:off x="2972781" y="4483124"/>
            <a:ext cx="900100" cy="307777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lvl="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운송 지시 내역 확인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685015" y="4284376"/>
            <a:ext cx="1891767" cy="6112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5" y="5073514"/>
            <a:ext cx="3475897" cy="132261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944888" y="5748206"/>
            <a:ext cx="2232248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en-US" altLang="ko-KR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 </a:t>
            </a:r>
            <a:r>
              <a:rPr lang="ko-KR" altLang="en-US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미리 등록하여 </a:t>
            </a:r>
            <a:endParaRPr lang="en-US" altLang="ko-KR" sz="1000" dirty="0">
              <a:ln>
                <a:solidFill>
                  <a:prstClr val="white">
                    <a:alpha val="4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180975" latinLnBrk="0">
              <a:defRPr/>
            </a:pPr>
            <a:r>
              <a:rPr lang="ko-KR" altLang="en-US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</a:t>
            </a:r>
            <a:r>
              <a:rPr lang="en-US" altLang="ko-KR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location </a:t>
            </a:r>
            <a:r>
              <a:rPr lang="ko-KR" altLang="en-US" sz="10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</a:t>
            </a:r>
            <a:r>
              <a:rPr lang="ko-KR" altLang="en-US" sz="1000" dirty="0" err="1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ko-KR" altLang="en-US" sz="1000" dirty="0">
              <a:ln>
                <a:solidFill>
                  <a:prstClr val="white">
                    <a:alpha val="4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AutoShape 193"/>
          <p:cNvSpPr>
            <a:spLocks/>
          </p:cNvSpPr>
          <p:nvPr/>
        </p:nvSpPr>
        <p:spPr bwMode="auto">
          <a:xfrm>
            <a:off x="6939351" y="2809750"/>
            <a:ext cx="2338895" cy="1915395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31" name="AutoShape 79"/>
          <p:cNvSpPr>
            <a:spLocks/>
          </p:cNvSpPr>
          <p:nvPr/>
        </p:nvSpPr>
        <p:spPr bwMode="auto">
          <a:xfrm>
            <a:off x="7005257" y="2708920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6939351" y="3071907"/>
            <a:ext cx="1016207" cy="611289"/>
            <a:chOff x="6939351" y="2952866"/>
            <a:chExt cx="1016207" cy="611289"/>
          </a:xfrm>
        </p:grpSpPr>
        <p:pic>
          <p:nvPicPr>
            <p:cNvPr id="33" name="Picture 18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081" y="2952866"/>
              <a:ext cx="544118" cy="424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6939351" y="3441044"/>
              <a:ext cx="101620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운송관리</a:t>
              </a:r>
            </a:p>
          </p:txBody>
        </p:sp>
      </p:grpSp>
      <p:sp>
        <p:nvSpPr>
          <p:cNvPr id="35" name="Right Arrow 406"/>
          <p:cNvSpPr/>
          <p:nvPr/>
        </p:nvSpPr>
        <p:spPr>
          <a:xfrm>
            <a:off x="7882398" y="3071907"/>
            <a:ext cx="238954" cy="397747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465185" y="3449905"/>
            <a:ext cx="101620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운송지시</a:t>
            </a:r>
          </a:p>
        </p:txBody>
      </p:sp>
      <p:pic>
        <p:nvPicPr>
          <p:cNvPr id="37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6" r="5940"/>
          <a:stretch>
            <a:fillRect/>
          </a:stretch>
        </p:blipFill>
        <p:spPr bwMode="auto">
          <a:xfrm>
            <a:off x="8312157" y="3011560"/>
            <a:ext cx="718062" cy="47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229364" y="3521913"/>
            <a:ext cx="101620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fontAlgn="base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화물인도장소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7193568" y="3862727"/>
            <a:ext cx="543233" cy="686122"/>
            <a:chOff x="10101572" y="4012377"/>
            <a:chExt cx="543233" cy="686122"/>
          </a:xfrm>
        </p:grpSpPr>
        <p:sp>
          <p:nvSpPr>
            <p:cNvPr id="40" name="AutoShape 214"/>
            <p:cNvSpPr>
              <a:spLocks/>
            </p:cNvSpPr>
            <p:nvPr/>
          </p:nvSpPr>
          <p:spPr bwMode="auto">
            <a:xfrm>
              <a:off x="10101572" y="4012377"/>
              <a:ext cx="543233" cy="686122"/>
            </a:xfrm>
            <a:prstGeom prst="roundRect">
              <a:avLst>
                <a:gd name="adj" fmla="val 1829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0" tIns="0" rIns="0" bIns="0"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POD/GR</a:t>
              </a:r>
              <a:r>
                <a:rPr lang="ko-KR" altLang="en-US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정보 확보</a:t>
              </a:r>
              <a:endParaRPr lang="ko-KR" altLang="ko-KR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0139795" y="4363186"/>
              <a:ext cx="472600" cy="272823"/>
              <a:chOff x="714791" y="8815020"/>
              <a:chExt cx="472600" cy="272823"/>
            </a:xfrm>
          </p:grpSpPr>
          <p:pic>
            <p:nvPicPr>
              <p:cNvPr id="42" name="Picture 8" descr="Files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791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Files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243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Files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473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5" name="Straight Arrow Connector 21"/>
          <p:cNvCxnSpPr/>
          <p:nvPr/>
        </p:nvCxnSpPr>
        <p:spPr>
          <a:xfrm flipH="1">
            <a:off x="7667302" y="3560085"/>
            <a:ext cx="715911" cy="39211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7752493" y="3782403"/>
            <a:ext cx="712609" cy="770843"/>
            <a:chOff x="3219903" y="6127987"/>
            <a:chExt cx="919718" cy="894906"/>
          </a:xfrm>
        </p:grpSpPr>
        <p:pic>
          <p:nvPicPr>
            <p:cNvPr id="47" name="Picture 146" descr="원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직사각형 99"/>
            <p:cNvSpPr>
              <a:spLocks noChangeArrowheads="1"/>
            </p:cNvSpPr>
            <p:nvPr/>
          </p:nvSpPr>
          <p:spPr bwMode="auto">
            <a:xfrm>
              <a:off x="3311723" y="6407926"/>
              <a:ext cx="736078" cy="335030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연계기능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구축</a:t>
              </a: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50" name="원호 49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53" name="원호 52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8465102" y="3885013"/>
            <a:ext cx="802679" cy="468019"/>
            <a:chOff x="7989928" y="3719487"/>
            <a:chExt cx="802679" cy="468019"/>
          </a:xfrm>
        </p:grpSpPr>
        <p:sp>
          <p:nvSpPr>
            <p:cNvPr id="55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(Customer)</a:t>
              </a: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RixMGo B" charset="-128"/>
                </a:rPr>
                <a:t>Legacy System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sym typeface="RixMGo B" charset="-128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+mn-ea"/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59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60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61" name="TextBox 60"/>
          <p:cNvSpPr txBox="1"/>
          <p:nvPr/>
        </p:nvSpPr>
        <p:spPr>
          <a:xfrm>
            <a:off x="6910762" y="5411542"/>
            <a:ext cx="2396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 별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그룹별로 추가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Location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등록하여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운송사에게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운송지시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하나의 화물에 대하여 두 개 이상의 운송 수단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(Multimodal)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지정하고 각각의 운송 오더 구현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47752" y="5916489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3414816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(16) </a:t>
            </a:r>
            <a:r>
              <a:rPr lang="ko-KR" altLang="en-US" dirty="0"/>
              <a:t>수입 내륙운송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</a:t>
            </a:r>
            <a:r>
              <a:rPr lang="ko-KR" altLang="en-US" dirty="0"/>
              <a:t>운송스케줄정보관리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운송사로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부터</a:t>
            </a:r>
            <a:r>
              <a:rPr lang="ko-KR" altLang="en-US" dirty="0">
                <a:solidFill>
                  <a:srgbClr val="000000"/>
                </a:solidFill>
              </a:rPr>
              <a:t> 받은 운송 스케줄정보를 관리하고 화주에게 운송스케줄정보를 제공하는 운송스케줄정보관리 기능을 구축합니다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r>
              <a:rPr lang="ko-KR" altLang="en-US" dirty="0">
                <a:solidFill>
                  <a:srgbClr val="000000"/>
                </a:solidFill>
              </a:rPr>
              <a:t>운송스케줄정보관리 를 통해 운송 진행상태를 등록활수 있습니다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05477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운송스케줄관리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운송스케줄 관리 기능 설명</a:t>
              </a: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6910762" y="5411542"/>
            <a:ext cx="239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운송스케줄관리 화면에 운송진행 상태를 확인 가능하며</a:t>
            </a:r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생성된 운송진행상태를 화주에게 제공</a:t>
            </a:r>
            <a:endParaRPr lang="en-US" altLang="ko-KR" sz="100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75" y="2312876"/>
            <a:ext cx="6155715" cy="3780420"/>
          </a:xfrm>
          <a:prstGeom prst="rect">
            <a:avLst/>
          </a:prstGeom>
        </p:spPr>
      </p:pic>
      <p:sp>
        <p:nvSpPr>
          <p:cNvPr id="55" name="TextBox 96"/>
          <p:cNvSpPr txBox="1">
            <a:spLocks noChangeArrowheads="1"/>
          </p:cNvSpPr>
          <p:nvPr/>
        </p:nvSpPr>
        <p:spPr bwMode="auto">
          <a:xfrm>
            <a:off x="5268286" y="2204876"/>
            <a:ext cx="836842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</a:pPr>
            <a:r>
              <a:rPr lang="ko-KR" altLang="en-US" sz="800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운송스케줄 확인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5637096" y="2348892"/>
            <a:ext cx="180000" cy="10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57580" y="4381825"/>
            <a:ext cx="1523408" cy="7817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64980" y="2711601"/>
            <a:ext cx="265372" cy="115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9" name="그룹 128"/>
          <p:cNvGrpSpPr/>
          <p:nvPr/>
        </p:nvGrpSpPr>
        <p:grpSpPr>
          <a:xfrm>
            <a:off x="6935340" y="3390150"/>
            <a:ext cx="328114" cy="271698"/>
            <a:chOff x="5669604" y="5923243"/>
            <a:chExt cx="1035995" cy="161207"/>
          </a:xfrm>
        </p:grpSpPr>
        <p:sp>
          <p:nvSpPr>
            <p:cNvPr id="130" name="AutoShape 59"/>
            <p:cNvSpPr>
              <a:spLocks/>
            </p:cNvSpPr>
            <p:nvPr/>
          </p:nvSpPr>
          <p:spPr bwMode="auto">
            <a:xfrm>
              <a:off x="5683236" y="5923243"/>
              <a:ext cx="1022363" cy="161207"/>
            </a:xfrm>
            <a:prstGeom prst="roundRect">
              <a:avLst>
                <a:gd name="adj" fmla="val 4622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endParaRPr lang="ko-KR" altLang="ko-KR" sz="9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endParaRPr>
            </a:p>
          </p:txBody>
        </p:sp>
        <p:sp>
          <p:nvSpPr>
            <p:cNvPr id="131" name="Rectangle 60"/>
            <p:cNvSpPr>
              <a:spLocks/>
            </p:cNvSpPr>
            <p:nvPr/>
          </p:nvSpPr>
          <p:spPr bwMode="auto">
            <a:xfrm>
              <a:off x="5669604" y="5933990"/>
              <a:ext cx="1035995" cy="1504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9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RixMGo B" charset="-128"/>
                </a:rPr>
                <a:t>운송사</a:t>
              </a:r>
              <a:endParaRPr lang="ko-KR" altLang="en-US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RixMGo B" charset="-128"/>
              </a:endParaRPr>
            </a:p>
          </p:txBody>
        </p:sp>
      </p:grpSp>
      <p:sp>
        <p:nvSpPr>
          <p:cNvPr id="137" name="Freeform 852"/>
          <p:cNvSpPr>
            <a:spLocks noEditPoints="1"/>
          </p:cNvSpPr>
          <p:nvPr/>
        </p:nvSpPr>
        <p:spPr bwMode="auto">
          <a:xfrm>
            <a:off x="7966629" y="3002328"/>
            <a:ext cx="404945" cy="188975"/>
          </a:xfrm>
          <a:custGeom>
            <a:avLst/>
            <a:gdLst>
              <a:gd name="T0" fmla="*/ 71 w 260"/>
              <a:gd name="T1" fmla="*/ 67 h 121"/>
              <a:gd name="T2" fmla="*/ 37 w 260"/>
              <a:gd name="T3" fmla="*/ 67 h 121"/>
              <a:gd name="T4" fmla="*/ 31 w 260"/>
              <a:gd name="T5" fmla="*/ 73 h 121"/>
              <a:gd name="T6" fmla="*/ 37 w 260"/>
              <a:gd name="T7" fmla="*/ 79 h 121"/>
              <a:gd name="T8" fmla="*/ 71 w 260"/>
              <a:gd name="T9" fmla="*/ 79 h 121"/>
              <a:gd name="T10" fmla="*/ 77 w 260"/>
              <a:gd name="T11" fmla="*/ 73 h 121"/>
              <a:gd name="T12" fmla="*/ 71 w 260"/>
              <a:gd name="T13" fmla="*/ 67 h 121"/>
              <a:gd name="T14" fmla="*/ 71 w 260"/>
              <a:gd name="T15" fmla="*/ 44 h 121"/>
              <a:gd name="T16" fmla="*/ 21 w 260"/>
              <a:gd name="T17" fmla="*/ 44 h 121"/>
              <a:gd name="T18" fmla="*/ 15 w 260"/>
              <a:gd name="T19" fmla="*/ 49 h 121"/>
              <a:gd name="T20" fmla="*/ 21 w 260"/>
              <a:gd name="T21" fmla="*/ 55 h 121"/>
              <a:gd name="T22" fmla="*/ 71 w 260"/>
              <a:gd name="T23" fmla="*/ 55 h 121"/>
              <a:gd name="T24" fmla="*/ 77 w 260"/>
              <a:gd name="T25" fmla="*/ 49 h 121"/>
              <a:gd name="T26" fmla="*/ 71 w 260"/>
              <a:gd name="T27" fmla="*/ 44 h 121"/>
              <a:gd name="T28" fmla="*/ 71 w 260"/>
              <a:gd name="T29" fmla="*/ 20 h 121"/>
              <a:gd name="T30" fmla="*/ 5 w 260"/>
              <a:gd name="T31" fmla="*/ 20 h 121"/>
              <a:gd name="T32" fmla="*/ 0 w 260"/>
              <a:gd name="T33" fmla="*/ 26 h 121"/>
              <a:gd name="T34" fmla="*/ 5 w 260"/>
              <a:gd name="T35" fmla="*/ 32 h 121"/>
              <a:gd name="T36" fmla="*/ 71 w 260"/>
              <a:gd name="T37" fmla="*/ 32 h 121"/>
              <a:gd name="T38" fmla="*/ 77 w 260"/>
              <a:gd name="T39" fmla="*/ 26 h 121"/>
              <a:gd name="T40" fmla="*/ 71 w 260"/>
              <a:gd name="T41" fmla="*/ 20 h 121"/>
              <a:gd name="T42" fmla="*/ 227 w 260"/>
              <a:gd name="T43" fmla="*/ 26 h 121"/>
              <a:gd name="T44" fmla="*/ 174 w 260"/>
              <a:gd name="T45" fmla="*/ 66 h 121"/>
              <a:gd name="T46" fmla="*/ 119 w 260"/>
              <a:gd name="T47" fmla="*/ 25 h 121"/>
              <a:gd name="T48" fmla="*/ 112 w 260"/>
              <a:gd name="T49" fmla="*/ 26 h 121"/>
              <a:gd name="T50" fmla="*/ 113 w 260"/>
              <a:gd name="T51" fmla="*/ 33 h 121"/>
              <a:gd name="T52" fmla="*/ 171 w 260"/>
              <a:gd name="T53" fmla="*/ 76 h 121"/>
              <a:gd name="T54" fmla="*/ 176 w 260"/>
              <a:gd name="T55" fmla="*/ 76 h 121"/>
              <a:gd name="T56" fmla="*/ 232 w 260"/>
              <a:gd name="T57" fmla="*/ 34 h 121"/>
              <a:gd name="T58" fmla="*/ 233 w 260"/>
              <a:gd name="T59" fmla="*/ 27 h 121"/>
              <a:gd name="T60" fmla="*/ 227 w 260"/>
              <a:gd name="T61" fmla="*/ 26 h 121"/>
              <a:gd name="T62" fmla="*/ 245 w 260"/>
              <a:gd name="T63" fmla="*/ 0 h 121"/>
              <a:gd name="T64" fmla="*/ 105 w 260"/>
              <a:gd name="T65" fmla="*/ 0 h 121"/>
              <a:gd name="T66" fmla="*/ 90 w 260"/>
              <a:gd name="T67" fmla="*/ 15 h 121"/>
              <a:gd name="T68" fmla="*/ 90 w 260"/>
              <a:gd name="T69" fmla="*/ 106 h 121"/>
              <a:gd name="T70" fmla="*/ 105 w 260"/>
              <a:gd name="T71" fmla="*/ 121 h 121"/>
              <a:gd name="T72" fmla="*/ 245 w 260"/>
              <a:gd name="T73" fmla="*/ 121 h 121"/>
              <a:gd name="T74" fmla="*/ 260 w 260"/>
              <a:gd name="T75" fmla="*/ 106 h 121"/>
              <a:gd name="T76" fmla="*/ 260 w 260"/>
              <a:gd name="T77" fmla="*/ 15 h 121"/>
              <a:gd name="T78" fmla="*/ 245 w 260"/>
              <a:gd name="T79" fmla="*/ 0 h 121"/>
              <a:gd name="T80" fmla="*/ 246 w 260"/>
              <a:gd name="T81" fmla="*/ 106 h 121"/>
              <a:gd name="T82" fmla="*/ 245 w 260"/>
              <a:gd name="T83" fmla="*/ 107 h 121"/>
              <a:gd name="T84" fmla="*/ 105 w 260"/>
              <a:gd name="T85" fmla="*/ 107 h 121"/>
              <a:gd name="T86" fmla="*/ 104 w 260"/>
              <a:gd name="T87" fmla="*/ 106 h 121"/>
              <a:gd name="T88" fmla="*/ 104 w 260"/>
              <a:gd name="T89" fmla="*/ 15 h 121"/>
              <a:gd name="T90" fmla="*/ 105 w 260"/>
              <a:gd name="T91" fmla="*/ 14 h 121"/>
              <a:gd name="T92" fmla="*/ 245 w 260"/>
              <a:gd name="T93" fmla="*/ 14 h 121"/>
              <a:gd name="T94" fmla="*/ 246 w 260"/>
              <a:gd name="T95" fmla="*/ 15 h 121"/>
              <a:gd name="T96" fmla="*/ 246 w 260"/>
              <a:gd name="T97" fmla="*/ 106 h 121"/>
              <a:gd name="T98" fmla="*/ 71 w 260"/>
              <a:gd name="T99" fmla="*/ 91 h 121"/>
              <a:gd name="T100" fmla="*/ 52 w 260"/>
              <a:gd name="T101" fmla="*/ 91 h 121"/>
              <a:gd name="T102" fmla="*/ 47 w 260"/>
              <a:gd name="T103" fmla="*/ 96 h 121"/>
              <a:gd name="T104" fmla="*/ 52 w 260"/>
              <a:gd name="T105" fmla="*/ 102 h 121"/>
              <a:gd name="T106" fmla="*/ 71 w 260"/>
              <a:gd name="T107" fmla="*/ 102 h 121"/>
              <a:gd name="T108" fmla="*/ 77 w 260"/>
              <a:gd name="T109" fmla="*/ 96 h 121"/>
              <a:gd name="T110" fmla="*/ 71 w 260"/>
              <a:gd name="T111" fmla="*/ 9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60" h="121">
                <a:moveTo>
                  <a:pt x="71" y="67"/>
                </a:move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1" y="70"/>
                  <a:pt x="31" y="73"/>
                </a:cubicBezTo>
                <a:cubicBezTo>
                  <a:pt x="31" y="76"/>
                  <a:pt x="34" y="79"/>
                  <a:pt x="37" y="79"/>
                </a:cubicBezTo>
                <a:cubicBezTo>
                  <a:pt x="71" y="79"/>
                  <a:pt x="71" y="79"/>
                  <a:pt x="71" y="79"/>
                </a:cubicBezTo>
                <a:cubicBezTo>
                  <a:pt x="74" y="79"/>
                  <a:pt x="77" y="76"/>
                  <a:pt x="77" y="73"/>
                </a:cubicBezTo>
                <a:cubicBezTo>
                  <a:pt x="77" y="70"/>
                  <a:pt x="74" y="67"/>
                  <a:pt x="71" y="67"/>
                </a:cubicBezTo>
                <a:close/>
                <a:moveTo>
                  <a:pt x="71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8" y="44"/>
                  <a:pt x="15" y="46"/>
                  <a:pt x="15" y="49"/>
                </a:cubicBezTo>
                <a:cubicBezTo>
                  <a:pt x="15" y="52"/>
                  <a:pt x="18" y="55"/>
                  <a:pt x="21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4" y="55"/>
                  <a:pt x="77" y="52"/>
                  <a:pt x="77" y="49"/>
                </a:cubicBezTo>
                <a:cubicBezTo>
                  <a:pt x="77" y="46"/>
                  <a:pt x="74" y="44"/>
                  <a:pt x="71" y="44"/>
                </a:cubicBezTo>
                <a:close/>
                <a:moveTo>
                  <a:pt x="71" y="20"/>
                </a:move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23"/>
                  <a:pt x="0" y="26"/>
                </a:cubicBezTo>
                <a:cubicBezTo>
                  <a:pt x="0" y="29"/>
                  <a:pt x="2" y="32"/>
                  <a:pt x="5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4" y="32"/>
                  <a:pt x="77" y="29"/>
                  <a:pt x="77" y="26"/>
                </a:cubicBezTo>
                <a:cubicBezTo>
                  <a:pt x="77" y="23"/>
                  <a:pt x="74" y="20"/>
                  <a:pt x="71" y="20"/>
                </a:cubicBezTo>
                <a:close/>
                <a:moveTo>
                  <a:pt x="227" y="26"/>
                </a:moveTo>
                <a:cubicBezTo>
                  <a:pt x="227" y="26"/>
                  <a:pt x="179" y="62"/>
                  <a:pt x="174" y="66"/>
                </a:cubicBezTo>
                <a:cubicBezTo>
                  <a:pt x="168" y="62"/>
                  <a:pt x="119" y="25"/>
                  <a:pt x="119" y="25"/>
                </a:cubicBezTo>
                <a:cubicBezTo>
                  <a:pt x="117" y="23"/>
                  <a:pt x="114" y="24"/>
                  <a:pt x="112" y="26"/>
                </a:cubicBezTo>
                <a:cubicBezTo>
                  <a:pt x="111" y="28"/>
                  <a:pt x="111" y="31"/>
                  <a:pt x="113" y="33"/>
                </a:cubicBezTo>
                <a:cubicBezTo>
                  <a:pt x="171" y="76"/>
                  <a:pt x="171" y="76"/>
                  <a:pt x="171" y="76"/>
                </a:cubicBezTo>
                <a:cubicBezTo>
                  <a:pt x="172" y="77"/>
                  <a:pt x="175" y="77"/>
                  <a:pt x="176" y="76"/>
                </a:cubicBezTo>
                <a:cubicBezTo>
                  <a:pt x="232" y="34"/>
                  <a:pt x="232" y="34"/>
                  <a:pt x="232" y="34"/>
                </a:cubicBezTo>
                <a:cubicBezTo>
                  <a:pt x="235" y="32"/>
                  <a:pt x="235" y="29"/>
                  <a:pt x="233" y="27"/>
                </a:cubicBezTo>
                <a:cubicBezTo>
                  <a:pt x="232" y="25"/>
                  <a:pt x="229" y="25"/>
                  <a:pt x="227" y="26"/>
                </a:cubicBezTo>
                <a:close/>
                <a:moveTo>
                  <a:pt x="245" y="0"/>
                </a:moveTo>
                <a:cubicBezTo>
                  <a:pt x="105" y="0"/>
                  <a:pt x="105" y="0"/>
                  <a:pt x="105" y="0"/>
                </a:cubicBezTo>
                <a:cubicBezTo>
                  <a:pt x="97" y="0"/>
                  <a:pt x="90" y="7"/>
                  <a:pt x="90" y="15"/>
                </a:cubicBezTo>
                <a:cubicBezTo>
                  <a:pt x="90" y="106"/>
                  <a:pt x="90" y="106"/>
                  <a:pt x="90" y="106"/>
                </a:cubicBezTo>
                <a:cubicBezTo>
                  <a:pt x="90" y="114"/>
                  <a:pt x="97" y="121"/>
                  <a:pt x="105" y="121"/>
                </a:cubicBezTo>
                <a:cubicBezTo>
                  <a:pt x="245" y="121"/>
                  <a:pt x="245" y="121"/>
                  <a:pt x="245" y="121"/>
                </a:cubicBezTo>
                <a:cubicBezTo>
                  <a:pt x="253" y="121"/>
                  <a:pt x="260" y="114"/>
                  <a:pt x="260" y="106"/>
                </a:cubicBezTo>
                <a:cubicBezTo>
                  <a:pt x="260" y="15"/>
                  <a:pt x="260" y="15"/>
                  <a:pt x="260" y="15"/>
                </a:cubicBezTo>
                <a:cubicBezTo>
                  <a:pt x="260" y="7"/>
                  <a:pt x="253" y="0"/>
                  <a:pt x="245" y="0"/>
                </a:cubicBezTo>
                <a:close/>
                <a:moveTo>
                  <a:pt x="246" y="106"/>
                </a:moveTo>
                <a:cubicBezTo>
                  <a:pt x="246" y="107"/>
                  <a:pt x="246" y="107"/>
                  <a:pt x="245" y="107"/>
                </a:cubicBezTo>
                <a:cubicBezTo>
                  <a:pt x="105" y="107"/>
                  <a:pt x="105" y="107"/>
                  <a:pt x="105" y="107"/>
                </a:cubicBezTo>
                <a:cubicBezTo>
                  <a:pt x="104" y="107"/>
                  <a:pt x="104" y="107"/>
                  <a:pt x="104" y="10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4"/>
                  <a:pt x="104" y="14"/>
                  <a:pt x="105" y="14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46" y="14"/>
                  <a:pt x="246" y="14"/>
                  <a:pt x="246" y="15"/>
                </a:cubicBezTo>
                <a:lnTo>
                  <a:pt x="246" y="106"/>
                </a:lnTo>
                <a:close/>
                <a:moveTo>
                  <a:pt x="71" y="91"/>
                </a:moveTo>
                <a:cubicBezTo>
                  <a:pt x="52" y="91"/>
                  <a:pt x="52" y="91"/>
                  <a:pt x="52" y="91"/>
                </a:cubicBezTo>
                <a:cubicBezTo>
                  <a:pt x="49" y="91"/>
                  <a:pt x="47" y="93"/>
                  <a:pt x="47" y="96"/>
                </a:cubicBezTo>
                <a:cubicBezTo>
                  <a:pt x="47" y="99"/>
                  <a:pt x="49" y="102"/>
                  <a:pt x="52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4" y="102"/>
                  <a:pt x="77" y="99"/>
                  <a:pt x="77" y="96"/>
                </a:cubicBezTo>
                <a:cubicBezTo>
                  <a:pt x="77" y="93"/>
                  <a:pt x="74" y="91"/>
                  <a:pt x="71" y="9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7937983" y="3245464"/>
            <a:ext cx="5479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Freeform 34"/>
          <p:cNvSpPr>
            <a:spLocks noEditPoints="1"/>
          </p:cNvSpPr>
          <p:nvPr/>
        </p:nvSpPr>
        <p:spPr bwMode="auto">
          <a:xfrm>
            <a:off x="8097246" y="3459378"/>
            <a:ext cx="264874" cy="276560"/>
          </a:xfrm>
          <a:custGeom>
            <a:avLst/>
            <a:gdLst>
              <a:gd name="T0" fmla="*/ 115 w 982"/>
              <a:gd name="T1" fmla="*/ 701 h 1024"/>
              <a:gd name="T2" fmla="*/ 296 w 982"/>
              <a:gd name="T3" fmla="*/ 678 h 1024"/>
              <a:gd name="T4" fmla="*/ 298 w 982"/>
              <a:gd name="T5" fmla="*/ 720 h 1024"/>
              <a:gd name="T6" fmla="*/ 133 w 982"/>
              <a:gd name="T7" fmla="*/ 633 h 1024"/>
              <a:gd name="T8" fmla="*/ 132 w 982"/>
              <a:gd name="T9" fmla="*/ 591 h 1024"/>
              <a:gd name="T10" fmla="*/ 493 w 982"/>
              <a:gd name="T11" fmla="*/ 590 h 1024"/>
              <a:gd name="T12" fmla="*/ 495 w 982"/>
              <a:gd name="T13" fmla="*/ 631 h 1024"/>
              <a:gd name="T14" fmla="*/ 133 w 982"/>
              <a:gd name="T15" fmla="*/ 633 h 1024"/>
              <a:gd name="T16" fmla="*/ 111 w 982"/>
              <a:gd name="T17" fmla="*/ 523 h 1024"/>
              <a:gd name="T18" fmla="*/ 413 w 982"/>
              <a:gd name="T19" fmla="*/ 502 h 1024"/>
              <a:gd name="T20" fmla="*/ 715 w 982"/>
              <a:gd name="T21" fmla="*/ 523 h 1024"/>
              <a:gd name="T22" fmla="*/ 413 w 982"/>
              <a:gd name="T23" fmla="*/ 543 h 1024"/>
              <a:gd name="T24" fmla="*/ 886 w 982"/>
              <a:gd name="T25" fmla="*/ 700 h 1024"/>
              <a:gd name="T26" fmla="*/ 977 w 982"/>
              <a:gd name="T27" fmla="*/ 714 h 1024"/>
              <a:gd name="T28" fmla="*/ 954 w 982"/>
              <a:gd name="T29" fmla="*/ 753 h 1024"/>
              <a:gd name="T30" fmla="*/ 886 w 982"/>
              <a:gd name="T31" fmla="*/ 700 h 1024"/>
              <a:gd name="T32" fmla="*/ 313 w 982"/>
              <a:gd name="T33" fmla="*/ 845 h 1024"/>
              <a:gd name="T34" fmla="*/ 267 w 982"/>
              <a:gd name="T35" fmla="*/ 879 h 1024"/>
              <a:gd name="T36" fmla="*/ 325 w 982"/>
              <a:gd name="T37" fmla="*/ 888 h 1024"/>
              <a:gd name="T38" fmla="*/ 355 w 982"/>
              <a:gd name="T39" fmla="*/ 812 h 1024"/>
              <a:gd name="T40" fmla="*/ 630 w 982"/>
              <a:gd name="T41" fmla="*/ 759 h 1024"/>
              <a:gd name="T42" fmla="*/ 856 w 982"/>
              <a:gd name="T43" fmla="*/ 717 h 1024"/>
              <a:gd name="T44" fmla="*/ 410 w 982"/>
              <a:gd name="T45" fmla="*/ 821 h 1024"/>
              <a:gd name="T46" fmla="*/ 371 w 982"/>
              <a:gd name="T47" fmla="*/ 808 h 1024"/>
              <a:gd name="T48" fmla="*/ 867 w 982"/>
              <a:gd name="T49" fmla="*/ 694 h 1024"/>
              <a:gd name="T50" fmla="*/ 644 w 982"/>
              <a:gd name="T51" fmla="*/ 835 h 1024"/>
              <a:gd name="T52" fmla="*/ 371 w 982"/>
              <a:gd name="T53" fmla="*/ 808 h 1024"/>
              <a:gd name="T54" fmla="*/ 705 w 982"/>
              <a:gd name="T55" fmla="*/ 703 h 1024"/>
              <a:gd name="T56" fmla="*/ 865 w 982"/>
              <a:gd name="T57" fmla="*/ 685 h 1024"/>
              <a:gd name="T58" fmla="*/ 555 w 982"/>
              <a:gd name="T59" fmla="*/ 755 h 1024"/>
              <a:gd name="T60" fmla="*/ 239 w 982"/>
              <a:gd name="T61" fmla="*/ 0 h 1024"/>
              <a:gd name="T62" fmla="*/ 834 w 982"/>
              <a:gd name="T63" fmla="*/ 18 h 1024"/>
              <a:gd name="T64" fmla="*/ 827 w 982"/>
              <a:gd name="T65" fmla="*/ 348 h 1024"/>
              <a:gd name="T66" fmla="*/ 788 w 982"/>
              <a:gd name="T67" fmla="*/ 668 h 1024"/>
              <a:gd name="T68" fmla="*/ 809 w 982"/>
              <a:gd name="T69" fmla="*/ 57 h 1024"/>
              <a:gd name="T70" fmla="*/ 252 w 982"/>
              <a:gd name="T71" fmla="*/ 42 h 1024"/>
              <a:gd name="T72" fmla="*/ 221 w 982"/>
              <a:gd name="T73" fmla="*/ 248 h 1024"/>
              <a:gd name="T74" fmla="*/ 43 w 982"/>
              <a:gd name="T75" fmla="*/ 614 h 1024"/>
              <a:gd name="T76" fmla="*/ 437 w 982"/>
              <a:gd name="T77" fmla="*/ 972 h 1024"/>
              <a:gd name="T78" fmla="*/ 799 w 982"/>
              <a:gd name="T79" fmla="*/ 817 h 1024"/>
              <a:gd name="T80" fmla="*/ 856 w 982"/>
              <a:gd name="T81" fmla="*/ 980 h 1024"/>
              <a:gd name="T82" fmla="*/ 440 w 982"/>
              <a:gd name="T83" fmla="*/ 1012 h 1024"/>
              <a:gd name="T84" fmla="*/ 21 w 982"/>
              <a:gd name="T85" fmla="*/ 1004 h 1024"/>
              <a:gd name="T86" fmla="*/ 9 w 982"/>
              <a:gd name="T87" fmla="*/ 227 h 1024"/>
              <a:gd name="T88" fmla="*/ 224 w 982"/>
              <a:gd name="T89" fmla="*/ 6 h 1024"/>
              <a:gd name="T90" fmla="*/ 239 w 982"/>
              <a:gd name="T91" fmla="*/ 0 h 1024"/>
              <a:gd name="T92" fmla="*/ 212 w 982"/>
              <a:gd name="T93" fmla="*/ 72 h 1024"/>
              <a:gd name="T94" fmla="*/ 201 w 982"/>
              <a:gd name="T95" fmla="*/ 211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82" h="1024">
                <a:moveTo>
                  <a:pt x="137" y="722"/>
                </a:moveTo>
                <a:cubicBezTo>
                  <a:pt x="125" y="722"/>
                  <a:pt x="116" y="713"/>
                  <a:pt x="115" y="701"/>
                </a:cubicBezTo>
                <a:cubicBezTo>
                  <a:pt x="115" y="690"/>
                  <a:pt x="124" y="680"/>
                  <a:pt x="135" y="680"/>
                </a:cubicBezTo>
                <a:cubicBezTo>
                  <a:pt x="188" y="680"/>
                  <a:pt x="242" y="679"/>
                  <a:pt x="296" y="678"/>
                </a:cubicBezTo>
                <a:cubicBezTo>
                  <a:pt x="307" y="678"/>
                  <a:pt x="316" y="688"/>
                  <a:pt x="317" y="699"/>
                </a:cubicBezTo>
                <a:cubicBezTo>
                  <a:pt x="317" y="710"/>
                  <a:pt x="309" y="720"/>
                  <a:pt x="298" y="720"/>
                </a:cubicBezTo>
                <a:cubicBezTo>
                  <a:pt x="244" y="721"/>
                  <a:pt x="190" y="721"/>
                  <a:pt x="137" y="722"/>
                </a:cubicBezTo>
                <a:close/>
                <a:moveTo>
                  <a:pt x="133" y="633"/>
                </a:moveTo>
                <a:cubicBezTo>
                  <a:pt x="122" y="633"/>
                  <a:pt x="113" y="624"/>
                  <a:pt x="112" y="612"/>
                </a:cubicBezTo>
                <a:cubicBezTo>
                  <a:pt x="112" y="601"/>
                  <a:pt x="121" y="591"/>
                  <a:pt x="132" y="591"/>
                </a:cubicBezTo>
                <a:cubicBezTo>
                  <a:pt x="192" y="591"/>
                  <a:pt x="252" y="591"/>
                  <a:pt x="313" y="591"/>
                </a:cubicBezTo>
                <a:cubicBezTo>
                  <a:pt x="373" y="590"/>
                  <a:pt x="433" y="590"/>
                  <a:pt x="493" y="590"/>
                </a:cubicBezTo>
                <a:cubicBezTo>
                  <a:pt x="504" y="590"/>
                  <a:pt x="514" y="599"/>
                  <a:pt x="514" y="610"/>
                </a:cubicBezTo>
                <a:cubicBezTo>
                  <a:pt x="514" y="621"/>
                  <a:pt x="506" y="631"/>
                  <a:pt x="495" y="631"/>
                </a:cubicBezTo>
                <a:cubicBezTo>
                  <a:pt x="434" y="631"/>
                  <a:pt x="374" y="631"/>
                  <a:pt x="314" y="632"/>
                </a:cubicBezTo>
                <a:cubicBezTo>
                  <a:pt x="254" y="632"/>
                  <a:pt x="193" y="633"/>
                  <a:pt x="133" y="633"/>
                </a:cubicBezTo>
                <a:close/>
                <a:moveTo>
                  <a:pt x="131" y="544"/>
                </a:moveTo>
                <a:cubicBezTo>
                  <a:pt x="120" y="544"/>
                  <a:pt x="111" y="534"/>
                  <a:pt x="111" y="523"/>
                </a:cubicBezTo>
                <a:cubicBezTo>
                  <a:pt x="111" y="511"/>
                  <a:pt x="120" y="502"/>
                  <a:pt x="131" y="502"/>
                </a:cubicBezTo>
                <a:cubicBezTo>
                  <a:pt x="225" y="502"/>
                  <a:pt x="319" y="502"/>
                  <a:pt x="413" y="502"/>
                </a:cubicBezTo>
                <a:cubicBezTo>
                  <a:pt x="507" y="502"/>
                  <a:pt x="600" y="502"/>
                  <a:pt x="694" y="502"/>
                </a:cubicBezTo>
                <a:cubicBezTo>
                  <a:pt x="705" y="502"/>
                  <a:pt x="715" y="511"/>
                  <a:pt x="715" y="523"/>
                </a:cubicBezTo>
                <a:cubicBezTo>
                  <a:pt x="715" y="534"/>
                  <a:pt x="706" y="543"/>
                  <a:pt x="695" y="543"/>
                </a:cubicBezTo>
                <a:cubicBezTo>
                  <a:pt x="601" y="543"/>
                  <a:pt x="507" y="543"/>
                  <a:pt x="413" y="543"/>
                </a:cubicBezTo>
                <a:cubicBezTo>
                  <a:pt x="319" y="543"/>
                  <a:pt x="225" y="543"/>
                  <a:pt x="131" y="544"/>
                </a:cubicBezTo>
                <a:close/>
                <a:moveTo>
                  <a:pt x="886" y="700"/>
                </a:moveTo>
                <a:cubicBezTo>
                  <a:pt x="903" y="696"/>
                  <a:pt x="919" y="693"/>
                  <a:pt x="936" y="689"/>
                </a:cubicBezTo>
                <a:cubicBezTo>
                  <a:pt x="954" y="685"/>
                  <a:pt x="972" y="696"/>
                  <a:pt x="977" y="714"/>
                </a:cubicBezTo>
                <a:cubicBezTo>
                  <a:pt x="977" y="714"/>
                  <a:pt x="977" y="714"/>
                  <a:pt x="977" y="714"/>
                </a:cubicBezTo>
                <a:cubicBezTo>
                  <a:pt x="982" y="731"/>
                  <a:pt x="972" y="749"/>
                  <a:pt x="954" y="753"/>
                </a:cubicBezTo>
                <a:cubicBezTo>
                  <a:pt x="938" y="757"/>
                  <a:pt x="921" y="760"/>
                  <a:pt x="904" y="764"/>
                </a:cubicBezTo>
                <a:cubicBezTo>
                  <a:pt x="898" y="743"/>
                  <a:pt x="892" y="721"/>
                  <a:pt x="886" y="700"/>
                </a:cubicBezTo>
                <a:close/>
                <a:moveTo>
                  <a:pt x="355" y="812"/>
                </a:moveTo>
                <a:cubicBezTo>
                  <a:pt x="341" y="822"/>
                  <a:pt x="328" y="835"/>
                  <a:pt x="313" y="845"/>
                </a:cubicBezTo>
                <a:cubicBezTo>
                  <a:pt x="299" y="855"/>
                  <a:pt x="284" y="862"/>
                  <a:pt x="269" y="872"/>
                </a:cubicBezTo>
                <a:cubicBezTo>
                  <a:pt x="267" y="874"/>
                  <a:pt x="266" y="877"/>
                  <a:pt x="267" y="879"/>
                </a:cubicBezTo>
                <a:cubicBezTo>
                  <a:pt x="268" y="882"/>
                  <a:pt x="270" y="884"/>
                  <a:pt x="273" y="884"/>
                </a:cubicBezTo>
                <a:cubicBezTo>
                  <a:pt x="291" y="887"/>
                  <a:pt x="307" y="886"/>
                  <a:pt x="325" y="888"/>
                </a:cubicBezTo>
                <a:cubicBezTo>
                  <a:pt x="343" y="890"/>
                  <a:pt x="362" y="896"/>
                  <a:pt x="379" y="898"/>
                </a:cubicBezTo>
                <a:cubicBezTo>
                  <a:pt x="371" y="870"/>
                  <a:pt x="363" y="841"/>
                  <a:pt x="355" y="812"/>
                </a:cubicBezTo>
                <a:close/>
                <a:moveTo>
                  <a:pt x="407" y="811"/>
                </a:moveTo>
                <a:cubicBezTo>
                  <a:pt x="481" y="794"/>
                  <a:pt x="556" y="776"/>
                  <a:pt x="630" y="759"/>
                </a:cubicBezTo>
                <a:cubicBezTo>
                  <a:pt x="705" y="742"/>
                  <a:pt x="779" y="725"/>
                  <a:pt x="854" y="708"/>
                </a:cubicBezTo>
                <a:cubicBezTo>
                  <a:pt x="855" y="711"/>
                  <a:pt x="856" y="714"/>
                  <a:pt x="856" y="717"/>
                </a:cubicBezTo>
                <a:cubicBezTo>
                  <a:pt x="782" y="734"/>
                  <a:pt x="707" y="751"/>
                  <a:pt x="633" y="769"/>
                </a:cubicBezTo>
                <a:cubicBezTo>
                  <a:pt x="559" y="786"/>
                  <a:pt x="484" y="803"/>
                  <a:pt x="410" y="821"/>
                </a:cubicBezTo>
                <a:cubicBezTo>
                  <a:pt x="409" y="818"/>
                  <a:pt x="408" y="814"/>
                  <a:pt x="407" y="811"/>
                </a:cubicBezTo>
                <a:close/>
                <a:moveTo>
                  <a:pt x="371" y="808"/>
                </a:moveTo>
                <a:cubicBezTo>
                  <a:pt x="454" y="789"/>
                  <a:pt x="537" y="769"/>
                  <a:pt x="619" y="750"/>
                </a:cubicBezTo>
                <a:cubicBezTo>
                  <a:pt x="702" y="731"/>
                  <a:pt x="785" y="713"/>
                  <a:pt x="867" y="694"/>
                </a:cubicBezTo>
                <a:cubicBezTo>
                  <a:pt x="875" y="722"/>
                  <a:pt x="883" y="750"/>
                  <a:pt x="891" y="778"/>
                </a:cubicBezTo>
                <a:cubicBezTo>
                  <a:pt x="809" y="797"/>
                  <a:pt x="726" y="816"/>
                  <a:pt x="644" y="835"/>
                </a:cubicBezTo>
                <a:cubicBezTo>
                  <a:pt x="561" y="854"/>
                  <a:pt x="478" y="874"/>
                  <a:pt x="396" y="894"/>
                </a:cubicBezTo>
                <a:cubicBezTo>
                  <a:pt x="388" y="866"/>
                  <a:pt x="379" y="837"/>
                  <a:pt x="371" y="808"/>
                </a:cubicBezTo>
                <a:close/>
                <a:moveTo>
                  <a:pt x="550" y="738"/>
                </a:moveTo>
                <a:cubicBezTo>
                  <a:pt x="602" y="726"/>
                  <a:pt x="653" y="714"/>
                  <a:pt x="705" y="703"/>
                </a:cubicBezTo>
                <a:cubicBezTo>
                  <a:pt x="757" y="691"/>
                  <a:pt x="808" y="680"/>
                  <a:pt x="860" y="668"/>
                </a:cubicBezTo>
                <a:cubicBezTo>
                  <a:pt x="862" y="673"/>
                  <a:pt x="863" y="679"/>
                  <a:pt x="865" y="685"/>
                </a:cubicBezTo>
                <a:cubicBezTo>
                  <a:pt x="813" y="696"/>
                  <a:pt x="761" y="708"/>
                  <a:pt x="710" y="720"/>
                </a:cubicBezTo>
                <a:cubicBezTo>
                  <a:pt x="658" y="731"/>
                  <a:pt x="606" y="743"/>
                  <a:pt x="555" y="755"/>
                </a:cubicBezTo>
                <a:cubicBezTo>
                  <a:pt x="553" y="750"/>
                  <a:pt x="552" y="744"/>
                  <a:pt x="550" y="738"/>
                </a:cubicBezTo>
                <a:close/>
                <a:moveTo>
                  <a:pt x="239" y="0"/>
                </a:moveTo>
                <a:cubicBezTo>
                  <a:pt x="338" y="3"/>
                  <a:pt x="437" y="6"/>
                  <a:pt x="536" y="9"/>
                </a:cubicBezTo>
                <a:cubicBezTo>
                  <a:pt x="635" y="12"/>
                  <a:pt x="735" y="15"/>
                  <a:pt x="834" y="18"/>
                </a:cubicBezTo>
                <a:cubicBezTo>
                  <a:pt x="845" y="18"/>
                  <a:pt x="853" y="27"/>
                  <a:pt x="852" y="38"/>
                </a:cubicBezTo>
                <a:cubicBezTo>
                  <a:pt x="842" y="142"/>
                  <a:pt x="832" y="245"/>
                  <a:pt x="827" y="348"/>
                </a:cubicBezTo>
                <a:cubicBezTo>
                  <a:pt x="823" y="452"/>
                  <a:pt x="825" y="555"/>
                  <a:pt x="828" y="659"/>
                </a:cubicBezTo>
                <a:cubicBezTo>
                  <a:pt x="815" y="662"/>
                  <a:pt x="802" y="665"/>
                  <a:pt x="788" y="668"/>
                </a:cubicBezTo>
                <a:cubicBezTo>
                  <a:pt x="785" y="566"/>
                  <a:pt x="782" y="464"/>
                  <a:pt x="786" y="362"/>
                </a:cubicBezTo>
                <a:cubicBezTo>
                  <a:pt x="790" y="260"/>
                  <a:pt x="799" y="159"/>
                  <a:pt x="809" y="57"/>
                </a:cubicBezTo>
                <a:cubicBezTo>
                  <a:pt x="716" y="55"/>
                  <a:pt x="624" y="52"/>
                  <a:pt x="531" y="50"/>
                </a:cubicBezTo>
                <a:cubicBezTo>
                  <a:pt x="438" y="47"/>
                  <a:pt x="345" y="45"/>
                  <a:pt x="252" y="42"/>
                </a:cubicBezTo>
                <a:cubicBezTo>
                  <a:pt x="247" y="105"/>
                  <a:pt x="243" y="168"/>
                  <a:pt x="239" y="230"/>
                </a:cubicBezTo>
                <a:cubicBezTo>
                  <a:pt x="238" y="240"/>
                  <a:pt x="230" y="248"/>
                  <a:pt x="221" y="248"/>
                </a:cubicBezTo>
                <a:cubicBezTo>
                  <a:pt x="163" y="247"/>
                  <a:pt x="106" y="246"/>
                  <a:pt x="49" y="245"/>
                </a:cubicBezTo>
                <a:cubicBezTo>
                  <a:pt x="43" y="368"/>
                  <a:pt x="40" y="491"/>
                  <a:pt x="43" y="614"/>
                </a:cubicBezTo>
                <a:cubicBezTo>
                  <a:pt x="46" y="736"/>
                  <a:pt x="53" y="859"/>
                  <a:pt x="61" y="982"/>
                </a:cubicBezTo>
                <a:cubicBezTo>
                  <a:pt x="186" y="978"/>
                  <a:pt x="311" y="975"/>
                  <a:pt x="437" y="972"/>
                </a:cubicBezTo>
                <a:cubicBezTo>
                  <a:pt x="562" y="968"/>
                  <a:pt x="687" y="965"/>
                  <a:pt x="813" y="962"/>
                </a:cubicBezTo>
                <a:cubicBezTo>
                  <a:pt x="808" y="914"/>
                  <a:pt x="803" y="866"/>
                  <a:pt x="799" y="817"/>
                </a:cubicBezTo>
                <a:cubicBezTo>
                  <a:pt x="812" y="814"/>
                  <a:pt x="825" y="811"/>
                  <a:pt x="839" y="808"/>
                </a:cubicBezTo>
                <a:cubicBezTo>
                  <a:pt x="844" y="866"/>
                  <a:pt x="850" y="923"/>
                  <a:pt x="856" y="980"/>
                </a:cubicBezTo>
                <a:cubicBezTo>
                  <a:pt x="857" y="991"/>
                  <a:pt x="849" y="1000"/>
                  <a:pt x="838" y="1001"/>
                </a:cubicBezTo>
                <a:cubicBezTo>
                  <a:pt x="705" y="1005"/>
                  <a:pt x="573" y="1008"/>
                  <a:pt x="440" y="1012"/>
                </a:cubicBezTo>
                <a:cubicBezTo>
                  <a:pt x="308" y="1016"/>
                  <a:pt x="175" y="1020"/>
                  <a:pt x="43" y="1024"/>
                </a:cubicBezTo>
                <a:cubicBezTo>
                  <a:pt x="31" y="1024"/>
                  <a:pt x="22" y="1015"/>
                  <a:pt x="21" y="1004"/>
                </a:cubicBezTo>
                <a:cubicBezTo>
                  <a:pt x="14" y="874"/>
                  <a:pt x="6" y="745"/>
                  <a:pt x="3" y="615"/>
                </a:cubicBezTo>
                <a:cubicBezTo>
                  <a:pt x="0" y="486"/>
                  <a:pt x="3" y="356"/>
                  <a:pt x="9" y="227"/>
                </a:cubicBezTo>
                <a:cubicBezTo>
                  <a:pt x="9" y="220"/>
                  <a:pt x="12" y="215"/>
                  <a:pt x="16" y="211"/>
                </a:cubicBezTo>
                <a:cubicBezTo>
                  <a:pt x="85" y="142"/>
                  <a:pt x="154" y="74"/>
                  <a:pt x="224" y="6"/>
                </a:cubicBezTo>
                <a:cubicBezTo>
                  <a:pt x="228" y="2"/>
                  <a:pt x="234" y="0"/>
                  <a:pt x="239" y="0"/>
                </a:cubicBezTo>
                <a:cubicBezTo>
                  <a:pt x="239" y="0"/>
                  <a:pt x="239" y="0"/>
                  <a:pt x="239" y="0"/>
                </a:cubicBezTo>
                <a:close/>
                <a:moveTo>
                  <a:pt x="201" y="211"/>
                </a:moveTo>
                <a:cubicBezTo>
                  <a:pt x="212" y="72"/>
                  <a:pt x="212" y="72"/>
                  <a:pt x="212" y="72"/>
                </a:cubicBezTo>
                <a:cubicBezTo>
                  <a:pt x="73" y="209"/>
                  <a:pt x="73" y="209"/>
                  <a:pt x="73" y="209"/>
                </a:cubicBezTo>
                <a:cubicBezTo>
                  <a:pt x="201" y="211"/>
                  <a:pt x="201" y="211"/>
                  <a:pt x="201" y="211"/>
                </a:cubicBezTo>
                <a:close/>
              </a:path>
            </a:pathLst>
          </a:custGeom>
          <a:solidFill>
            <a:srgbClr val="0FAB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7484685" y="3109597"/>
            <a:ext cx="300331" cy="425458"/>
            <a:chOff x="1791830" y="2852078"/>
            <a:chExt cx="547922" cy="504914"/>
          </a:xfrm>
        </p:grpSpPr>
        <p:pic>
          <p:nvPicPr>
            <p:cNvPr id="141" name="Picture 1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181" y="2852078"/>
              <a:ext cx="447794" cy="353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2" name="직사각형 141"/>
            <p:cNvSpPr/>
            <p:nvPr/>
          </p:nvSpPr>
          <p:spPr>
            <a:xfrm>
              <a:off x="1791830" y="3233881"/>
              <a:ext cx="54792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P/L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3" name="직사각형 142"/>
          <p:cNvSpPr/>
          <p:nvPr/>
        </p:nvSpPr>
        <p:spPr>
          <a:xfrm>
            <a:off x="7907975" y="3783441"/>
            <a:ext cx="5479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팩스</a:t>
            </a:r>
          </a:p>
        </p:txBody>
      </p:sp>
      <p:cxnSp>
        <p:nvCxnSpPr>
          <p:cNvPr id="144" name="Straight Connector 394"/>
          <p:cNvCxnSpPr/>
          <p:nvPr/>
        </p:nvCxnSpPr>
        <p:spPr>
          <a:xfrm>
            <a:off x="8648559" y="3103461"/>
            <a:ext cx="0" cy="5168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394"/>
          <p:cNvCxnSpPr/>
          <p:nvPr/>
        </p:nvCxnSpPr>
        <p:spPr>
          <a:xfrm>
            <a:off x="8364112" y="3104712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394"/>
          <p:cNvCxnSpPr/>
          <p:nvPr/>
        </p:nvCxnSpPr>
        <p:spPr>
          <a:xfrm>
            <a:off x="8364337" y="3611824"/>
            <a:ext cx="280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8455897" y="3237618"/>
            <a:ext cx="59072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 스케줄정보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8" name="Picture 18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80" y="3935027"/>
            <a:ext cx="544118" cy="42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7403918" y="4079758"/>
            <a:ext cx="1008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운송스케줄정보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0" name="Right Arrow 406"/>
          <p:cNvSpPr/>
          <p:nvPr/>
        </p:nvSpPr>
        <p:spPr>
          <a:xfrm rot="5400000">
            <a:off x="8646954" y="3586404"/>
            <a:ext cx="406618" cy="299069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AutoShape 193"/>
          <p:cNvSpPr>
            <a:spLocks/>
          </p:cNvSpPr>
          <p:nvPr/>
        </p:nvSpPr>
        <p:spPr bwMode="auto">
          <a:xfrm>
            <a:off x="7835968" y="2822306"/>
            <a:ext cx="1473516" cy="2514905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55" name="AutoShape 79"/>
          <p:cNvSpPr>
            <a:spLocks/>
          </p:cNvSpPr>
          <p:nvPr/>
        </p:nvSpPr>
        <p:spPr bwMode="auto">
          <a:xfrm>
            <a:off x="7916033" y="2721477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grpSp>
        <p:nvGrpSpPr>
          <p:cNvPr id="156" name="그룹 155"/>
          <p:cNvGrpSpPr/>
          <p:nvPr/>
        </p:nvGrpSpPr>
        <p:grpSpPr>
          <a:xfrm>
            <a:off x="8322858" y="4833189"/>
            <a:ext cx="802679" cy="468019"/>
            <a:chOff x="7989928" y="3719487"/>
            <a:chExt cx="802679" cy="468019"/>
          </a:xfrm>
        </p:grpSpPr>
        <p:sp>
          <p:nvSpPr>
            <p:cNvPr id="157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명조 L"/>
                  <a:ea typeface="+mn-ea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명조 L"/>
                  <a:ea typeface="+mn-ea"/>
                  <a:sym typeface="RixMGo B" charset="-128"/>
                </a:rPr>
                <a:t>(Customer)</a:t>
              </a:r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0" name="그룹 159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61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명조 L"/>
                    <a:ea typeface="+mn-ea"/>
                  </a:endParaRPr>
                </a:p>
              </p:txBody>
            </p:sp>
            <p:sp>
              <p:nvSpPr>
                <p:cNvPr id="162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명조 L"/>
                    <a:ea typeface="+mn-ea"/>
                  </a:endParaRPr>
                </a:p>
              </p:txBody>
            </p:sp>
          </p:grpSp>
        </p:grpSp>
      </p:grpSp>
      <p:sp>
        <p:nvSpPr>
          <p:cNvPr id="163" name="Right Arrow 406"/>
          <p:cNvSpPr/>
          <p:nvPr/>
        </p:nvSpPr>
        <p:spPr>
          <a:xfrm rot="5400000">
            <a:off x="8517117" y="4446917"/>
            <a:ext cx="473477" cy="299069"/>
          </a:xfrm>
          <a:prstGeom prst="rightArrow">
            <a:avLst/>
          </a:prstGeom>
          <a:solidFill>
            <a:srgbClr val="97D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7499042" y="4731486"/>
            <a:ext cx="1008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운송스케줄정보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</a:p>
        </p:txBody>
      </p:sp>
      <p:pic>
        <p:nvPicPr>
          <p:cNvPr id="165" name="Picture 18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48" y="2902222"/>
            <a:ext cx="651671" cy="41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직사각형 165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4243593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(16) </a:t>
            </a:r>
            <a:r>
              <a:rPr lang="ko-KR" altLang="en-US" dirty="0"/>
              <a:t>수입 내륙운송 관리 </a:t>
            </a:r>
            <a:r>
              <a:rPr lang="en-US" altLang="ko-KR" dirty="0"/>
              <a:t>&gt; (</a:t>
            </a:r>
            <a:r>
              <a:rPr lang="ko-KR" altLang="en-US" dirty="0"/>
              <a:t>다</a:t>
            </a:r>
            <a:r>
              <a:rPr lang="en-US" altLang="ko-KR" dirty="0"/>
              <a:t>) POD/GR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수입지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포워더로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부터</a:t>
            </a:r>
            <a:r>
              <a:rPr lang="ko-KR" altLang="en-US" dirty="0">
                <a:solidFill>
                  <a:srgbClr val="000000"/>
                </a:solidFill>
              </a:rPr>
              <a:t> 최종 도착지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화주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창고 및 화주 요청 인수 장소</a:t>
            </a:r>
            <a:r>
              <a:rPr lang="en-US" altLang="ko-KR" dirty="0">
                <a:solidFill>
                  <a:srgbClr val="000000"/>
                </a:solidFill>
              </a:rPr>
              <a:t>) </a:t>
            </a:r>
            <a:r>
              <a:rPr lang="ko-KR" altLang="en-US" dirty="0">
                <a:solidFill>
                  <a:srgbClr val="000000"/>
                </a:solidFill>
              </a:rPr>
              <a:t>정보</a:t>
            </a:r>
            <a:r>
              <a:rPr lang="en-US" altLang="ko-KR" dirty="0">
                <a:solidFill>
                  <a:srgbClr val="000000"/>
                </a:solidFill>
              </a:rPr>
              <a:t>(POD/GR)</a:t>
            </a:r>
            <a:r>
              <a:rPr lang="ko-KR" altLang="en-US" dirty="0">
                <a:solidFill>
                  <a:srgbClr val="000000"/>
                </a:solidFill>
              </a:rPr>
              <a:t>을 수신 관리 하고 화주에게 </a:t>
            </a:r>
            <a:r>
              <a:rPr lang="en-US" altLang="ko-KR" dirty="0">
                <a:solidFill>
                  <a:srgbClr val="000000"/>
                </a:solidFill>
              </a:rPr>
              <a:t>POD/GR </a:t>
            </a:r>
            <a:r>
              <a:rPr lang="ko-KR" altLang="en-US" dirty="0">
                <a:solidFill>
                  <a:srgbClr val="000000"/>
                </a:solidFill>
              </a:rPr>
              <a:t>정보를 통보하는 </a:t>
            </a:r>
            <a:r>
              <a:rPr lang="en-US" altLang="ko-KR" dirty="0">
                <a:solidFill>
                  <a:srgbClr val="000000"/>
                </a:solidFill>
              </a:rPr>
              <a:t>POD/GR </a:t>
            </a:r>
            <a:r>
              <a:rPr lang="ko-KR" altLang="en-US" dirty="0">
                <a:solidFill>
                  <a:srgbClr val="000000"/>
                </a:solidFill>
              </a:rPr>
              <a:t>정보관리기능을 구축합니다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0740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POD / GR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POD/GR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관리 기능 설명</a:t>
              </a: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11" y="2060848"/>
            <a:ext cx="5457313" cy="2840135"/>
          </a:xfrm>
          <a:prstGeom prst="rect">
            <a:avLst/>
          </a:prstGeom>
        </p:spPr>
      </p:pic>
      <p:sp>
        <p:nvSpPr>
          <p:cNvPr id="87" name="아래쪽 화살표 86"/>
          <p:cNvSpPr/>
          <p:nvPr/>
        </p:nvSpPr>
        <p:spPr bwMode="auto">
          <a:xfrm rot="16200000">
            <a:off x="4065986" y="4404928"/>
            <a:ext cx="216024" cy="20488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99"/>
          <p:cNvSpPr>
            <a:spLocks noChangeArrowheads="1"/>
          </p:cNvSpPr>
          <p:nvPr/>
        </p:nvSpPr>
        <p:spPr bwMode="auto">
          <a:xfrm>
            <a:off x="4323539" y="4399357"/>
            <a:ext cx="900100" cy="307777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POD/GR </a:t>
            </a: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정보 수신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1" y="4205788"/>
            <a:ext cx="3475897" cy="1322610"/>
          </a:xfrm>
          <a:prstGeom prst="rect">
            <a:avLst/>
          </a:prstGeom>
        </p:spPr>
      </p:pic>
      <p:sp>
        <p:nvSpPr>
          <p:cNvPr id="92" name="AutoShape 193"/>
          <p:cNvSpPr>
            <a:spLocks/>
          </p:cNvSpPr>
          <p:nvPr/>
        </p:nvSpPr>
        <p:spPr bwMode="auto">
          <a:xfrm>
            <a:off x="7758406" y="2746083"/>
            <a:ext cx="1516574" cy="118697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93" name="AutoShape 79"/>
          <p:cNvSpPr>
            <a:spLocks/>
          </p:cNvSpPr>
          <p:nvPr/>
        </p:nvSpPr>
        <p:spPr bwMode="auto">
          <a:xfrm>
            <a:off x="7891355" y="2669763"/>
            <a:ext cx="1324090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ko-KR" altLang="en-US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인터지스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 통합플랫폼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062106" y="4176574"/>
            <a:ext cx="543233" cy="686122"/>
            <a:chOff x="10101572" y="4012377"/>
            <a:chExt cx="543233" cy="686122"/>
          </a:xfrm>
        </p:grpSpPr>
        <p:sp>
          <p:nvSpPr>
            <p:cNvPr id="100" name="AutoShape 214"/>
            <p:cNvSpPr>
              <a:spLocks/>
            </p:cNvSpPr>
            <p:nvPr/>
          </p:nvSpPr>
          <p:spPr bwMode="auto">
            <a:xfrm>
              <a:off x="10101572" y="4012377"/>
              <a:ext cx="543233" cy="686122"/>
            </a:xfrm>
            <a:prstGeom prst="roundRect">
              <a:avLst>
                <a:gd name="adj" fmla="val 1829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0" tIns="0" rIns="0" bIns="0" anchor="t"/>
            <a:lstStyle/>
            <a:p>
              <a:pPr algn="ctr" latinLnBrk="0"/>
              <a:r>
                <a:rPr lang="en-US" altLang="ko-KR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POD/GR</a:t>
              </a:r>
              <a:r>
                <a:rPr lang="ko-KR" altLang="en-US" sz="9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정보 </a:t>
              </a:r>
              <a:endParaRPr lang="ko-KR" altLang="ko-KR" sz="9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10139795" y="4363186"/>
              <a:ext cx="472600" cy="272823"/>
              <a:chOff x="714791" y="8815020"/>
              <a:chExt cx="472600" cy="272823"/>
            </a:xfrm>
          </p:grpSpPr>
          <p:pic>
            <p:nvPicPr>
              <p:cNvPr id="102" name="Picture 8" descr="Files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791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8" descr="Files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243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8" descr="Files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473" y="8815020"/>
                <a:ext cx="261918" cy="27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05" name="Straight Arrow Connector 21"/>
          <p:cNvCxnSpPr/>
          <p:nvPr/>
        </p:nvCxnSpPr>
        <p:spPr>
          <a:xfrm flipH="1">
            <a:off x="10277647" y="5431450"/>
            <a:ext cx="715911" cy="39211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7621031" y="4096250"/>
            <a:ext cx="712609" cy="770843"/>
            <a:chOff x="3219903" y="6127987"/>
            <a:chExt cx="919718" cy="894906"/>
          </a:xfrm>
        </p:grpSpPr>
        <p:pic>
          <p:nvPicPr>
            <p:cNvPr id="108" name="Picture 146" descr="원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직사각형 99"/>
            <p:cNvSpPr>
              <a:spLocks noChangeArrowheads="1"/>
            </p:cNvSpPr>
            <p:nvPr/>
          </p:nvSpPr>
          <p:spPr bwMode="auto">
            <a:xfrm>
              <a:off x="3311723" y="6407926"/>
              <a:ext cx="736078" cy="335030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연계기능</a:t>
              </a:r>
              <a:endPara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endParaRPr>
            </a:p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0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D90B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+mj-cs"/>
                </a:rPr>
                <a:t>구축</a:t>
              </a: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111" name="원호 110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2" name="원호 111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3" name="원호 112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4" name="원호 113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15" name="그룹 114"/>
          <p:cNvGrpSpPr/>
          <p:nvPr/>
        </p:nvGrpSpPr>
        <p:grpSpPr>
          <a:xfrm>
            <a:off x="8333640" y="4198860"/>
            <a:ext cx="802679" cy="468019"/>
            <a:chOff x="7989928" y="3719487"/>
            <a:chExt cx="802679" cy="468019"/>
          </a:xfrm>
        </p:grpSpPr>
        <p:sp>
          <p:nvSpPr>
            <p:cNvPr id="116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명조 L"/>
                  <a:ea typeface="+mn-ea"/>
                  <a:sym typeface="RixMGo B" charset="-128"/>
                </a:rPr>
                <a:t>화주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명조 L"/>
                  <a:ea typeface="+mn-ea"/>
                  <a:sym typeface="RixMGo B" charset="-128"/>
                </a:rPr>
                <a:t>(Customer)</a:t>
              </a:r>
            </a:p>
            <a:p>
              <a:pPr algn="ctr" latinLnBrk="0"/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명조 L"/>
                  <a:ea typeface="+mn-ea"/>
                  <a:sym typeface="RixMGo B" charset="-128"/>
                </a:rPr>
                <a:t>Legacy System</a:t>
              </a:r>
              <a:endParaRPr lang="ko-KR" altLang="en-US" sz="8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명조 L"/>
                <a:ea typeface="+mn-ea"/>
                <a:sym typeface="RixMGo B" charset="-128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9" name="그룹 118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120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명조 L"/>
                    <a:ea typeface="+mn-ea"/>
                  </a:endParaRPr>
                </a:p>
              </p:txBody>
            </p:sp>
            <p:sp>
              <p:nvSpPr>
                <p:cNvPr id="121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명조 L"/>
                    <a:ea typeface="+mn-ea"/>
                  </a:endParaRPr>
                </a:p>
              </p:txBody>
            </p:sp>
          </p:grpSp>
        </p:grpSp>
      </p:grpSp>
      <p:sp>
        <p:nvSpPr>
          <p:cNvPr id="122" name="TextBox 121"/>
          <p:cNvSpPr txBox="1"/>
          <p:nvPr/>
        </p:nvSpPr>
        <p:spPr>
          <a:xfrm>
            <a:off x="6910762" y="5085184"/>
            <a:ext cx="239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•POD/GR 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 화면 통합된 </a:t>
            </a:r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POD/GR 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정보를 </a:t>
            </a:r>
            <a:r>
              <a:rPr lang="ko-KR" altLang="en-US" sz="10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확인할수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있으며</a:t>
            </a:r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화주에게 </a:t>
            </a:r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POD/GR</a:t>
            </a:r>
            <a:r>
              <a:rPr lang="ko-KR" altLang="en-US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정보를 제공</a:t>
            </a:r>
            <a:endParaRPr lang="en-US" altLang="ko-KR" sz="100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 rot="20307271">
            <a:off x="4344998" y="4921388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753200" y="3115529"/>
            <a:ext cx="802679" cy="468019"/>
            <a:chOff x="7989928" y="3719487"/>
            <a:chExt cx="802679" cy="468019"/>
          </a:xfrm>
        </p:grpSpPr>
        <p:sp>
          <p:nvSpPr>
            <p:cNvPr id="55" name="Rectangle 60"/>
            <p:cNvSpPr>
              <a:spLocks/>
            </p:cNvSpPr>
            <p:nvPr/>
          </p:nvSpPr>
          <p:spPr bwMode="auto">
            <a:xfrm>
              <a:off x="7989928" y="4004216"/>
              <a:ext cx="802679" cy="183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latinLnBrk="0"/>
              <a:r>
                <a:rPr lang="ko-KR" altLang="en-US" sz="8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포워더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(</a:t>
              </a:r>
              <a:r>
                <a:rPr lang="en-US" altLang="ko-KR" sz="800" spc="-5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Forwder</a:t>
              </a: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)</a:t>
              </a: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8259429" y="3719487"/>
              <a:ext cx="293971" cy="217319"/>
              <a:chOff x="5818822" y="7385607"/>
              <a:chExt cx="438740" cy="305570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6015587" y="7452262"/>
                <a:ext cx="241975" cy="155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0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5818822" y="7385607"/>
                <a:ext cx="438740" cy="305570"/>
                <a:chOff x="2433166" y="4295068"/>
                <a:chExt cx="499107" cy="347614"/>
              </a:xfrm>
            </p:grpSpPr>
            <p:sp>
              <p:nvSpPr>
                <p:cNvPr id="59" name="Freeform 367"/>
                <p:cNvSpPr>
                  <a:spLocks noEditPoints="1"/>
                </p:cNvSpPr>
                <p:nvPr/>
              </p:nvSpPr>
              <p:spPr bwMode="auto">
                <a:xfrm>
                  <a:off x="2617158" y="4370894"/>
                  <a:ext cx="315115" cy="271788"/>
                </a:xfrm>
                <a:custGeom>
                  <a:avLst/>
                  <a:gdLst>
                    <a:gd name="T0" fmla="*/ 194 w 196"/>
                    <a:gd name="T1" fmla="*/ 0 h 171"/>
                    <a:gd name="T2" fmla="*/ 3 w 196"/>
                    <a:gd name="T3" fmla="*/ 0 h 171"/>
                    <a:gd name="T4" fmla="*/ 0 w 196"/>
                    <a:gd name="T5" fmla="*/ 3 h 171"/>
                    <a:gd name="T6" fmla="*/ 0 w 196"/>
                    <a:gd name="T7" fmla="*/ 137 h 171"/>
                    <a:gd name="T8" fmla="*/ 3 w 196"/>
                    <a:gd name="T9" fmla="*/ 140 h 171"/>
                    <a:gd name="T10" fmla="*/ 77 w 196"/>
                    <a:gd name="T11" fmla="*/ 140 h 171"/>
                    <a:gd name="T12" fmla="*/ 74 w 196"/>
                    <a:gd name="T13" fmla="*/ 161 h 171"/>
                    <a:gd name="T14" fmla="*/ 65 w 196"/>
                    <a:gd name="T15" fmla="*/ 169 h 171"/>
                    <a:gd name="T16" fmla="*/ 65 w 196"/>
                    <a:gd name="T17" fmla="*/ 171 h 171"/>
                    <a:gd name="T18" fmla="*/ 131 w 196"/>
                    <a:gd name="T19" fmla="*/ 171 h 171"/>
                    <a:gd name="T20" fmla="*/ 131 w 196"/>
                    <a:gd name="T21" fmla="*/ 169 h 171"/>
                    <a:gd name="T22" fmla="*/ 122 w 196"/>
                    <a:gd name="T23" fmla="*/ 161 h 171"/>
                    <a:gd name="T24" fmla="*/ 120 w 196"/>
                    <a:gd name="T25" fmla="*/ 140 h 171"/>
                    <a:gd name="T26" fmla="*/ 194 w 196"/>
                    <a:gd name="T27" fmla="*/ 140 h 171"/>
                    <a:gd name="T28" fmla="*/ 196 w 196"/>
                    <a:gd name="T29" fmla="*/ 137 h 171"/>
                    <a:gd name="T30" fmla="*/ 196 w 196"/>
                    <a:gd name="T31" fmla="*/ 3 h 171"/>
                    <a:gd name="T32" fmla="*/ 194 w 196"/>
                    <a:gd name="T33" fmla="*/ 0 h 171"/>
                    <a:gd name="T34" fmla="*/ 186 w 196"/>
                    <a:gd name="T35" fmla="*/ 109 h 171"/>
                    <a:gd name="T36" fmla="*/ 10 w 196"/>
                    <a:gd name="T37" fmla="*/ 109 h 171"/>
                    <a:gd name="T38" fmla="*/ 10 w 196"/>
                    <a:gd name="T39" fmla="*/ 9 h 171"/>
                    <a:gd name="T40" fmla="*/ 186 w 196"/>
                    <a:gd name="T41" fmla="*/ 9 h 171"/>
                    <a:gd name="T42" fmla="*/ 186 w 196"/>
                    <a:gd name="T43" fmla="*/ 109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6" h="171">
                      <a:moveTo>
                        <a:pt x="19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8"/>
                        <a:pt x="1" y="140"/>
                        <a:pt x="3" y="140"/>
                      </a:cubicBezTo>
                      <a:cubicBezTo>
                        <a:pt x="77" y="140"/>
                        <a:pt x="77" y="140"/>
                        <a:pt x="77" y="140"/>
                      </a:cubicBezTo>
                      <a:cubicBezTo>
                        <a:pt x="77" y="145"/>
                        <a:pt x="76" y="158"/>
                        <a:pt x="74" y="161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5" y="171"/>
                        <a:pt x="65" y="171"/>
                        <a:pt x="65" y="171"/>
                      </a:cubicBezTo>
                      <a:cubicBezTo>
                        <a:pt x="131" y="171"/>
                        <a:pt x="131" y="171"/>
                        <a:pt x="131" y="171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0" y="158"/>
                        <a:pt x="120" y="145"/>
                        <a:pt x="120" y="140"/>
                      </a:cubicBezTo>
                      <a:cubicBezTo>
                        <a:pt x="194" y="140"/>
                        <a:pt x="194" y="140"/>
                        <a:pt x="194" y="140"/>
                      </a:cubicBezTo>
                      <a:cubicBezTo>
                        <a:pt x="195" y="140"/>
                        <a:pt x="196" y="138"/>
                        <a:pt x="196" y="137"/>
                      </a:cubicBezTo>
                      <a:cubicBezTo>
                        <a:pt x="196" y="3"/>
                        <a:pt x="196" y="3"/>
                        <a:pt x="196" y="3"/>
                      </a:cubicBezTo>
                      <a:cubicBezTo>
                        <a:pt x="196" y="2"/>
                        <a:pt x="195" y="0"/>
                        <a:pt x="194" y="0"/>
                      </a:cubicBezTo>
                      <a:close/>
                      <a:moveTo>
                        <a:pt x="186" y="109"/>
                      </a:moveTo>
                      <a:cubicBezTo>
                        <a:pt x="10" y="109"/>
                        <a:pt x="10" y="109"/>
                        <a:pt x="10" y="10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86" y="9"/>
                        <a:pt x="186" y="9"/>
                        <a:pt x="186" y="9"/>
                      </a:cubicBezTo>
                      <a:lnTo>
                        <a:pt x="186" y="109"/>
                      </a:lnTo>
                      <a:close/>
                    </a:path>
                  </a:pathLst>
                </a:custGeom>
                <a:solidFill>
                  <a:srgbClr val="8799B3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60" name="Freeform 16"/>
                <p:cNvSpPr>
                  <a:spLocks noEditPoints="1"/>
                </p:cNvSpPr>
                <p:nvPr/>
              </p:nvSpPr>
              <p:spPr bwMode="auto">
                <a:xfrm>
                  <a:off x="2433166" y="4295068"/>
                  <a:ext cx="223838" cy="331788"/>
                </a:xfrm>
                <a:custGeom>
                  <a:avLst/>
                  <a:gdLst>
                    <a:gd name="T0" fmla="*/ 3 w 316"/>
                    <a:gd name="T1" fmla="*/ 467 h 467"/>
                    <a:gd name="T2" fmla="*/ 18 w 316"/>
                    <a:gd name="T3" fmla="*/ 242 h 467"/>
                    <a:gd name="T4" fmla="*/ 28 w 316"/>
                    <a:gd name="T5" fmla="*/ 216 h 467"/>
                    <a:gd name="T6" fmla="*/ 106 w 316"/>
                    <a:gd name="T7" fmla="*/ 185 h 467"/>
                    <a:gd name="T8" fmla="*/ 141 w 316"/>
                    <a:gd name="T9" fmla="*/ 303 h 467"/>
                    <a:gd name="T10" fmla="*/ 147 w 316"/>
                    <a:gd name="T11" fmla="*/ 225 h 467"/>
                    <a:gd name="T12" fmla="*/ 158 w 316"/>
                    <a:gd name="T13" fmla="*/ 219 h 467"/>
                    <a:gd name="T14" fmla="*/ 169 w 316"/>
                    <a:gd name="T15" fmla="*/ 225 h 467"/>
                    <a:gd name="T16" fmla="*/ 175 w 316"/>
                    <a:gd name="T17" fmla="*/ 303 h 467"/>
                    <a:gd name="T18" fmla="*/ 210 w 316"/>
                    <a:gd name="T19" fmla="*/ 185 h 467"/>
                    <a:gd name="T20" fmla="*/ 289 w 316"/>
                    <a:gd name="T21" fmla="*/ 216 h 467"/>
                    <a:gd name="T22" fmla="*/ 298 w 316"/>
                    <a:gd name="T23" fmla="*/ 242 h 467"/>
                    <a:gd name="T24" fmla="*/ 313 w 316"/>
                    <a:gd name="T25" fmla="*/ 467 h 467"/>
                    <a:gd name="T26" fmla="*/ 3 w 316"/>
                    <a:gd name="T27" fmla="*/ 467 h 467"/>
                    <a:gd name="T28" fmla="*/ 158 w 316"/>
                    <a:gd name="T29" fmla="*/ 0 h 467"/>
                    <a:gd name="T30" fmla="*/ 224 w 316"/>
                    <a:gd name="T31" fmla="*/ 65 h 467"/>
                    <a:gd name="T32" fmla="*/ 158 w 316"/>
                    <a:gd name="T33" fmla="*/ 166 h 467"/>
                    <a:gd name="T34" fmla="*/ 92 w 316"/>
                    <a:gd name="T35" fmla="*/ 65 h 467"/>
                    <a:gd name="T36" fmla="*/ 158 w 316"/>
                    <a:gd name="T37" fmla="*/ 0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6" h="467">
                      <a:moveTo>
                        <a:pt x="3" y="467"/>
                      </a:moveTo>
                      <a:cubicBezTo>
                        <a:pt x="0" y="397"/>
                        <a:pt x="10" y="312"/>
                        <a:pt x="18" y="242"/>
                      </a:cubicBezTo>
                      <a:cubicBezTo>
                        <a:pt x="19" y="233"/>
                        <a:pt x="20" y="221"/>
                        <a:pt x="28" y="216"/>
                      </a:cubicBezTo>
                      <a:cubicBezTo>
                        <a:pt x="31" y="213"/>
                        <a:pt x="98" y="187"/>
                        <a:pt x="106" y="185"/>
                      </a:cubicBezTo>
                      <a:cubicBezTo>
                        <a:pt x="113" y="213"/>
                        <a:pt x="127" y="277"/>
                        <a:pt x="141" y="303"/>
                      </a:cubicBezTo>
                      <a:cubicBezTo>
                        <a:pt x="142" y="290"/>
                        <a:pt x="147" y="238"/>
                        <a:pt x="147" y="225"/>
                      </a:cubicBezTo>
                      <a:cubicBezTo>
                        <a:pt x="151" y="223"/>
                        <a:pt x="154" y="221"/>
                        <a:pt x="158" y="219"/>
                      </a:cubicBezTo>
                      <a:cubicBezTo>
                        <a:pt x="162" y="221"/>
                        <a:pt x="165" y="223"/>
                        <a:pt x="169" y="225"/>
                      </a:cubicBezTo>
                      <a:cubicBezTo>
                        <a:pt x="169" y="238"/>
                        <a:pt x="174" y="290"/>
                        <a:pt x="175" y="303"/>
                      </a:cubicBezTo>
                      <a:cubicBezTo>
                        <a:pt x="189" y="277"/>
                        <a:pt x="203" y="213"/>
                        <a:pt x="210" y="185"/>
                      </a:cubicBezTo>
                      <a:cubicBezTo>
                        <a:pt x="218" y="187"/>
                        <a:pt x="286" y="214"/>
                        <a:pt x="289" y="216"/>
                      </a:cubicBezTo>
                      <a:cubicBezTo>
                        <a:pt x="296" y="222"/>
                        <a:pt x="297" y="233"/>
                        <a:pt x="298" y="242"/>
                      </a:cubicBezTo>
                      <a:cubicBezTo>
                        <a:pt x="306" y="312"/>
                        <a:pt x="316" y="397"/>
                        <a:pt x="313" y="467"/>
                      </a:cubicBezTo>
                      <a:cubicBezTo>
                        <a:pt x="3" y="467"/>
                        <a:pt x="3" y="467"/>
                        <a:pt x="3" y="467"/>
                      </a:cubicBezTo>
                      <a:close/>
                      <a:moveTo>
                        <a:pt x="158" y="0"/>
                      </a:moveTo>
                      <a:cubicBezTo>
                        <a:pt x="200" y="0"/>
                        <a:pt x="224" y="32"/>
                        <a:pt x="224" y="65"/>
                      </a:cubicBezTo>
                      <a:cubicBezTo>
                        <a:pt x="224" y="97"/>
                        <a:pt x="199" y="166"/>
                        <a:pt x="158" y="166"/>
                      </a:cubicBezTo>
                      <a:cubicBezTo>
                        <a:pt x="117" y="166"/>
                        <a:pt x="92" y="97"/>
                        <a:pt x="92" y="65"/>
                      </a:cubicBezTo>
                      <a:cubicBezTo>
                        <a:pt x="92" y="32"/>
                        <a:pt x="11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 sz="8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75" name="Group 213"/>
          <p:cNvGrpSpPr>
            <a:grpSpLocks/>
          </p:cNvGrpSpPr>
          <p:nvPr/>
        </p:nvGrpSpPr>
        <p:grpSpPr bwMode="auto">
          <a:xfrm>
            <a:off x="8003212" y="3283732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76" name="AutoShape 21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endParaRPr lang="ko-KR" altLang="ko-KR" sz="800" spc="-5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77" name="Rectangle 21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r>
                <a:rPr lang="en-US" altLang="ko-KR" sz="800" spc="-51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FTP</a:t>
              </a:r>
              <a:endParaRPr lang="ko-KR" altLang="en-US" sz="800" spc="-51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</p:grpSp>
      <p:grpSp>
        <p:nvGrpSpPr>
          <p:cNvPr id="78" name="Group 223"/>
          <p:cNvGrpSpPr>
            <a:grpSpLocks/>
          </p:cNvGrpSpPr>
          <p:nvPr/>
        </p:nvGrpSpPr>
        <p:grpSpPr bwMode="auto">
          <a:xfrm>
            <a:off x="8003212" y="3477390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79" name="AutoShape 22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endParaRPr lang="ko-KR" altLang="ko-KR" sz="800" spc="-5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85" name="Rectangle 22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r>
                <a:rPr lang="en-US" altLang="ko-KR" sz="800" spc="-51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XML</a:t>
              </a:r>
              <a:endParaRPr lang="ko-KR" altLang="en-US" sz="800" spc="-51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endParaRPr>
            </a:p>
          </p:txBody>
        </p:sp>
      </p:grpSp>
      <p:grpSp>
        <p:nvGrpSpPr>
          <p:cNvPr id="86" name="Group 233"/>
          <p:cNvGrpSpPr>
            <a:grpSpLocks/>
          </p:cNvGrpSpPr>
          <p:nvPr/>
        </p:nvGrpSpPr>
        <p:grpSpPr bwMode="auto">
          <a:xfrm>
            <a:off x="8003212" y="3672636"/>
            <a:ext cx="775434" cy="155561"/>
            <a:chOff x="0" y="0"/>
            <a:chExt cx="480" cy="96"/>
          </a:xfrm>
          <a:solidFill>
            <a:schemeClr val="bg1">
              <a:lumMod val="65000"/>
            </a:schemeClr>
          </a:solidFill>
        </p:grpSpPr>
        <p:sp>
          <p:nvSpPr>
            <p:cNvPr id="106" name="AutoShape 234"/>
            <p:cNvSpPr>
              <a:spLocks/>
            </p:cNvSpPr>
            <p:nvPr/>
          </p:nvSpPr>
          <p:spPr bwMode="auto">
            <a:xfrm>
              <a:off x="0" y="0"/>
              <a:ext cx="480" cy="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endParaRPr lang="ko-KR" altLang="ko-KR" sz="800" spc="-5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124" name="Rectangle 235"/>
            <p:cNvSpPr>
              <a:spLocks/>
            </p:cNvSpPr>
            <p:nvPr/>
          </p:nvSpPr>
          <p:spPr bwMode="auto">
            <a:xfrm>
              <a:off x="24" y="17"/>
              <a:ext cx="424" cy="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r>
                <a:rPr lang="ko-KR" altLang="en-US" sz="800" spc="-51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엑셀</a:t>
              </a: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7977336" y="2924944"/>
            <a:ext cx="785619" cy="325924"/>
            <a:chOff x="4553763" y="5617257"/>
            <a:chExt cx="905459" cy="424107"/>
          </a:xfrm>
        </p:grpSpPr>
        <p:sp>
          <p:nvSpPr>
            <p:cNvPr id="126" name="자유형 125"/>
            <p:cNvSpPr/>
            <p:nvPr/>
          </p:nvSpPr>
          <p:spPr>
            <a:xfrm rot="20606695">
              <a:off x="4909016" y="5932093"/>
              <a:ext cx="194292" cy="109271"/>
            </a:xfrm>
            <a:custGeom>
              <a:avLst/>
              <a:gdLst>
                <a:gd name="connsiteX0" fmla="*/ 0 w 243840"/>
                <a:gd name="connsiteY0" fmla="*/ 142240 h 142240"/>
                <a:gd name="connsiteX1" fmla="*/ 243840 w 243840"/>
                <a:gd name="connsiteY1" fmla="*/ 0 h 142240"/>
                <a:gd name="connsiteX2" fmla="*/ 142240 w 243840"/>
                <a:gd name="connsiteY2" fmla="*/ 0 h 142240"/>
                <a:gd name="connsiteX3" fmla="*/ 0 w 243840"/>
                <a:gd name="connsiteY3" fmla="*/ 142240 h 142240"/>
                <a:gd name="connsiteX0" fmla="*/ 0 w 194292"/>
                <a:gd name="connsiteY0" fmla="*/ 109271 h 109271"/>
                <a:gd name="connsiteX1" fmla="*/ 194292 w 194292"/>
                <a:gd name="connsiteY1" fmla="*/ 0 h 109271"/>
                <a:gd name="connsiteX2" fmla="*/ 92692 w 194292"/>
                <a:gd name="connsiteY2" fmla="*/ 0 h 109271"/>
                <a:gd name="connsiteX3" fmla="*/ 0 w 194292"/>
                <a:gd name="connsiteY3" fmla="*/ 109271 h 10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292" h="109271">
                  <a:moveTo>
                    <a:pt x="0" y="109271"/>
                  </a:moveTo>
                  <a:lnTo>
                    <a:pt x="194292" y="0"/>
                  </a:lnTo>
                  <a:lnTo>
                    <a:pt x="92692" y="0"/>
                  </a:lnTo>
                  <a:lnTo>
                    <a:pt x="0" y="109271"/>
                  </a:lnTo>
                  <a:close/>
                </a:path>
              </a:pathLst>
            </a:custGeom>
            <a:solidFill>
              <a:srgbClr val="E6691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latinLnBrk="0"/>
              <a:endParaRPr lang="ko-KR" altLang="en-US" sz="800" spc="-5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27" name="Rounded Rectangular Callout 9"/>
            <p:cNvSpPr/>
            <p:nvPr/>
          </p:nvSpPr>
          <p:spPr>
            <a:xfrm>
              <a:off x="4553763" y="5617257"/>
              <a:ext cx="905459" cy="333938"/>
            </a:xfrm>
            <a:prstGeom prst="roundRect">
              <a:avLst>
                <a:gd name="adj" fmla="val 50000"/>
              </a:avLst>
            </a:prstGeom>
            <a:solidFill>
              <a:srgbClr val="E6691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latinLnBrk="0">
                <a:defRPr/>
              </a:pPr>
              <a:r>
                <a:rPr lang="en-US" altLang="ko-KR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Interface </a:t>
              </a:r>
              <a:r>
                <a:rPr lang="ko-KR" altLang="en-US" sz="8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방식</a:t>
              </a:r>
            </a:p>
          </p:txBody>
        </p:sp>
      </p:grpSp>
      <p:pic>
        <p:nvPicPr>
          <p:cNvPr id="128" name="Picture 4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837" y="2918630"/>
            <a:ext cx="469897" cy="5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직사각형 129"/>
          <p:cNvSpPr/>
          <p:nvPr/>
        </p:nvSpPr>
        <p:spPr>
          <a:xfrm>
            <a:off x="8517396" y="3465004"/>
            <a:ext cx="1016207" cy="271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150733" algn="ctr" latinLnBrk="0">
              <a:spcAft>
                <a:spcPts val="200"/>
              </a:spcAft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POD/GR </a:t>
            </a:r>
          </a:p>
          <a:p>
            <a:pPr indent="-150733" algn="ctr" latinLnBrk="0">
              <a:spcAft>
                <a:spcPts val="200"/>
              </a:spcAft>
              <a:defRPr/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 생성</a:t>
            </a:r>
          </a:p>
        </p:txBody>
      </p:sp>
      <p:sp>
        <p:nvSpPr>
          <p:cNvPr id="74" name="모서리가 둥근 직사각형 174"/>
          <p:cNvSpPr/>
          <p:nvPr/>
        </p:nvSpPr>
        <p:spPr>
          <a:xfrm>
            <a:off x="7365268" y="3130553"/>
            <a:ext cx="701790" cy="226439"/>
          </a:xfrm>
          <a:prstGeom prst="roundRect">
            <a:avLst>
              <a:gd name="adj" fmla="val 5790"/>
            </a:avLst>
          </a:prstGeom>
          <a:solidFill>
            <a:schemeClr val="bg1"/>
          </a:solidFill>
          <a:ln>
            <a:solidFill>
              <a:srgbClr val="0FABE3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INTERFACE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2579528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(17) </a:t>
            </a:r>
            <a:r>
              <a:rPr lang="ko-KR" altLang="en-US" dirty="0"/>
              <a:t>수출입 통관 업무관리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수출통관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 marL="0" indent="0">
              <a:defRPr/>
            </a:pP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화주 </a:t>
            </a:r>
            <a:r>
              <a:rPr lang="ko-KR" altLang="en-US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요청시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통관 관련 서류를 접수 받아 계약 관세사에게 전달하고 수출 신고서를 받아 화주에게 전달하는 기능을 </a:t>
            </a:r>
            <a:r>
              <a:rPr lang="ko-KR" altLang="en-US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제안사는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수출통관관리 기능을 구축하며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통관 요청 및 통관연계 기능을 제공합니다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 </a:t>
            </a:r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94897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수출통관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74" name="직각 삼각형 173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76" name="직선 연결선 175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77" name="한쪽 모서리가 잘린 사각형 176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수출 통관 관리 기능 설명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36" y="2199198"/>
            <a:ext cx="5649308" cy="179124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404" y="3543772"/>
            <a:ext cx="2212281" cy="8933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6" y="3645024"/>
            <a:ext cx="2336940" cy="24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 bwMode="auto">
          <a:xfrm rot="20307271">
            <a:off x="986392" y="4851128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28" name="아래쪽 화살표 27"/>
          <p:cNvSpPr/>
          <p:nvPr/>
        </p:nvSpPr>
        <p:spPr bwMode="auto">
          <a:xfrm rot="5400000">
            <a:off x="2953333" y="3960195"/>
            <a:ext cx="333791" cy="341771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99"/>
          <p:cNvSpPr>
            <a:spLocks noChangeArrowheads="1"/>
          </p:cNvSpPr>
          <p:nvPr/>
        </p:nvSpPr>
        <p:spPr bwMode="auto">
          <a:xfrm>
            <a:off x="2769880" y="4545122"/>
            <a:ext cx="3263620" cy="230832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※</a:t>
            </a:r>
            <a:r>
              <a:rPr lang="ko-KR" altLang="en-US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수출입 통합물류 정산서 발행기능 제공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10762" y="5159514"/>
            <a:ext cx="2396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통관화면은 관세사와 연계하여 자료등록기능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수출입 통합물류 요청자료를 관세사 시스템과의 연계 기능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6861212" y="2672916"/>
            <a:ext cx="2540379" cy="2484276"/>
            <a:chOff x="6090657" y="2096852"/>
            <a:chExt cx="2540379" cy="2484276"/>
          </a:xfrm>
        </p:grpSpPr>
        <p:cxnSp>
          <p:nvCxnSpPr>
            <p:cNvPr id="57" name="Straight Connector 191"/>
            <p:cNvCxnSpPr/>
            <p:nvPr/>
          </p:nvCxnSpPr>
          <p:spPr>
            <a:xfrm>
              <a:off x="6876119" y="2305598"/>
              <a:ext cx="98095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utoShape 214"/>
            <p:cNvSpPr>
              <a:spLocks/>
            </p:cNvSpPr>
            <p:nvPr/>
          </p:nvSpPr>
          <p:spPr bwMode="auto">
            <a:xfrm>
              <a:off x="6090657" y="2227842"/>
              <a:ext cx="761712" cy="279286"/>
            </a:xfrm>
            <a:prstGeom prst="roundRect">
              <a:avLst>
                <a:gd name="adj" fmla="val 1380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36000" rtlCol="0" anchor="ctr"/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9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rPr>
                <a:t>수출자</a:t>
              </a:r>
              <a:endParaRPr lang="ko-KR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59" name="AutoShape 214"/>
            <p:cNvSpPr>
              <a:spLocks/>
            </p:cNvSpPr>
            <p:nvPr/>
          </p:nvSpPr>
          <p:spPr bwMode="auto">
            <a:xfrm>
              <a:off x="7869324" y="2227842"/>
              <a:ext cx="761712" cy="279286"/>
            </a:xfrm>
            <a:prstGeom prst="roundRect">
              <a:avLst>
                <a:gd name="adj" fmla="val 1380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36000" rtlCol="0" anchor="ctr"/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9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rPr>
                <a:t>수입자</a:t>
              </a:r>
              <a:endParaRPr lang="ko-KR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60" name="AutoShape 214"/>
            <p:cNvSpPr>
              <a:spLocks/>
            </p:cNvSpPr>
            <p:nvPr/>
          </p:nvSpPr>
          <p:spPr bwMode="auto">
            <a:xfrm>
              <a:off x="6090657" y="4121822"/>
              <a:ext cx="761712" cy="279286"/>
            </a:xfrm>
            <a:prstGeom prst="roundRect">
              <a:avLst>
                <a:gd name="adj" fmla="val 1380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36000" rtlCol="0" anchor="ctr"/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9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해외대리점</a:t>
              </a:r>
              <a:endParaRPr lang="ko-KR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cxnSp>
          <p:nvCxnSpPr>
            <p:cNvPr id="61" name="Straight Connector 308"/>
            <p:cNvCxnSpPr/>
            <p:nvPr/>
          </p:nvCxnSpPr>
          <p:spPr>
            <a:xfrm flipV="1">
              <a:off x="7311531" y="3206451"/>
              <a:ext cx="0" cy="4433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311"/>
            <p:cNvCxnSpPr/>
            <p:nvPr/>
          </p:nvCxnSpPr>
          <p:spPr>
            <a:xfrm>
              <a:off x="8157356" y="2598818"/>
              <a:ext cx="0" cy="120101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20"/>
            <p:cNvSpPr/>
            <p:nvPr/>
          </p:nvSpPr>
          <p:spPr>
            <a:xfrm>
              <a:off x="6861212" y="2096852"/>
              <a:ext cx="10658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계약서 송부</a:t>
              </a:r>
            </a:p>
          </p:txBody>
        </p:sp>
        <p:cxnSp>
          <p:nvCxnSpPr>
            <p:cNvPr id="64" name="Straight Connector 235"/>
            <p:cNvCxnSpPr/>
            <p:nvPr/>
          </p:nvCxnSpPr>
          <p:spPr>
            <a:xfrm flipH="1">
              <a:off x="6841708" y="2413610"/>
              <a:ext cx="1015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20"/>
            <p:cNvSpPr/>
            <p:nvPr/>
          </p:nvSpPr>
          <p:spPr>
            <a:xfrm>
              <a:off x="6866715" y="2398802"/>
              <a:ext cx="10658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수입계약체결</a:t>
              </a: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7005228" y="2600908"/>
              <a:ext cx="611565" cy="617376"/>
              <a:chOff x="9272264" y="2789117"/>
              <a:chExt cx="611565" cy="617376"/>
            </a:xfrm>
          </p:grpSpPr>
          <p:sp>
            <p:nvSpPr>
              <p:cNvPr id="91" name="Oval 59"/>
              <p:cNvSpPr>
                <a:spLocks/>
              </p:cNvSpPr>
              <p:nvPr/>
            </p:nvSpPr>
            <p:spPr bwMode="auto">
              <a:xfrm>
                <a:off x="9272264" y="2789117"/>
                <a:ext cx="611565" cy="61737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ko-KR" sz="4500" spc="-51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endParaRPr>
              </a:p>
            </p:txBody>
          </p:sp>
          <p:sp>
            <p:nvSpPr>
              <p:cNvPr id="92" name="Rectangle 62"/>
              <p:cNvSpPr>
                <a:spLocks/>
              </p:cNvSpPr>
              <p:nvPr/>
            </p:nvSpPr>
            <p:spPr bwMode="auto">
              <a:xfrm>
                <a:off x="9323482" y="3055787"/>
                <a:ext cx="509128" cy="148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800" spc="-80" dirty="0" err="1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sym typeface="RixMGo B" charset="-128"/>
                  </a:rPr>
                  <a:t>운송사</a:t>
                </a:r>
                <a:endParaRPr kumimoji="1" lang="ko-KR" altLang="en-US" sz="800" spc="-80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7041735" y="3341161"/>
              <a:ext cx="611565" cy="617376"/>
              <a:chOff x="9371177" y="3787525"/>
              <a:chExt cx="611565" cy="617376"/>
            </a:xfrm>
          </p:grpSpPr>
          <p:sp>
            <p:nvSpPr>
              <p:cNvPr id="89" name="Oval 59"/>
              <p:cNvSpPr>
                <a:spLocks/>
              </p:cNvSpPr>
              <p:nvPr/>
            </p:nvSpPr>
            <p:spPr bwMode="auto">
              <a:xfrm>
                <a:off x="9371177" y="3787525"/>
                <a:ext cx="611565" cy="61737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ko-KR" sz="4500" spc="-51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endParaRPr>
              </a:p>
            </p:txBody>
          </p:sp>
          <p:sp>
            <p:nvSpPr>
              <p:cNvPr id="90" name="Rectangle 62"/>
              <p:cNvSpPr>
                <a:spLocks/>
              </p:cNvSpPr>
              <p:nvPr/>
            </p:nvSpPr>
            <p:spPr bwMode="auto">
              <a:xfrm>
                <a:off x="9422395" y="4054195"/>
                <a:ext cx="509128" cy="148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800" spc="-80" dirty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sym typeface="RixMGo B" charset="-128"/>
                  </a:rPr>
                  <a:t>관세사</a:t>
                </a:r>
              </a:p>
            </p:txBody>
          </p:sp>
        </p:grpSp>
        <p:sp>
          <p:nvSpPr>
            <p:cNvPr id="68" name="Rectangle 20"/>
            <p:cNvSpPr/>
            <p:nvPr/>
          </p:nvSpPr>
          <p:spPr>
            <a:xfrm rot="16200000">
              <a:off x="7378682" y="3095819"/>
              <a:ext cx="1292662" cy="23083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수입화물선적의뢰</a:t>
              </a:r>
              <a:endParaRPr kumimoji="1"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9" name="Rectangle 20"/>
            <p:cNvSpPr/>
            <p:nvPr/>
          </p:nvSpPr>
          <p:spPr>
            <a:xfrm rot="16200000">
              <a:off x="7896908" y="3095819"/>
              <a:ext cx="1154162" cy="23083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선적스케줄통지</a:t>
              </a:r>
              <a:endParaRPr kumimoji="1"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70" name="Straight Connector 311"/>
            <p:cNvCxnSpPr/>
            <p:nvPr/>
          </p:nvCxnSpPr>
          <p:spPr>
            <a:xfrm flipV="1">
              <a:off x="8265368" y="2623598"/>
              <a:ext cx="0" cy="1246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91"/>
            <p:cNvCxnSpPr/>
            <p:nvPr/>
          </p:nvCxnSpPr>
          <p:spPr>
            <a:xfrm>
              <a:off x="6862206" y="4257092"/>
              <a:ext cx="98095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20"/>
            <p:cNvSpPr/>
            <p:nvPr/>
          </p:nvSpPr>
          <p:spPr>
            <a:xfrm>
              <a:off x="6847299" y="4048346"/>
              <a:ext cx="10658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계약서 송부</a:t>
              </a:r>
            </a:p>
          </p:txBody>
        </p:sp>
        <p:cxnSp>
          <p:nvCxnSpPr>
            <p:cNvPr id="73" name="Straight Connector 235"/>
            <p:cNvCxnSpPr/>
            <p:nvPr/>
          </p:nvCxnSpPr>
          <p:spPr>
            <a:xfrm flipH="1">
              <a:off x="6827795" y="4365104"/>
              <a:ext cx="1015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0"/>
            <p:cNvSpPr/>
            <p:nvPr/>
          </p:nvSpPr>
          <p:spPr>
            <a:xfrm>
              <a:off x="6852802" y="4350296"/>
              <a:ext cx="10658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계약서 송부</a:t>
              </a:r>
            </a:p>
          </p:txBody>
        </p:sp>
        <p:cxnSp>
          <p:nvCxnSpPr>
            <p:cNvPr id="75" name="Straight Connector 311"/>
            <p:cNvCxnSpPr/>
            <p:nvPr/>
          </p:nvCxnSpPr>
          <p:spPr>
            <a:xfrm>
              <a:off x="6352887" y="2598818"/>
              <a:ext cx="0" cy="120101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0"/>
            <p:cNvSpPr/>
            <p:nvPr/>
          </p:nvSpPr>
          <p:spPr>
            <a:xfrm rot="16200000">
              <a:off x="5712713" y="3095819"/>
              <a:ext cx="1015663" cy="23083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화물정보문의</a:t>
              </a:r>
              <a:endParaRPr kumimoji="1"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7" name="Rectangle 20"/>
            <p:cNvSpPr/>
            <p:nvPr/>
          </p:nvSpPr>
          <p:spPr>
            <a:xfrm rot="16200000">
              <a:off x="6247256" y="3095819"/>
              <a:ext cx="738664" cy="23083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화물출고</a:t>
              </a:r>
              <a:endParaRPr kumimoji="1"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78" name="Straight Connector 311"/>
            <p:cNvCxnSpPr/>
            <p:nvPr/>
          </p:nvCxnSpPr>
          <p:spPr>
            <a:xfrm flipV="1">
              <a:off x="6460899" y="2623598"/>
              <a:ext cx="0" cy="1246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20"/>
            <p:cNvSpPr/>
            <p:nvPr/>
          </p:nvSpPr>
          <p:spPr>
            <a:xfrm>
              <a:off x="7307575" y="3743744"/>
              <a:ext cx="10658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도착후</a:t>
              </a: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endParaRPr kumimoji="1" lang="en-US" altLang="ko-KR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통관 의뢰</a:t>
              </a:r>
            </a:p>
          </p:txBody>
        </p:sp>
        <p:sp>
          <p:nvSpPr>
            <p:cNvPr id="83" name="Rectangle 20"/>
            <p:cNvSpPr/>
            <p:nvPr/>
          </p:nvSpPr>
          <p:spPr>
            <a:xfrm>
              <a:off x="6501172" y="3104964"/>
              <a:ext cx="10658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통관후</a:t>
              </a:r>
              <a:endParaRPr kumimoji="1" lang="en-US" altLang="ko-KR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운송의뢰</a:t>
              </a:r>
            </a:p>
          </p:txBody>
        </p:sp>
        <p:cxnSp>
          <p:nvCxnSpPr>
            <p:cNvPr id="85" name="Straight Connector 308"/>
            <p:cNvCxnSpPr/>
            <p:nvPr/>
          </p:nvCxnSpPr>
          <p:spPr>
            <a:xfrm flipH="1" flipV="1">
              <a:off x="7579482" y="3719067"/>
              <a:ext cx="353038" cy="3006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308"/>
            <p:cNvCxnSpPr/>
            <p:nvPr/>
          </p:nvCxnSpPr>
          <p:spPr>
            <a:xfrm flipV="1">
              <a:off x="7601578" y="2498265"/>
              <a:ext cx="308019" cy="3436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0"/>
            <p:cNvSpPr/>
            <p:nvPr/>
          </p:nvSpPr>
          <p:spPr>
            <a:xfrm>
              <a:off x="7091551" y="2564904"/>
              <a:ext cx="10658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화물배송 및 서류전달</a:t>
              </a:r>
            </a:p>
          </p:txBody>
        </p:sp>
        <p:sp>
          <p:nvSpPr>
            <p:cNvPr id="88" name="AutoShape 214"/>
            <p:cNvSpPr>
              <a:spLocks/>
            </p:cNvSpPr>
            <p:nvPr/>
          </p:nvSpPr>
          <p:spPr bwMode="auto">
            <a:xfrm>
              <a:off x="7869324" y="4121822"/>
              <a:ext cx="761712" cy="279286"/>
            </a:xfrm>
            <a:prstGeom prst="roundRect">
              <a:avLst>
                <a:gd name="adj" fmla="val 13804"/>
              </a:avLst>
            </a:prstGeom>
            <a:solidFill>
              <a:srgbClr val="004EA2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36000" rtlCol="0" anchor="ctr"/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en-US" altLang="ko-KR" sz="9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rPr>
                <a:t>TPL</a:t>
              </a:r>
              <a:endParaRPr lang="ko-KR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3836876" y="5937147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403109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(17) </a:t>
            </a:r>
            <a:r>
              <a:rPr lang="ko-KR" altLang="en-US" dirty="0"/>
              <a:t>수출입 통관 업무관리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</a:t>
            </a:r>
            <a:r>
              <a:rPr lang="ko-KR" altLang="en-US" dirty="0"/>
              <a:t>수출통관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393954"/>
          </a:xfrm>
        </p:spPr>
        <p:txBody>
          <a:bodyPr/>
          <a:lstStyle/>
          <a:p>
            <a:pPr marL="0" indent="0">
              <a:defRPr/>
            </a:pP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화주 </a:t>
            </a:r>
            <a:r>
              <a:rPr lang="ko-KR" altLang="en-US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요청시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통관 관련 서류를 접수 받아 계약 관세사에게 전달하고 수입신고서를 받아 화주에게 전달하는 기능을 </a:t>
            </a:r>
            <a:r>
              <a:rPr lang="ko-KR" altLang="en-US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제안사는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수입통관관리 기능을 구축하며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통관 요청 및 통관연계 기능을 제공합니다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 </a:t>
            </a:r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74" name="직각 삼각형 173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76" name="직선 연결선 175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77" name="한쪽 모서리가 잘린 사각형 176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sp>
        <p:nvSpPr>
          <p:cNvPr id="20" name="TextBox 209"/>
          <p:cNvSpPr txBox="1"/>
          <p:nvPr/>
        </p:nvSpPr>
        <p:spPr>
          <a:xfrm>
            <a:off x="491293" y="1680773"/>
            <a:ext cx="94897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수입통관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22" name="직각 삼각형 21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29" name="한쪽 모서리가 잘린 사각형 2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31" name="직각 삼각형 30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34" name="한쪽 모서리가 잘린 사각형 33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수입 통관 관리 기능 설명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36" y="2199198"/>
            <a:ext cx="5649308" cy="17912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404" y="3543772"/>
            <a:ext cx="2212281" cy="893340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6" y="3645024"/>
            <a:ext cx="2336940" cy="24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/>
          <p:cNvSpPr/>
          <p:nvPr/>
        </p:nvSpPr>
        <p:spPr bwMode="auto">
          <a:xfrm rot="20307271">
            <a:off x="986392" y="4851128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40" name="아래쪽 화살표 39"/>
          <p:cNvSpPr/>
          <p:nvPr/>
        </p:nvSpPr>
        <p:spPr bwMode="auto">
          <a:xfrm rot="5400000">
            <a:off x="2953333" y="3960195"/>
            <a:ext cx="333791" cy="341771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99"/>
          <p:cNvSpPr>
            <a:spLocks noChangeArrowheads="1"/>
          </p:cNvSpPr>
          <p:nvPr/>
        </p:nvSpPr>
        <p:spPr bwMode="auto">
          <a:xfrm>
            <a:off x="2769880" y="4545122"/>
            <a:ext cx="3263620" cy="230832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※</a:t>
            </a:r>
            <a:r>
              <a:rPr lang="ko-KR" altLang="en-US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수출입 통합물류 정산서 발행기능 제공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10762" y="5159514"/>
            <a:ext cx="2396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통관화면은 관세사와 연계하여 자료등록기능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수출입 통합물류 요청 자료를 관세사 시스템과의 연계 기능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861212" y="2672916"/>
            <a:ext cx="2540379" cy="2484276"/>
            <a:chOff x="6090657" y="2096852"/>
            <a:chExt cx="2540379" cy="2484276"/>
          </a:xfrm>
        </p:grpSpPr>
        <p:cxnSp>
          <p:nvCxnSpPr>
            <p:cNvPr id="45" name="Straight Connector 191"/>
            <p:cNvCxnSpPr/>
            <p:nvPr/>
          </p:nvCxnSpPr>
          <p:spPr>
            <a:xfrm>
              <a:off x="6876119" y="2305598"/>
              <a:ext cx="98095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utoShape 214"/>
            <p:cNvSpPr>
              <a:spLocks/>
            </p:cNvSpPr>
            <p:nvPr/>
          </p:nvSpPr>
          <p:spPr bwMode="auto">
            <a:xfrm>
              <a:off x="6090657" y="2227842"/>
              <a:ext cx="761712" cy="279286"/>
            </a:xfrm>
            <a:prstGeom prst="roundRect">
              <a:avLst>
                <a:gd name="adj" fmla="val 1380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36000" rtlCol="0" anchor="ctr"/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9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rPr>
                <a:t>수출자</a:t>
              </a:r>
              <a:endParaRPr lang="ko-KR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47" name="AutoShape 214"/>
            <p:cNvSpPr>
              <a:spLocks/>
            </p:cNvSpPr>
            <p:nvPr/>
          </p:nvSpPr>
          <p:spPr bwMode="auto">
            <a:xfrm>
              <a:off x="7869324" y="2227842"/>
              <a:ext cx="761712" cy="279286"/>
            </a:xfrm>
            <a:prstGeom prst="roundRect">
              <a:avLst>
                <a:gd name="adj" fmla="val 1380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36000" rtlCol="0" anchor="ctr"/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9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rPr>
                <a:t>수입자</a:t>
              </a:r>
              <a:endParaRPr lang="ko-KR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48" name="AutoShape 214"/>
            <p:cNvSpPr>
              <a:spLocks/>
            </p:cNvSpPr>
            <p:nvPr/>
          </p:nvSpPr>
          <p:spPr bwMode="auto">
            <a:xfrm>
              <a:off x="6090657" y="4121822"/>
              <a:ext cx="761712" cy="279286"/>
            </a:xfrm>
            <a:prstGeom prst="roundRect">
              <a:avLst>
                <a:gd name="adj" fmla="val 1380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36000" rtlCol="0" anchor="ctr"/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9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해외대리점</a:t>
              </a:r>
              <a:endParaRPr lang="ko-KR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cxnSp>
          <p:nvCxnSpPr>
            <p:cNvPr id="49" name="Straight Connector 308"/>
            <p:cNvCxnSpPr/>
            <p:nvPr/>
          </p:nvCxnSpPr>
          <p:spPr>
            <a:xfrm flipV="1">
              <a:off x="7311531" y="3206451"/>
              <a:ext cx="0" cy="4433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311"/>
            <p:cNvCxnSpPr/>
            <p:nvPr/>
          </p:nvCxnSpPr>
          <p:spPr>
            <a:xfrm>
              <a:off x="8157356" y="2598818"/>
              <a:ext cx="0" cy="120101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0"/>
            <p:cNvSpPr/>
            <p:nvPr/>
          </p:nvSpPr>
          <p:spPr>
            <a:xfrm>
              <a:off x="6861212" y="2096852"/>
              <a:ext cx="10658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계약서 송부</a:t>
              </a:r>
            </a:p>
          </p:txBody>
        </p:sp>
        <p:cxnSp>
          <p:nvCxnSpPr>
            <p:cNvPr id="52" name="Straight Connector 235"/>
            <p:cNvCxnSpPr/>
            <p:nvPr/>
          </p:nvCxnSpPr>
          <p:spPr>
            <a:xfrm flipH="1">
              <a:off x="6841708" y="2413610"/>
              <a:ext cx="1015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0"/>
            <p:cNvSpPr/>
            <p:nvPr/>
          </p:nvSpPr>
          <p:spPr>
            <a:xfrm>
              <a:off x="6866715" y="2398802"/>
              <a:ext cx="10658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수입계약체결</a:t>
              </a: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7005228" y="2600908"/>
              <a:ext cx="611565" cy="617376"/>
              <a:chOff x="9272264" y="2789117"/>
              <a:chExt cx="611565" cy="617376"/>
            </a:xfrm>
          </p:grpSpPr>
          <p:sp>
            <p:nvSpPr>
              <p:cNvPr id="75" name="Oval 59"/>
              <p:cNvSpPr>
                <a:spLocks/>
              </p:cNvSpPr>
              <p:nvPr/>
            </p:nvSpPr>
            <p:spPr bwMode="auto">
              <a:xfrm>
                <a:off x="9272264" y="2789117"/>
                <a:ext cx="611565" cy="61737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ko-KR" sz="4500" spc="-51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endParaRPr>
              </a:p>
            </p:txBody>
          </p:sp>
          <p:sp>
            <p:nvSpPr>
              <p:cNvPr id="76" name="Rectangle 62"/>
              <p:cNvSpPr>
                <a:spLocks/>
              </p:cNvSpPr>
              <p:nvPr/>
            </p:nvSpPr>
            <p:spPr bwMode="auto">
              <a:xfrm>
                <a:off x="9323482" y="3055787"/>
                <a:ext cx="509128" cy="148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800" spc="-80" dirty="0" err="1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sym typeface="RixMGo B" charset="-128"/>
                  </a:rPr>
                  <a:t>운송사</a:t>
                </a:r>
                <a:endParaRPr kumimoji="1" lang="ko-KR" altLang="en-US" sz="800" spc="-80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7041735" y="3341161"/>
              <a:ext cx="611565" cy="617376"/>
              <a:chOff x="9371177" y="3787525"/>
              <a:chExt cx="611565" cy="617376"/>
            </a:xfrm>
          </p:grpSpPr>
          <p:sp>
            <p:nvSpPr>
              <p:cNvPr id="73" name="Oval 59"/>
              <p:cNvSpPr>
                <a:spLocks/>
              </p:cNvSpPr>
              <p:nvPr/>
            </p:nvSpPr>
            <p:spPr bwMode="auto">
              <a:xfrm>
                <a:off x="9371177" y="3787525"/>
                <a:ext cx="611565" cy="61737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ko-KR" sz="4500" spc="-51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endParaRPr>
              </a:p>
            </p:txBody>
          </p:sp>
          <p:sp>
            <p:nvSpPr>
              <p:cNvPr id="74" name="Rectangle 62"/>
              <p:cNvSpPr>
                <a:spLocks/>
              </p:cNvSpPr>
              <p:nvPr/>
            </p:nvSpPr>
            <p:spPr bwMode="auto">
              <a:xfrm>
                <a:off x="9422395" y="4054195"/>
                <a:ext cx="509128" cy="148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800" spc="-80" dirty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sym typeface="RixMGo B" charset="-128"/>
                  </a:rPr>
                  <a:t>관세사</a:t>
                </a:r>
              </a:p>
            </p:txBody>
          </p:sp>
        </p:grpSp>
        <p:sp>
          <p:nvSpPr>
            <p:cNvPr id="56" name="Rectangle 20"/>
            <p:cNvSpPr/>
            <p:nvPr/>
          </p:nvSpPr>
          <p:spPr>
            <a:xfrm rot="16200000">
              <a:off x="7378682" y="3095819"/>
              <a:ext cx="1292662" cy="23083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수입화물선적의뢰</a:t>
              </a:r>
              <a:endParaRPr kumimoji="1"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7" name="Rectangle 20"/>
            <p:cNvSpPr/>
            <p:nvPr/>
          </p:nvSpPr>
          <p:spPr>
            <a:xfrm rot="16200000">
              <a:off x="7896908" y="3095819"/>
              <a:ext cx="1154162" cy="23083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선적스케줄통지</a:t>
              </a:r>
              <a:endParaRPr kumimoji="1"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58" name="Straight Connector 311"/>
            <p:cNvCxnSpPr/>
            <p:nvPr/>
          </p:nvCxnSpPr>
          <p:spPr>
            <a:xfrm flipV="1">
              <a:off x="8265368" y="2623598"/>
              <a:ext cx="0" cy="1246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191"/>
            <p:cNvCxnSpPr/>
            <p:nvPr/>
          </p:nvCxnSpPr>
          <p:spPr>
            <a:xfrm>
              <a:off x="6862206" y="4257092"/>
              <a:ext cx="98095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0"/>
            <p:cNvSpPr/>
            <p:nvPr/>
          </p:nvSpPr>
          <p:spPr>
            <a:xfrm>
              <a:off x="6847299" y="4048346"/>
              <a:ext cx="10658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계약서 송부</a:t>
              </a:r>
            </a:p>
          </p:txBody>
        </p:sp>
        <p:cxnSp>
          <p:nvCxnSpPr>
            <p:cNvPr id="61" name="Straight Connector 235"/>
            <p:cNvCxnSpPr/>
            <p:nvPr/>
          </p:nvCxnSpPr>
          <p:spPr>
            <a:xfrm flipH="1">
              <a:off x="6827795" y="4365104"/>
              <a:ext cx="1015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20"/>
            <p:cNvSpPr/>
            <p:nvPr/>
          </p:nvSpPr>
          <p:spPr>
            <a:xfrm>
              <a:off x="6852802" y="4350296"/>
              <a:ext cx="10658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계약서 송부</a:t>
              </a:r>
            </a:p>
          </p:txBody>
        </p:sp>
        <p:cxnSp>
          <p:nvCxnSpPr>
            <p:cNvPr id="63" name="Straight Connector 311"/>
            <p:cNvCxnSpPr/>
            <p:nvPr/>
          </p:nvCxnSpPr>
          <p:spPr>
            <a:xfrm>
              <a:off x="6352887" y="2598818"/>
              <a:ext cx="0" cy="120101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0"/>
            <p:cNvSpPr/>
            <p:nvPr/>
          </p:nvSpPr>
          <p:spPr>
            <a:xfrm rot="16200000">
              <a:off x="5712713" y="3095819"/>
              <a:ext cx="1015663" cy="23083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화물정보문의</a:t>
              </a:r>
              <a:endParaRPr kumimoji="1"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5" name="Rectangle 20"/>
            <p:cNvSpPr/>
            <p:nvPr/>
          </p:nvSpPr>
          <p:spPr>
            <a:xfrm rot="16200000">
              <a:off x="6247256" y="3095819"/>
              <a:ext cx="738664" cy="23083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화물출고</a:t>
              </a:r>
              <a:endParaRPr kumimoji="1"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66" name="Straight Connector 311"/>
            <p:cNvCxnSpPr/>
            <p:nvPr/>
          </p:nvCxnSpPr>
          <p:spPr>
            <a:xfrm flipV="1">
              <a:off x="6460899" y="2623598"/>
              <a:ext cx="0" cy="1246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0"/>
            <p:cNvSpPr/>
            <p:nvPr/>
          </p:nvSpPr>
          <p:spPr>
            <a:xfrm>
              <a:off x="7307575" y="3743744"/>
              <a:ext cx="10658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도착후</a:t>
              </a: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endParaRPr kumimoji="1" lang="en-US" altLang="ko-KR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통관 의뢰</a:t>
              </a:r>
            </a:p>
          </p:txBody>
        </p:sp>
        <p:sp>
          <p:nvSpPr>
            <p:cNvPr id="68" name="Rectangle 20"/>
            <p:cNvSpPr/>
            <p:nvPr/>
          </p:nvSpPr>
          <p:spPr>
            <a:xfrm>
              <a:off x="6501172" y="3104964"/>
              <a:ext cx="10658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통관후</a:t>
              </a:r>
              <a:endParaRPr kumimoji="1" lang="en-US" altLang="ko-KR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운송의뢰</a:t>
              </a:r>
            </a:p>
          </p:txBody>
        </p:sp>
        <p:cxnSp>
          <p:nvCxnSpPr>
            <p:cNvPr id="69" name="Straight Connector 308"/>
            <p:cNvCxnSpPr/>
            <p:nvPr/>
          </p:nvCxnSpPr>
          <p:spPr>
            <a:xfrm flipH="1" flipV="1">
              <a:off x="7579482" y="3719067"/>
              <a:ext cx="353038" cy="3006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308"/>
            <p:cNvCxnSpPr/>
            <p:nvPr/>
          </p:nvCxnSpPr>
          <p:spPr>
            <a:xfrm flipV="1">
              <a:off x="7601578" y="2498265"/>
              <a:ext cx="308019" cy="3436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20"/>
            <p:cNvSpPr/>
            <p:nvPr/>
          </p:nvSpPr>
          <p:spPr>
            <a:xfrm>
              <a:off x="7091551" y="2564904"/>
              <a:ext cx="10658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652463" fontAlgn="base" latinLnBrk="0">
                <a:buClr>
                  <a:prstClr val="black">
                    <a:lumMod val="65000"/>
                    <a:lumOff val="3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1"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화물배송 및 서류전달</a:t>
              </a:r>
            </a:p>
          </p:txBody>
        </p:sp>
        <p:sp>
          <p:nvSpPr>
            <p:cNvPr id="72" name="AutoShape 214"/>
            <p:cNvSpPr>
              <a:spLocks/>
            </p:cNvSpPr>
            <p:nvPr/>
          </p:nvSpPr>
          <p:spPr bwMode="auto">
            <a:xfrm>
              <a:off x="7869324" y="4121822"/>
              <a:ext cx="761712" cy="279286"/>
            </a:xfrm>
            <a:prstGeom prst="roundRect">
              <a:avLst>
                <a:gd name="adj" fmla="val 13804"/>
              </a:avLst>
            </a:prstGeom>
            <a:solidFill>
              <a:srgbClr val="004EA2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36000" rtlCol="0" anchor="ctr"/>
            <a:lstStyle/>
            <a:p>
              <a:pPr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en-US" altLang="ko-KR" sz="9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rPr>
                <a:t>TPL</a:t>
              </a:r>
              <a:endParaRPr lang="ko-KR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836876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200759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(18) </a:t>
            </a:r>
            <a:r>
              <a:rPr lang="ko-KR" altLang="en-US" dirty="0"/>
              <a:t>세관 신고 업무관리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AMS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 marL="0" indent="0">
              <a:defRPr/>
            </a:pPr>
            <a:r>
              <a:rPr lang="ko-KR" altLang="en-US" dirty="0" err="1"/>
              <a:t>제안사는</a:t>
            </a:r>
            <a:r>
              <a:rPr lang="ko-KR" altLang="en-US" dirty="0"/>
              <a:t> </a:t>
            </a:r>
            <a:r>
              <a:rPr lang="en-US" altLang="ko-KR" dirty="0"/>
              <a:t>AMS(</a:t>
            </a:r>
            <a:r>
              <a:rPr lang="ko-KR" altLang="en-US" dirty="0"/>
              <a:t>세관사전신고</a:t>
            </a:r>
            <a:r>
              <a:rPr lang="en-US" altLang="ko-KR" dirty="0"/>
              <a:t>)</a:t>
            </a:r>
            <a:r>
              <a:rPr lang="ko-KR" altLang="en-US" dirty="0"/>
              <a:t>대상 국가</a:t>
            </a:r>
            <a:r>
              <a:rPr lang="en-US" altLang="ko-KR" dirty="0"/>
              <a:t>(</a:t>
            </a:r>
            <a:r>
              <a:rPr lang="ko-KR" altLang="en-US" dirty="0"/>
              <a:t>미국</a:t>
            </a:r>
            <a:r>
              <a:rPr lang="en-US" altLang="ko-KR" dirty="0"/>
              <a:t>, </a:t>
            </a:r>
            <a:r>
              <a:rPr lang="ko-KR" altLang="en-US" dirty="0"/>
              <a:t>캐나다</a:t>
            </a:r>
            <a:r>
              <a:rPr lang="en-US" altLang="ko-KR" dirty="0"/>
              <a:t>, </a:t>
            </a:r>
            <a:r>
              <a:rPr lang="ko-KR" altLang="en-US" dirty="0" err="1"/>
              <a:t>맥시코</a:t>
            </a:r>
            <a:r>
              <a:rPr lang="en-US" altLang="ko-KR" dirty="0"/>
              <a:t>, </a:t>
            </a:r>
            <a:r>
              <a:rPr lang="ko-KR" altLang="en-US" dirty="0"/>
              <a:t>인도 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AMS </a:t>
            </a:r>
            <a:r>
              <a:rPr lang="ko-KR" altLang="en-US" dirty="0"/>
              <a:t>신고</a:t>
            </a:r>
            <a:r>
              <a:rPr lang="en-US" altLang="ko-KR" dirty="0"/>
              <a:t>(EDI, Off-line) </a:t>
            </a:r>
            <a:r>
              <a:rPr lang="ko-KR" altLang="en-US" dirty="0"/>
              <a:t>하는 기능을 구축하며</a:t>
            </a:r>
            <a:r>
              <a:rPr lang="en-US" altLang="ko-KR" dirty="0"/>
              <a:t>,  AMS </a:t>
            </a:r>
            <a:r>
              <a:rPr lang="ko-KR" altLang="en-US" dirty="0"/>
              <a:t>신고요청 및 정보연계 기능을 제공합니다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6973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AMS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74" name="직각 삼각형 173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76" name="직선 연결선 175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77" name="한쪽 모서리가 잘린 사각형 176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AMS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79" y="2024844"/>
            <a:ext cx="5553496" cy="24756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8" y="4509120"/>
            <a:ext cx="5557967" cy="181030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656" y="4509120"/>
            <a:ext cx="4572507" cy="171559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 bwMode="auto">
          <a:xfrm rot="20307271">
            <a:off x="4321195" y="3482391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28" name="직사각형 99"/>
          <p:cNvSpPr>
            <a:spLocks noChangeArrowheads="1"/>
          </p:cNvSpPr>
          <p:nvPr/>
        </p:nvSpPr>
        <p:spPr bwMode="auto">
          <a:xfrm>
            <a:off x="3345564" y="6077893"/>
            <a:ext cx="3263620" cy="230832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※ EDI </a:t>
            </a:r>
            <a:r>
              <a:rPr lang="ko-KR" altLang="en-US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통합 모니터링 기능 구현 화면</a:t>
            </a:r>
            <a:endParaRPr lang="ko-KR" altLang="en-US" sz="15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D90BF"/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+mj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10762" y="5411542"/>
            <a:ext cx="2396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 AMS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신고는 국내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적하목록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전송시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도착지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port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 미국인 경우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자동적으로 전송기능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전송결과는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EDI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통합모니터링 관리 화면을 통해서 통합조회 구현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61212" y="4131657"/>
            <a:ext cx="2521710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"/>
              <a:defRPr sz="1400" b="1"/>
            </a:lvl1pPr>
          </a:lstStyle>
          <a:p>
            <a:pPr>
              <a:lnSpc>
                <a:spcPct val="100000"/>
              </a:lnSpc>
            </a:pP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EDI Engine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이용한 안정적인 </a:t>
            </a: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AMS 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 구축</a:t>
            </a:r>
            <a:endParaRPr lang="en-US" altLang="ko-KR" sz="10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도착지 국가별로  </a:t>
            </a: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AMS 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자동전송 기능 구축</a:t>
            </a:r>
            <a:endParaRPr lang="en-US" altLang="ko-KR" sz="10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sz="10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EDI Inbound &amp; Outbound 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모니터링</a:t>
            </a: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기능 제공</a:t>
            </a:r>
            <a:endParaRPr lang="en-US" altLang="ko-KR" sz="10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9" name="AutoShape 79"/>
          <p:cNvSpPr>
            <a:spLocks/>
          </p:cNvSpPr>
          <p:nvPr/>
        </p:nvSpPr>
        <p:spPr bwMode="auto">
          <a:xfrm>
            <a:off x="6924733" y="2708919"/>
            <a:ext cx="2350245" cy="2804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Customer Value</a:t>
            </a:r>
            <a:endParaRPr lang="ko-KR" altLang="en-US" sz="1100" spc="-5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RixMGo B" charset="-128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867492" y="3841005"/>
            <a:ext cx="1328971" cy="24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pc="-100" dirty="0">
                <a:solidFill>
                  <a:prstClr val="black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EDI   </a:t>
            </a:r>
            <a:r>
              <a:rPr lang="ko-KR" altLang="en-US" sz="800" spc="-100" dirty="0">
                <a:solidFill>
                  <a:prstClr val="black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통합관리 기능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220" y="3160424"/>
            <a:ext cx="1079963" cy="664620"/>
          </a:xfrm>
          <a:prstGeom prst="rect">
            <a:avLst/>
          </a:prstGeom>
        </p:spPr>
      </p:pic>
      <p:sp>
        <p:nvSpPr>
          <p:cNvPr id="45" name="순서도: 다중 문서 352">
            <a:extLst>
              <a:ext uri="{FF2B5EF4-FFF2-40B4-BE49-F238E27FC236}">
                <a16:creationId xmlns:a16="http://schemas.microsoft.com/office/drawing/2014/main" id="{9D311905-B64E-4F4B-9419-400FAE59B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1070" y="3146432"/>
            <a:ext cx="684076" cy="570565"/>
          </a:xfrm>
          <a:prstGeom prst="flowChartMultidocument">
            <a:avLst/>
          </a:prstGeom>
          <a:solidFill>
            <a:srgbClr val="DCE6F2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buNone/>
            </a:pP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AMS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전자문서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398422" y="3029975"/>
            <a:ext cx="876556" cy="933019"/>
            <a:chOff x="10409683" y="2628533"/>
            <a:chExt cx="1075736" cy="1043670"/>
          </a:xfrm>
        </p:grpSpPr>
        <p:sp>
          <p:nvSpPr>
            <p:cNvPr id="46" name="AutoShape 90"/>
            <p:cNvSpPr>
              <a:spLocks/>
            </p:cNvSpPr>
            <p:nvPr/>
          </p:nvSpPr>
          <p:spPr bwMode="auto">
            <a:xfrm>
              <a:off x="10409683" y="2628533"/>
              <a:ext cx="1075736" cy="1043670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E6691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883466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ko-KR" sz="4300" spc="-5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pic>
          <p:nvPicPr>
            <p:cNvPr id="47" name="Picture 118" descr="DB_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6552" y="3070880"/>
              <a:ext cx="856527" cy="474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94"/>
            <p:cNvSpPr>
              <a:spLocks/>
            </p:cNvSpPr>
            <p:nvPr/>
          </p:nvSpPr>
          <p:spPr bwMode="auto">
            <a:xfrm>
              <a:off x="10575782" y="3211083"/>
              <a:ext cx="775193" cy="169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defTabSz="883466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82" spc="-50" dirty="0">
                  <a:solidFill>
                    <a:srgbClr val="141313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M" charset="-128"/>
                </a:rPr>
                <a:t>AMS </a:t>
              </a:r>
              <a:r>
                <a:rPr lang="ko-KR" altLang="en-US" sz="882" spc="-50" dirty="0">
                  <a:solidFill>
                    <a:srgbClr val="141313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M" charset="-128"/>
                </a:rPr>
                <a:t>신고정보</a:t>
              </a:r>
              <a:endParaRPr lang="en-US" altLang="ko-KR" sz="882" spc="-50" dirty="0">
                <a:solidFill>
                  <a:srgbClr val="141313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M" charset="-128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0483665" y="2698614"/>
              <a:ext cx="899870" cy="34023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1000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중계망</a:t>
              </a:r>
              <a:endParaRPr lang="en-US" altLang="ko-KR" sz="10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latinLnBrk="0"/>
              <a:r>
                <a:rPr lang="ko-KR" altLang="en-US" sz="1000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사업자</a:t>
              </a:r>
            </a:p>
          </p:txBody>
        </p:sp>
      </p:grpSp>
      <p:sp>
        <p:nvSpPr>
          <p:cNvPr id="50" name="오른쪽 화살표 49"/>
          <p:cNvSpPr/>
          <p:nvPr/>
        </p:nvSpPr>
        <p:spPr>
          <a:xfrm>
            <a:off x="8058097" y="3130284"/>
            <a:ext cx="327537" cy="684076"/>
          </a:xfrm>
          <a:prstGeom prst="rightArrow">
            <a:avLst>
              <a:gd name="adj1" fmla="val 50000"/>
              <a:gd name="adj2" fmla="val 466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50" tIns="44176" rIns="88350" bIns="44176" spcCol="0" rtlCol="0" anchor="ctr"/>
          <a:lstStyle/>
          <a:p>
            <a:pPr algn="ctr" defTabSz="883466" latinLnBrk="0"/>
            <a:endParaRPr lang="ko-KR" altLang="en-US" sz="1985">
              <a:solidFill>
                <a:prstClr val="whit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92118" y="5916747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47385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527716"/>
            <a:ext cx="5764202" cy="236988"/>
          </a:xfrm>
        </p:spPr>
        <p:txBody>
          <a:bodyPr/>
          <a:lstStyle/>
          <a:p>
            <a:r>
              <a:rPr lang="ko-KR" altLang="en-US" dirty="0"/>
              <a:t>다</a:t>
            </a:r>
            <a:r>
              <a:rPr lang="en-US" altLang="ko-KR" dirty="0"/>
              <a:t>) </a:t>
            </a:r>
            <a:r>
              <a:rPr lang="ko-KR" altLang="en-US" dirty="0"/>
              <a:t>프로세스 흐름도</a:t>
            </a:r>
            <a:r>
              <a:rPr lang="en-US" altLang="ko-KR" dirty="0"/>
              <a:t>(</a:t>
            </a:r>
            <a:r>
              <a:rPr lang="ko-KR" altLang="en-US" dirty="0"/>
              <a:t>업무</a:t>
            </a:r>
            <a:r>
              <a:rPr lang="en-US" altLang="ko-KR" dirty="0"/>
              <a:t>/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88504" y="1076584"/>
            <a:ext cx="8928546" cy="572596"/>
            <a:chOff x="671525" y="7904654"/>
            <a:chExt cx="8928546" cy="572596"/>
          </a:xfrm>
        </p:grpSpPr>
        <p:grpSp>
          <p:nvGrpSpPr>
            <p:cNvPr id="73" name="그룹 72"/>
            <p:cNvGrpSpPr/>
            <p:nvPr/>
          </p:nvGrpSpPr>
          <p:grpSpPr>
            <a:xfrm>
              <a:off x="671525" y="7904654"/>
              <a:ext cx="8928546" cy="572596"/>
              <a:chOff x="676276" y="4422973"/>
              <a:chExt cx="9160532" cy="266700"/>
            </a:xfrm>
          </p:grpSpPr>
          <p:sp>
            <p:nvSpPr>
              <p:cNvPr id="81" name="직사각형 80"/>
              <p:cNvSpPr/>
              <p:nvPr/>
            </p:nvSpPr>
            <p:spPr bwMode="auto">
              <a:xfrm>
                <a:off x="676276" y="4422973"/>
                <a:ext cx="9160532" cy="2667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indent="0" algn="r" defTabSz="93662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1" i="0" u="none" strike="noStrike" cap="none" normalizeH="0" baseline="0">
                  <a:solidFill>
                    <a:schemeClr val="tx1"/>
                  </a:solidFill>
                  <a:effectLst/>
                  <a:latin typeface="굴림" charset="-127"/>
                  <a:ea typeface="굴림" charset="-127"/>
                </a:endParaRPr>
              </a:p>
            </p:txBody>
          </p:sp>
          <p:cxnSp>
            <p:nvCxnSpPr>
              <p:cNvPr id="82" name="직선 연결선 81"/>
              <p:cNvCxnSpPr/>
              <p:nvPr/>
            </p:nvCxnSpPr>
            <p:spPr bwMode="auto">
              <a:xfrm>
                <a:off x="676276" y="4684125"/>
                <a:ext cx="9159972" cy="0"/>
              </a:xfrm>
              <a:prstGeom prst="line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</p:cxnSp>
          <p:cxnSp>
            <p:nvCxnSpPr>
              <p:cNvPr id="83" name="직선 연결선 82"/>
              <p:cNvCxnSpPr/>
              <p:nvPr/>
            </p:nvCxnSpPr>
            <p:spPr bwMode="auto">
              <a:xfrm>
                <a:off x="676276" y="4422973"/>
                <a:ext cx="9159972" cy="0"/>
              </a:xfrm>
              <a:prstGeom prst="line">
                <a:avLst/>
              </a:prstGeom>
              <a:solidFill>
                <a:schemeClr val="bg1"/>
              </a:solidFill>
              <a:ln w="6350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</p:cxnSp>
        </p:grpSp>
        <p:sp>
          <p:nvSpPr>
            <p:cNvPr id="75" name="Text Box 298"/>
            <p:cNvSpPr txBox="1">
              <a:spLocks noChangeArrowheads="1"/>
            </p:cNvSpPr>
            <p:nvPr/>
          </p:nvSpPr>
          <p:spPr bwMode="gray">
            <a:xfrm>
              <a:off x="1133049" y="7968054"/>
              <a:ext cx="3534920" cy="1692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lvl="2" indent="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kern="0" dirty="0">
                  <a:ln w="0" cmpd="sng">
                    <a:noFill/>
                    <a:prstDash val="solid"/>
                  </a:ln>
                  <a:latin typeface="Rix모던고딕 B" pitchFamily="18" charset="-127"/>
                  <a:ea typeface="Rix모던고딕 B" pitchFamily="18" charset="-127"/>
                </a:rPr>
                <a:t>FMS (</a:t>
              </a:r>
              <a:r>
                <a:rPr kumimoji="0" lang="en-US" altLang="ko-KR" sz="1100" kern="0" dirty="0" err="1">
                  <a:ln w="0" cmpd="sng">
                    <a:noFill/>
                    <a:prstDash val="solid"/>
                  </a:ln>
                  <a:latin typeface="Rix모던고딕 B" pitchFamily="18" charset="-127"/>
                  <a:ea typeface="Rix모던고딕 B" pitchFamily="18" charset="-127"/>
                </a:rPr>
                <a:t>Forwding</a:t>
              </a:r>
              <a:r>
                <a:rPr kumimoji="0" lang="en-US" altLang="ko-KR" sz="1100" kern="0" dirty="0">
                  <a:ln w="0" cmpd="sng">
                    <a:noFill/>
                    <a:prstDash val="solid"/>
                  </a:ln>
                  <a:latin typeface="Rix모던고딕 B" pitchFamily="18" charset="-127"/>
                  <a:ea typeface="Rix모던고딕 B" pitchFamily="18" charset="-127"/>
                </a:rPr>
                <a:t> Management </a:t>
              </a:r>
              <a:r>
                <a:rPr kumimoji="0" lang="en-US" altLang="ko-KR" sz="1100" kern="0" dirty="0" err="1">
                  <a:ln w="0" cmpd="sng">
                    <a:noFill/>
                    <a:prstDash val="solid"/>
                  </a:ln>
                  <a:latin typeface="Rix모던고딕 B" pitchFamily="18" charset="-127"/>
                  <a:ea typeface="Rix모던고딕 B" pitchFamily="18" charset="-127"/>
                </a:rPr>
                <a:t>Syetem</a:t>
              </a:r>
              <a:r>
                <a:rPr kumimoji="0" lang="en-US" altLang="ko-KR" sz="1100" kern="0" dirty="0">
                  <a:ln w="0" cmpd="sng">
                    <a:noFill/>
                    <a:prstDash val="solid"/>
                  </a:ln>
                  <a:latin typeface="Rix모던고딕 B" pitchFamily="18" charset="-127"/>
                  <a:ea typeface="Rix모던고딕 B" pitchFamily="18" charset="-127"/>
                </a:rPr>
                <a:t>) </a:t>
              </a:r>
              <a:r>
                <a:rPr kumimoji="0" lang="ko-KR" altLang="en-US" sz="1100" kern="0" dirty="0">
                  <a:ln w="0" cmpd="sng">
                    <a:noFill/>
                    <a:prstDash val="solid"/>
                  </a:ln>
                  <a:latin typeface="Rix모던고딕 B" pitchFamily="18" charset="-127"/>
                  <a:ea typeface="Rix모던고딕 B" pitchFamily="18" charset="-127"/>
                </a:rPr>
                <a:t>프로세스 흐름도</a:t>
              </a:r>
            </a:p>
          </p:txBody>
        </p:sp>
        <p:grpSp>
          <p:nvGrpSpPr>
            <p:cNvPr id="76" name="그룹 75"/>
            <p:cNvGrpSpPr>
              <a:grpSpLocks noChangeAspect="1"/>
            </p:cNvGrpSpPr>
            <p:nvPr/>
          </p:nvGrpSpPr>
          <p:grpSpPr>
            <a:xfrm>
              <a:off x="828226" y="8019634"/>
              <a:ext cx="239085" cy="77435"/>
              <a:chOff x="3214126" y="4536675"/>
              <a:chExt cx="225608" cy="73071"/>
            </a:xfrm>
          </p:grpSpPr>
          <p:sp>
            <p:nvSpPr>
              <p:cNvPr id="78" name="이등변 삼각형 77"/>
              <p:cNvSpPr/>
              <p:nvPr/>
            </p:nvSpPr>
            <p:spPr bwMode="auto">
              <a:xfrm rot="5400000">
                <a:off x="3209087" y="4541714"/>
                <a:ext cx="73069" cy="62991"/>
              </a:xfrm>
              <a:prstGeom prst="triangle">
                <a:avLst/>
              </a:prstGeom>
              <a:solidFill>
                <a:srgbClr val="84CDE7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79" name="이등변 삼각형 78"/>
              <p:cNvSpPr/>
              <p:nvPr/>
            </p:nvSpPr>
            <p:spPr bwMode="auto">
              <a:xfrm rot="5400000">
                <a:off x="3290396" y="4541714"/>
                <a:ext cx="73069" cy="62991"/>
              </a:xfrm>
              <a:prstGeom prst="triangle">
                <a:avLst/>
              </a:prstGeom>
              <a:solidFill>
                <a:schemeClr val="tx2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80" name="이등변 삼각형 79"/>
              <p:cNvSpPr/>
              <p:nvPr/>
            </p:nvSpPr>
            <p:spPr bwMode="auto">
              <a:xfrm rot="5400000">
                <a:off x="3371704" y="4541715"/>
                <a:ext cx="73070" cy="62991"/>
              </a:xfrm>
              <a:prstGeom prst="triangle">
                <a:avLst/>
              </a:prstGeom>
              <a:solidFill>
                <a:srgbClr val="07769D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80939" algn="ctr" defTabSz="935655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</p:grpSp>
      </p:grpSp>
      <p:cxnSp>
        <p:nvCxnSpPr>
          <p:cNvPr id="84" name="직선 연결선 83"/>
          <p:cNvCxnSpPr/>
          <p:nvPr/>
        </p:nvCxnSpPr>
        <p:spPr bwMode="auto">
          <a:xfrm>
            <a:off x="527603" y="3857232"/>
            <a:ext cx="5112000" cy="0"/>
          </a:xfrm>
          <a:prstGeom prst="line">
            <a:avLst/>
          </a:prstGeom>
          <a:noFill/>
          <a:ln w="6350" cap="flat" cmpd="sng" algn="ctr">
            <a:solidFill>
              <a:srgbClr val="77777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오각형 84"/>
          <p:cNvSpPr/>
          <p:nvPr/>
        </p:nvSpPr>
        <p:spPr bwMode="auto">
          <a:xfrm>
            <a:off x="3729284" y="2351609"/>
            <a:ext cx="3780000" cy="4032000"/>
          </a:xfrm>
          <a:prstGeom prst="homePlate">
            <a:avLst>
              <a:gd name="adj" fmla="val 8577"/>
            </a:avLst>
          </a:prstGeom>
          <a:noFill/>
          <a:ln w="19050">
            <a:solidFill>
              <a:srgbClr val="3C8ECD"/>
            </a:solidFill>
          </a:ln>
          <a:effectLst>
            <a:glow rad="101600">
              <a:srgbClr val="BBE0E3">
                <a:satMod val="175000"/>
                <a:alpha val="40000"/>
              </a:srgbClr>
            </a:glow>
          </a:effectLst>
        </p:spPr>
        <p:txBody>
          <a:bodyPr wrap="none" anchor="ctr"/>
          <a:lstStyle/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100" kern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Arial" pitchFamily="34" charset="0"/>
            </a:endParaRPr>
          </a:p>
        </p:txBody>
      </p:sp>
      <p:cxnSp>
        <p:nvCxnSpPr>
          <p:cNvPr id="86" name="직선 연결선 85"/>
          <p:cNvCxnSpPr/>
          <p:nvPr/>
        </p:nvCxnSpPr>
        <p:spPr bwMode="auto">
          <a:xfrm>
            <a:off x="1560655" y="1916832"/>
            <a:ext cx="1728000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2004509" y="1655222"/>
            <a:ext cx="840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dirty="0">
                <a:latin typeface="Rix모던고딕 L" panose="02020603020101020101" pitchFamily="18" charset="-127"/>
                <a:ea typeface="Rix모던고딕 L" panose="02020603020101020101" pitchFamily="18" charset="-127"/>
                <a:cs typeface="Times New Roman" panose="02020603050405020304" pitchFamily="18" charset="0"/>
              </a:rPr>
              <a:t>고객 </a:t>
            </a:r>
            <a:r>
              <a:rPr kumimoji="0"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  <a:cs typeface="Times New Roman" panose="02020603050405020304" pitchFamily="18" charset="0"/>
              </a:rPr>
              <a:t>Order</a:t>
            </a:r>
          </a:p>
        </p:txBody>
      </p:sp>
      <p:cxnSp>
        <p:nvCxnSpPr>
          <p:cNvPr id="88" name="직선 연결선 87"/>
          <p:cNvCxnSpPr/>
          <p:nvPr/>
        </p:nvCxnSpPr>
        <p:spPr bwMode="auto">
          <a:xfrm>
            <a:off x="3905929" y="1916832"/>
            <a:ext cx="3168000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4645793" y="1655222"/>
            <a:ext cx="16882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1" dirty="0" err="1">
                <a:latin typeface="Rix모던고딕 L" panose="02020603020101020101" pitchFamily="18" charset="-127"/>
                <a:ea typeface="Rix모던고딕 L" panose="02020603020101020101" pitchFamily="18" charset="-127"/>
                <a:cs typeface="Times New Roman" panose="02020603050405020304" pitchFamily="18" charset="0"/>
              </a:rPr>
              <a:t>인터지스</a:t>
            </a:r>
            <a:r>
              <a:rPr kumimoji="0" lang="ko-KR" altLang="en-US" sz="1100" b="1" dirty="0">
                <a:latin typeface="Rix모던고딕 L" panose="02020603020101020101" pitchFamily="18" charset="-127"/>
                <a:ea typeface="Rix모던고딕 L" panose="02020603020101020101" pitchFamily="18" charset="-127"/>
                <a:cs typeface="Times New Roman" panose="02020603050405020304" pitchFamily="18" charset="0"/>
              </a:rPr>
              <a:t> 통합 물류 플랫폼</a:t>
            </a:r>
            <a:endParaRPr kumimoji="0" lang="en-US" altLang="ko-KR" sz="1100" b="1" dirty="0">
              <a:latin typeface="Rix모던고딕 L" panose="02020603020101020101" pitchFamily="18" charset="-127"/>
              <a:ea typeface="Rix모던고딕 L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0" name="Rectangle 83"/>
          <p:cNvSpPr>
            <a:spLocks noChangeArrowheads="1"/>
          </p:cNvSpPr>
          <p:nvPr/>
        </p:nvSpPr>
        <p:spPr bwMode="auto">
          <a:xfrm>
            <a:off x="527603" y="2435940"/>
            <a:ext cx="900000" cy="1353600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Order</a:t>
            </a:r>
          </a:p>
        </p:txBody>
      </p:sp>
      <p:sp>
        <p:nvSpPr>
          <p:cNvPr id="91" name="Rectangle 83"/>
          <p:cNvSpPr>
            <a:spLocks noChangeArrowheads="1"/>
          </p:cNvSpPr>
          <p:nvPr/>
        </p:nvSpPr>
        <p:spPr bwMode="auto">
          <a:xfrm>
            <a:off x="527603" y="3924924"/>
            <a:ext cx="900000" cy="1353600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Operation</a:t>
            </a:r>
          </a:p>
        </p:txBody>
      </p:sp>
      <p:sp>
        <p:nvSpPr>
          <p:cNvPr id="92" name="Rectangle 83"/>
          <p:cNvSpPr>
            <a:spLocks noChangeArrowheads="1"/>
          </p:cNvSpPr>
          <p:nvPr/>
        </p:nvSpPr>
        <p:spPr bwMode="auto">
          <a:xfrm>
            <a:off x="527603" y="5413908"/>
            <a:ext cx="900000" cy="856800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Billing</a:t>
            </a: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1560655" y="2435940"/>
            <a:ext cx="1728000" cy="360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777777"/>
            </a:solidFill>
            <a:round/>
            <a:headEnd/>
            <a:tailEnd/>
          </a:ln>
        </p:spPr>
        <p:txBody>
          <a:bodyPr wrap="none" lIns="0" tIns="46800" rIns="0" anchor="ctr"/>
          <a:lstStyle/>
          <a:p>
            <a:pPr marL="0" marR="0" lvl="0" indent="0" algn="ctr" defTabSz="914400" eaLnBrk="0" fontAlgn="auto" latinLnBrk="0" hangingPunc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Deliver Order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</a:t>
            </a:r>
          </a:p>
        </p:txBody>
      </p:sp>
      <p:sp>
        <p:nvSpPr>
          <p:cNvPr id="94" name="모서리가 둥근 직사각형 93"/>
          <p:cNvSpPr/>
          <p:nvPr/>
        </p:nvSpPr>
        <p:spPr bwMode="auto">
          <a:xfrm>
            <a:off x="3905929" y="2435940"/>
            <a:ext cx="1728000" cy="360000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국제운송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Booking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요청</a:t>
            </a: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3905929" y="3428596"/>
            <a:ext cx="1728000" cy="360000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MBL/HBL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생성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스케줄링</a:t>
            </a: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3905929" y="2932268"/>
            <a:ext cx="1728000" cy="360000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국제운송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Booking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확정</a:t>
            </a:r>
          </a:p>
        </p:txBody>
      </p:sp>
      <p:sp>
        <p:nvSpPr>
          <p:cNvPr id="97" name="모서리가 둥근 직사각형 96"/>
          <p:cNvSpPr/>
          <p:nvPr/>
        </p:nvSpPr>
        <p:spPr bwMode="auto">
          <a:xfrm>
            <a:off x="1560655" y="3428596"/>
            <a:ext cx="1728000" cy="360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777777"/>
            </a:solidFill>
            <a:round/>
            <a:headEnd/>
            <a:tailEnd/>
          </a:ln>
        </p:spPr>
        <p:txBody>
          <a:bodyPr wrap="none" lIns="0" tIns="46800" rIns="0" anchor="ctr"/>
          <a:lstStyle/>
          <a:p>
            <a:pPr marL="0" marR="0" lvl="0" indent="0" algn="ctr" defTabSz="914400" eaLnBrk="0" fontAlgn="auto" latinLnBrk="0" hangingPunc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선적요청</a:t>
            </a:r>
            <a:b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(S/R: DO Combine, C/I, P/L)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98" name="직선 화살표 연결선 97"/>
          <p:cNvCxnSpPr>
            <a:stCxn id="93" idx="2"/>
            <a:endCxn id="97" idx="0"/>
          </p:cNvCxnSpPr>
          <p:nvPr/>
        </p:nvCxnSpPr>
        <p:spPr>
          <a:xfrm>
            <a:off x="2424655" y="2795940"/>
            <a:ext cx="0" cy="63265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9" name="직선 화살표 연결선 98"/>
          <p:cNvCxnSpPr>
            <a:stCxn id="94" idx="2"/>
            <a:endCxn id="96" idx="0"/>
          </p:cNvCxnSpPr>
          <p:nvPr/>
        </p:nvCxnSpPr>
        <p:spPr>
          <a:xfrm>
            <a:off x="4769929" y="2795940"/>
            <a:ext cx="0" cy="1363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0" name="직선 화살표 연결선 99"/>
          <p:cNvCxnSpPr>
            <a:stCxn id="96" idx="2"/>
            <a:endCxn id="95" idx="0"/>
          </p:cNvCxnSpPr>
          <p:nvPr/>
        </p:nvCxnSpPr>
        <p:spPr>
          <a:xfrm>
            <a:off x="4769929" y="3292268"/>
            <a:ext cx="0" cy="1363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1" name="직선 화살표 연결선 100"/>
          <p:cNvCxnSpPr>
            <a:stCxn id="97" idx="3"/>
            <a:endCxn id="95" idx="1"/>
          </p:cNvCxnSpPr>
          <p:nvPr/>
        </p:nvCxnSpPr>
        <p:spPr>
          <a:xfrm>
            <a:off x="3288655" y="3608596"/>
            <a:ext cx="61727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102" name="직선 화살표 연결선 101"/>
          <p:cNvCxnSpPr>
            <a:stCxn id="93" idx="3"/>
            <a:endCxn id="94" idx="1"/>
          </p:cNvCxnSpPr>
          <p:nvPr/>
        </p:nvCxnSpPr>
        <p:spPr>
          <a:xfrm>
            <a:off x="3288655" y="2615940"/>
            <a:ext cx="61727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03" name="모서리가 둥근 직사각형 102"/>
          <p:cNvSpPr/>
          <p:nvPr/>
        </p:nvSpPr>
        <p:spPr bwMode="auto">
          <a:xfrm>
            <a:off x="1560655" y="4421252"/>
            <a:ext cx="1728000" cy="360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777777"/>
            </a:solidFill>
            <a:round/>
            <a:headEnd/>
            <a:tailEnd/>
          </a:ln>
        </p:spPr>
        <p:txBody>
          <a:bodyPr wrap="none" lIns="0" tIns="46800" rIns="0" anchor="ctr"/>
          <a:lstStyle/>
          <a:p>
            <a:pPr marL="0" marR="0" lvl="0" indent="0" algn="ctr" defTabSz="914400" eaLnBrk="0" fontAlgn="auto" latinLnBrk="0" hangingPunc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HBL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</a:t>
            </a:r>
          </a:p>
        </p:txBody>
      </p:sp>
      <p:sp>
        <p:nvSpPr>
          <p:cNvPr id="104" name="모서리가 둥근 직사각형 103"/>
          <p:cNvSpPr/>
          <p:nvPr/>
        </p:nvSpPr>
        <p:spPr bwMode="auto">
          <a:xfrm>
            <a:off x="3905929" y="3924924"/>
            <a:ext cx="1728000" cy="360000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내륙운송 실행</a:t>
            </a:r>
          </a:p>
        </p:txBody>
      </p:sp>
      <p:sp>
        <p:nvSpPr>
          <p:cNvPr id="105" name="모서리가 둥근 직사각형 104"/>
          <p:cNvSpPr/>
          <p:nvPr/>
        </p:nvSpPr>
        <p:spPr bwMode="auto">
          <a:xfrm>
            <a:off x="3905929" y="4421252"/>
            <a:ext cx="1728000" cy="360000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항공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해상운송 실행</a:t>
            </a:r>
          </a:p>
        </p:txBody>
      </p:sp>
      <p:sp>
        <p:nvSpPr>
          <p:cNvPr id="106" name="모서리가 둥근 직사각형 105"/>
          <p:cNvSpPr/>
          <p:nvPr/>
        </p:nvSpPr>
        <p:spPr bwMode="auto">
          <a:xfrm>
            <a:off x="3905929" y="4917580"/>
            <a:ext cx="1728000" cy="360000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화물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POD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수행</a:t>
            </a:r>
          </a:p>
        </p:txBody>
      </p:sp>
      <p:cxnSp>
        <p:nvCxnSpPr>
          <p:cNvPr id="107" name="직선 화살표 연결선 106"/>
          <p:cNvCxnSpPr>
            <a:stCxn id="104" idx="2"/>
            <a:endCxn id="105" idx="0"/>
          </p:cNvCxnSpPr>
          <p:nvPr/>
        </p:nvCxnSpPr>
        <p:spPr>
          <a:xfrm>
            <a:off x="4769929" y="4284924"/>
            <a:ext cx="0" cy="1363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8" name="직선 화살표 연결선 107"/>
          <p:cNvCxnSpPr>
            <a:stCxn id="105" idx="2"/>
            <a:endCxn id="106" idx="0"/>
          </p:cNvCxnSpPr>
          <p:nvPr/>
        </p:nvCxnSpPr>
        <p:spPr>
          <a:xfrm>
            <a:off x="4769929" y="4781252"/>
            <a:ext cx="0" cy="1363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9" name="직선 화살표 연결선 108"/>
          <p:cNvCxnSpPr>
            <a:stCxn id="95" idx="2"/>
            <a:endCxn id="104" idx="0"/>
          </p:cNvCxnSpPr>
          <p:nvPr/>
        </p:nvCxnSpPr>
        <p:spPr>
          <a:xfrm>
            <a:off x="4769929" y="3788596"/>
            <a:ext cx="0" cy="1363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10" name="모서리가 둥근 직사각형 109"/>
          <p:cNvSpPr/>
          <p:nvPr/>
        </p:nvSpPr>
        <p:spPr bwMode="auto">
          <a:xfrm>
            <a:off x="3905929" y="5413908"/>
            <a:ext cx="1728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물류실행실적관리</a:t>
            </a:r>
          </a:p>
        </p:txBody>
      </p:sp>
      <p:sp>
        <p:nvSpPr>
          <p:cNvPr id="111" name="모서리가 둥근 직사각형 110"/>
          <p:cNvSpPr/>
          <p:nvPr/>
        </p:nvSpPr>
        <p:spPr bwMode="auto">
          <a:xfrm>
            <a:off x="3905929" y="5910239"/>
            <a:ext cx="1728000" cy="360000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물류비 자동정산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(AR, AP)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1560655" y="5910239"/>
            <a:ext cx="1728000" cy="360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777777"/>
            </a:solidFill>
            <a:round/>
            <a:headEnd/>
            <a:tailEnd/>
          </a:ln>
        </p:spPr>
        <p:txBody>
          <a:bodyPr wrap="none" lIns="0" tIns="46800" rIns="0" anchor="ctr"/>
          <a:lstStyle/>
          <a:p>
            <a:pPr marL="0" marR="0" lvl="0" indent="0" algn="ctr" defTabSz="914400" eaLnBrk="0" fontAlgn="auto" latinLnBrk="0" hangingPunc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물류비 검증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정산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(AP)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13" name="직선 화살표 연결선 112"/>
          <p:cNvCxnSpPr>
            <a:stCxn id="106" idx="2"/>
            <a:endCxn id="110" idx="0"/>
          </p:cNvCxnSpPr>
          <p:nvPr/>
        </p:nvCxnSpPr>
        <p:spPr>
          <a:xfrm>
            <a:off x="4769929" y="5277580"/>
            <a:ext cx="0" cy="1363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4" name="직선 화살표 연결선 113"/>
          <p:cNvCxnSpPr>
            <a:stCxn id="110" idx="2"/>
            <a:endCxn id="111" idx="0"/>
          </p:cNvCxnSpPr>
          <p:nvPr/>
        </p:nvCxnSpPr>
        <p:spPr>
          <a:xfrm>
            <a:off x="4769929" y="5773908"/>
            <a:ext cx="0" cy="13633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5" name="직선 화살표 연결선 114"/>
          <p:cNvCxnSpPr>
            <a:stCxn id="111" idx="1"/>
            <a:endCxn id="112" idx="3"/>
          </p:cNvCxnSpPr>
          <p:nvPr/>
        </p:nvCxnSpPr>
        <p:spPr>
          <a:xfrm flipH="1">
            <a:off x="3288655" y="6090239"/>
            <a:ext cx="61727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6" name="직선 화살표 연결선 115"/>
          <p:cNvCxnSpPr>
            <a:stCxn id="103" idx="2"/>
            <a:endCxn id="112" idx="0"/>
          </p:cNvCxnSpPr>
          <p:nvPr/>
        </p:nvCxnSpPr>
        <p:spPr>
          <a:xfrm>
            <a:off x="2424655" y="4781252"/>
            <a:ext cx="0" cy="112898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7" name="직선 화살표 연결선 116"/>
          <p:cNvCxnSpPr>
            <a:stCxn id="94" idx="3"/>
          </p:cNvCxnSpPr>
          <p:nvPr/>
        </p:nvCxnSpPr>
        <p:spPr>
          <a:xfrm>
            <a:off x="5633929" y="2615940"/>
            <a:ext cx="216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8" name="직선 화살표 연결선 117"/>
          <p:cNvCxnSpPr>
            <a:stCxn id="96" idx="3"/>
          </p:cNvCxnSpPr>
          <p:nvPr/>
        </p:nvCxnSpPr>
        <p:spPr>
          <a:xfrm>
            <a:off x="5633929" y="3112268"/>
            <a:ext cx="216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9" name="직선 화살표 연결선 118"/>
          <p:cNvCxnSpPr>
            <a:stCxn id="95" idx="3"/>
          </p:cNvCxnSpPr>
          <p:nvPr/>
        </p:nvCxnSpPr>
        <p:spPr>
          <a:xfrm>
            <a:off x="5633929" y="3608596"/>
            <a:ext cx="216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0" name="직선 화살표 연결선 119"/>
          <p:cNvCxnSpPr>
            <a:stCxn id="104" idx="3"/>
          </p:cNvCxnSpPr>
          <p:nvPr/>
        </p:nvCxnSpPr>
        <p:spPr>
          <a:xfrm>
            <a:off x="5633929" y="4104924"/>
            <a:ext cx="216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1" name="직선 화살표 연결선 120"/>
          <p:cNvCxnSpPr>
            <a:stCxn id="105" idx="3"/>
          </p:cNvCxnSpPr>
          <p:nvPr/>
        </p:nvCxnSpPr>
        <p:spPr>
          <a:xfrm>
            <a:off x="5633929" y="4601252"/>
            <a:ext cx="216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2" name="직선 화살표 연결선 121"/>
          <p:cNvCxnSpPr>
            <a:stCxn id="106" idx="3"/>
          </p:cNvCxnSpPr>
          <p:nvPr/>
        </p:nvCxnSpPr>
        <p:spPr>
          <a:xfrm>
            <a:off x="5633929" y="5097580"/>
            <a:ext cx="216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3" name="직선 화살표 연결선 122"/>
          <p:cNvCxnSpPr>
            <a:stCxn id="110" idx="3"/>
          </p:cNvCxnSpPr>
          <p:nvPr/>
        </p:nvCxnSpPr>
        <p:spPr>
          <a:xfrm>
            <a:off x="5633929" y="5593908"/>
            <a:ext cx="216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4" name="직선 화살표 연결선 123"/>
          <p:cNvCxnSpPr>
            <a:stCxn id="111" idx="3"/>
          </p:cNvCxnSpPr>
          <p:nvPr/>
        </p:nvCxnSpPr>
        <p:spPr>
          <a:xfrm>
            <a:off x="5633929" y="6090239"/>
            <a:ext cx="216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5" name="모서리가 둥근 직사각형 124"/>
          <p:cNvSpPr/>
          <p:nvPr/>
        </p:nvSpPr>
        <p:spPr bwMode="auto">
          <a:xfrm>
            <a:off x="1560655" y="3924924"/>
            <a:ext cx="1728000" cy="360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777777"/>
            </a:solidFill>
            <a:round/>
            <a:headEnd/>
            <a:tailEnd/>
          </a:ln>
        </p:spPr>
        <p:txBody>
          <a:bodyPr wrap="none" lIns="0" tIns="46800" rIns="0" anchor="ctr"/>
          <a:lstStyle/>
          <a:p>
            <a:pPr marL="0" marR="0" lvl="0" indent="0" algn="ctr" defTabSz="914400" eaLnBrk="0" fontAlgn="auto" latinLnBrk="0" hangingPunc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수출입 통관관리</a:t>
            </a:r>
          </a:p>
        </p:txBody>
      </p:sp>
      <p:cxnSp>
        <p:nvCxnSpPr>
          <p:cNvPr id="126" name="직선 화살표 연결선 164"/>
          <p:cNvCxnSpPr>
            <a:stCxn id="95" idx="1"/>
            <a:endCxn id="103" idx="3"/>
          </p:cNvCxnSpPr>
          <p:nvPr/>
        </p:nvCxnSpPr>
        <p:spPr>
          <a:xfrm rot="10800000" flipV="1">
            <a:off x="3288655" y="3701252"/>
            <a:ext cx="617274" cy="90000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직선 화살표 연결선 126"/>
          <p:cNvCxnSpPr>
            <a:stCxn id="125" idx="2"/>
            <a:endCxn id="103" idx="0"/>
          </p:cNvCxnSpPr>
          <p:nvPr/>
        </p:nvCxnSpPr>
        <p:spPr>
          <a:xfrm>
            <a:off x="2424655" y="4284924"/>
            <a:ext cx="0" cy="1363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28" name="Rectangle 83"/>
          <p:cNvSpPr>
            <a:spLocks noChangeArrowheads="1"/>
          </p:cNvSpPr>
          <p:nvPr/>
        </p:nvSpPr>
        <p:spPr bwMode="auto">
          <a:xfrm>
            <a:off x="527603" y="1966402"/>
            <a:ext cx="6682006" cy="308744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기준정보관리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7693145" y="3130775"/>
            <a:ext cx="14718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100" b="1" dirty="0">
                <a:solidFill>
                  <a:srgbClr val="0000CC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물류 全 영역</a:t>
            </a:r>
            <a:br>
              <a:rPr kumimoji="0" lang="en-US" altLang="ko-KR" sz="1100" b="1" dirty="0">
                <a:solidFill>
                  <a:srgbClr val="0000CC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1100" b="1" dirty="0">
                <a:solidFill>
                  <a:srgbClr val="0000CC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0" lang="ko-KR" altLang="en-US" sz="1100" b="1" dirty="0" err="1">
                <a:solidFill>
                  <a:srgbClr val="0000CC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적용영역</a:t>
            </a:r>
            <a:r>
              <a:rPr kumimoji="0" lang="ko-KR" altLang="en-US" sz="1100" b="1" dirty="0">
                <a:solidFill>
                  <a:srgbClr val="0000CC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0" lang="en-US" altLang="ko-KR" sz="1100" b="1" dirty="0">
                <a:solidFill>
                  <a:srgbClr val="0000CC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Gray Zone)</a:t>
            </a:r>
            <a:endParaRPr kumimoji="0" lang="ko-KR" altLang="en-US" sz="1100" b="1" dirty="0">
              <a:solidFill>
                <a:srgbClr val="0000CC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7365268" y="3714567"/>
            <a:ext cx="2051236" cy="13256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88" tIns="46800" rIns="90488" bIns="46800" numCol="1" anchor="t" anchorCtr="0" compatLnSpc="1">
            <a:prstTxWarp prst="textNoShape">
              <a:avLst/>
            </a:prstTxWarp>
            <a:spAutoFit/>
          </a:bodyPr>
          <a:lstStyle/>
          <a:p>
            <a:pPr marL="92075" indent="-92075" eaLnBrk="0" fontAlgn="b" latinLnBrk="0" hangingPunct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b="1" dirty="0" err="1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공급망</a:t>
            </a:r>
            <a:r>
              <a:rPr kumimoji="0" lang="ko-KR" altLang="en-US" sz="1100" b="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 全 구간에 대한</a:t>
            </a:r>
            <a:br>
              <a:rPr kumimoji="0" lang="en-US" altLang="ko-KR" sz="1100" b="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</a:br>
            <a:r>
              <a:rPr kumimoji="0" lang="en-US" altLang="ko-KR" sz="1100" b="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“Seamless” </a:t>
            </a:r>
            <a:r>
              <a:rPr kumimoji="0" lang="ko-KR" altLang="en-US" sz="1100" b="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가시성 </a:t>
            </a:r>
            <a:r>
              <a:rPr kumimoji="0" lang="en-US" altLang="ko-KR" sz="1100" b="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Needs </a:t>
            </a:r>
            <a:r>
              <a:rPr kumimoji="0" lang="ko-KR" altLang="en-US" sz="1100" b="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확대</a:t>
            </a:r>
            <a:br>
              <a:rPr kumimoji="0"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</a:br>
            <a:r>
              <a:rPr kumimoji="0" lang="en-US" altLang="ko-KR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- Tracking &amp; Tracking </a:t>
            </a:r>
            <a:r>
              <a:rPr kumimoji="0" lang="ko-KR" altLang="en-US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기능</a:t>
            </a:r>
            <a:br>
              <a:rPr kumimoji="0" lang="en-US" altLang="ko-KR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</a:br>
            <a:r>
              <a:rPr kumimoji="0" lang="en-US" altLang="ko-KR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- </a:t>
            </a:r>
            <a:r>
              <a:rPr kumimoji="0" lang="ko-KR" altLang="en-US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실시간 예외상황 처리</a:t>
            </a:r>
            <a:br>
              <a:rPr kumimoji="0" lang="en-US" altLang="ko-KR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</a:br>
            <a:r>
              <a:rPr kumimoji="0" lang="en-US" altLang="ko-KR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- </a:t>
            </a:r>
            <a:r>
              <a:rPr kumimoji="0" lang="ko-KR" altLang="en-US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물류 실행 </a:t>
            </a:r>
            <a:r>
              <a:rPr kumimoji="0" lang="en-US" altLang="ko-KR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Performance </a:t>
            </a:r>
            <a:r>
              <a:rPr kumimoji="0" lang="ko-KR" altLang="en-US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관리</a:t>
            </a:r>
            <a:r>
              <a:rPr kumimoji="0" lang="en-US" altLang="ko-KR" sz="11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Arial"/>
                <a:sym typeface="Wingdings" panose="05000000000000000000" pitchFamily="2" charset="2"/>
              </a:rPr>
              <a:t> </a:t>
            </a:r>
            <a:endParaRPr kumimoji="0" lang="ko-KR" altLang="en-US" sz="1100" dirty="0">
              <a:latin typeface="Rix모던고딕 L" panose="02020603020101020101" pitchFamily="18" charset="-127"/>
              <a:ea typeface="Rix모던고딕 L" panose="02020603020101020101" pitchFamily="18" charset="-127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31" name="Rounded Rectangle 60"/>
          <p:cNvSpPr/>
          <p:nvPr/>
        </p:nvSpPr>
        <p:spPr bwMode="gray">
          <a:xfrm rot="5400000">
            <a:off x="4017916" y="4173324"/>
            <a:ext cx="3834768" cy="360000"/>
          </a:xfrm>
          <a:prstGeom prst="roundRect">
            <a:avLst>
              <a:gd name="adj" fmla="val 50000"/>
            </a:avLst>
          </a:prstGeom>
          <a:solidFill>
            <a:srgbClr val="00B0F0">
              <a:alpha val="53000"/>
            </a:srgbClr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algn="ctr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“Seamless”   Visibility</a:t>
            </a:r>
            <a:endParaRPr kumimoji="0" lang="ko-KR" altLang="en-US" sz="1100" b="1" kern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2" name="Rectangle 83"/>
          <p:cNvSpPr>
            <a:spLocks noChangeArrowheads="1"/>
          </p:cNvSpPr>
          <p:nvPr/>
        </p:nvSpPr>
        <p:spPr bwMode="auto">
          <a:xfrm>
            <a:off x="6292912" y="4826016"/>
            <a:ext cx="792000" cy="648000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KPI</a:t>
            </a:r>
            <a:b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Report</a:t>
            </a:r>
          </a:p>
        </p:txBody>
      </p:sp>
      <p:sp>
        <p:nvSpPr>
          <p:cNvPr id="133" name="Rectangle 83"/>
          <p:cNvSpPr>
            <a:spLocks noChangeArrowheads="1"/>
          </p:cNvSpPr>
          <p:nvPr/>
        </p:nvSpPr>
        <p:spPr bwMode="auto">
          <a:xfrm>
            <a:off x="6292912" y="2435940"/>
            <a:ext cx="792000" cy="648000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Tracking</a:t>
            </a:r>
            <a:b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&amp; Tracing</a:t>
            </a:r>
          </a:p>
        </p:txBody>
      </p:sp>
      <p:sp>
        <p:nvSpPr>
          <p:cNvPr id="134" name="Rectangle 83"/>
          <p:cNvSpPr>
            <a:spLocks noChangeArrowheads="1"/>
          </p:cNvSpPr>
          <p:nvPr/>
        </p:nvSpPr>
        <p:spPr bwMode="auto">
          <a:xfrm>
            <a:off x="6292912" y="3232632"/>
            <a:ext cx="792000" cy="648000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Exception</a:t>
            </a:r>
            <a:b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(Alert)</a:t>
            </a:r>
          </a:p>
        </p:txBody>
      </p:sp>
      <p:sp>
        <p:nvSpPr>
          <p:cNvPr id="135" name="Rectangle 83"/>
          <p:cNvSpPr>
            <a:spLocks noChangeArrowheads="1"/>
          </p:cNvSpPr>
          <p:nvPr/>
        </p:nvSpPr>
        <p:spPr bwMode="auto">
          <a:xfrm>
            <a:off x="6292912" y="4029324"/>
            <a:ext cx="792000" cy="648000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Dashboard</a:t>
            </a:r>
          </a:p>
        </p:txBody>
      </p:sp>
      <p:sp>
        <p:nvSpPr>
          <p:cNvPr id="136" name="Rectangle 83"/>
          <p:cNvSpPr>
            <a:spLocks noChangeArrowheads="1"/>
          </p:cNvSpPr>
          <p:nvPr/>
        </p:nvSpPr>
        <p:spPr bwMode="auto">
          <a:xfrm>
            <a:off x="6292912" y="5622708"/>
            <a:ext cx="792000" cy="648000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777777"/>
            </a:solidFill>
            <a:round/>
            <a:headEnd/>
            <a:tailEnd/>
          </a:ln>
        </p:spPr>
        <p:txBody>
          <a:bodyPr wrap="none" tIns="72000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Analysis</a:t>
            </a:r>
          </a:p>
        </p:txBody>
      </p:sp>
      <p:cxnSp>
        <p:nvCxnSpPr>
          <p:cNvPr id="137" name="직선 화살표 연결선 136"/>
          <p:cNvCxnSpPr>
            <a:stCxn id="131" idx="0"/>
            <a:endCxn id="133" idx="1"/>
          </p:cNvCxnSpPr>
          <p:nvPr/>
        </p:nvCxnSpPr>
        <p:spPr>
          <a:xfrm flipV="1">
            <a:off x="6115300" y="2759940"/>
            <a:ext cx="177612" cy="159338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138" name="직선 화살표 연결선 137"/>
          <p:cNvCxnSpPr>
            <a:stCxn id="131" idx="0"/>
            <a:endCxn id="134" idx="1"/>
          </p:cNvCxnSpPr>
          <p:nvPr/>
        </p:nvCxnSpPr>
        <p:spPr>
          <a:xfrm flipV="1">
            <a:off x="6115300" y="3556632"/>
            <a:ext cx="177612" cy="79669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139" name="직선 화살표 연결선 138"/>
          <p:cNvCxnSpPr>
            <a:stCxn id="131" idx="0"/>
            <a:endCxn id="135" idx="1"/>
          </p:cNvCxnSpPr>
          <p:nvPr/>
        </p:nvCxnSpPr>
        <p:spPr>
          <a:xfrm>
            <a:off x="6115300" y="4353324"/>
            <a:ext cx="177612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140" name="직선 화살표 연결선 139"/>
          <p:cNvCxnSpPr>
            <a:stCxn id="131" idx="0"/>
            <a:endCxn id="132" idx="1"/>
          </p:cNvCxnSpPr>
          <p:nvPr/>
        </p:nvCxnSpPr>
        <p:spPr>
          <a:xfrm>
            <a:off x="6115300" y="4353324"/>
            <a:ext cx="177612" cy="79669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141" name="직선 화살표 연결선 140"/>
          <p:cNvCxnSpPr>
            <a:stCxn id="131" idx="0"/>
            <a:endCxn id="136" idx="1"/>
          </p:cNvCxnSpPr>
          <p:nvPr/>
        </p:nvCxnSpPr>
        <p:spPr>
          <a:xfrm>
            <a:off x="6115300" y="4353324"/>
            <a:ext cx="177612" cy="159338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142" name="직선 연결선 141"/>
          <p:cNvCxnSpPr/>
          <p:nvPr/>
        </p:nvCxnSpPr>
        <p:spPr bwMode="auto">
          <a:xfrm>
            <a:off x="527603" y="5346216"/>
            <a:ext cx="5112000" cy="0"/>
          </a:xfrm>
          <a:prstGeom prst="line">
            <a:avLst/>
          </a:prstGeom>
          <a:noFill/>
          <a:ln w="6350" cap="flat" cmpd="sng" algn="ctr">
            <a:solidFill>
              <a:srgbClr val="77777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37751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(18) </a:t>
            </a:r>
            <a:r>
              <a:rPr lang="ko-KR" altLang="en-US" dirty="0"/>
              <a:t>세관 신고 업무관리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</a:t>
            </a:r>
            <a:r>
              <a:rPr lang="ko-KR" altLang="en-US" dirty="0" err="1"/>
              <a:t>적하목록</a:t>
            </a:r>
            <a:r>
              <a:rPr lang="ko-KR" altLang="en-US" dirty="0"/>
              <a:t>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20313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</a:rPr>
              <a:t> 발송통지서 기준으로 수입운송 진행을 준비하고 지시하는 항공수입 </a:t>
            </a:r>
            <a:r>
              <a:rPr lang="ko-KR" altLang="en-US" dirty="0" err="1">
                <a:solidFill>
                  <a:srgbClr val="000000"/>
                </a:solidFill>
              </a:rPr>
              <a:t>오더관리</a:t>
            </a:r>
            <a:r>
              <a:rPr lang="ko-KR" altLang="en-US" dirty="0">
                <a:solidFill>
                  <a:srgbClr val="000000"/>
                </a:solidFill>
              </a:rPr>
              <a:t> 기능을 구축하며 내륙운송지시 및 </a:t>
            </a:r>
            <a:r>
              <a:rPr lang="en-US" altLang="ko-KR" dirty="0">
                <a:solidFill>
                  <a:srgbClr val="000000"/>
                </a:solidFill>
              </a:rPr>
              <a:t>ASN </a:t>
            </a:r>
            <a:r>
              <a:rPr lang="ko-KR" altLang="en-US" dirty="0">
                <a:solidFill>
                  <a:srgbClr val="000000"/>
                </a:solidFill>
              </a:rPr>
              <a:t>생성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연계 기능을 제공합니다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94897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적하목록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74" name="직각 삼각형 173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5" name="직사각형 174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76" name="직선 연결선 175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77" name="한쪽 모서리가 잘린 사각형 176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 err="1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적하모록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 관리 기능 설명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10762" y="5513166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적하모록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전송결과는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EDI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통합모니터링 관리 화면을 통해서 통합조회 구현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5" t="33243" r="4127" b="51460"/>
          <a:stretch/>
        </p:blipFill>
        <p:spPr>
          <a:xfrm>
            <a:off x="6883493" y="4092861"/>
            <a:ext cx="2450612" cy="127405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61212" y="3066345"/>
            <a:ext cx="252171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"/>
              <a:defRPr sz="1400" b="1"/>
            </a:lvl1pPr>
          </a:lstStyle>
          <a:p>
            <a:pPr>
              <a:lnSpc>
                <a:spcPct val="100000"/>
              </a:lnSpc>
            </a:pP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EDI Engine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이용한 안정적인 </a:t>
            </a:r>
            <a:r>
              <a:rPr lang="ko-KR" altLang="en-US" sz="1000" b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적하목록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관리 기능 구축</a:t>
            </a:r>
            <a:endParaRPr lang="en-US" altLang="ko-KR" sz="10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sz="10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EDI Inbound &amp; Outbound 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모니터링</a:t>
            </a: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기능 제공</a:t>
            </a:r>
            <a:endParaRPr lang="en-US" altLang="ko-KR" sz="10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7" name="AutoShape 79"/>
          <p:cNvSpPr>
            <a:spLocks/>
          </p:cNvSpPr>
          <p:nvPr/>
        </p:nvSpPr>
        <p:spPr bwMode="auto">
          <a:xfrm>
            <a:off x="6924733" y="2708919"/>
            <a:ext cx="2350245" cy="2804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Customer Value</a:t>
            </a:r>
            <a:endParaRPr lang="ko-KR" altLang="en-US" sz="1100" spc="-5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RixMGo B" charset="-128"/>
            </a:endParaRPr>
          </a:p>
        </p:txBody>
      </p:sp>
      <p:sp>
        <p:nvSpPr>
          <p:cNvPr id="28" name="AutoShape 79"/>
          <p:cNvSpPr>
            <a:spLocks/>
          </p:cNvSpPr>
          <p:nvPr/>
        </p:nvSpPr>
        <p:spPr bwMode="auto">
          <a:xfrm>
            <a:off x="6933220" y="4048619"/>
            <a:ext cx="2350245" cy="2804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Main Concept</a:t>
            </a:r>
            <a:endParaRPr lang="ko-KR" altLang="en-US" sz="1100" spc="-5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RixMGo B" charset="-128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483" y="2977718"/>
            <a:ext cx="3602993" cy="16061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491" y="4509120"/>
            <a:ext cx="3530985" cy="1150092"/>
          </a:xfrm>
          <a:prstGeom prst="rect">
            <a:avLst/>
          </a:prstGeom>
        </p:spPr>
      </p:pic>
      <p:pic>
        <p:nvPicPr>
          <p:cNvPr id="31" name="그림 3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90" y="2047996"/>
            <a:ext cx="2232248" cy="150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373" y="4707146"/>
            <a:ext cx="4222799" cy="158438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 bwMode="auto">
          <a:xfrm rot="20307271">
            <a:off x="4321195" y="3482391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38" name="직사각형 99"/>
          <p:cNvSpPr>
            <a:spLocks noChangeArrowheads="1"/>
          </p:cNvSpPr>
          <p:nvPr/>
        </p:nvSpPr>
        <p:spPr bwMode="auto">
          <a:xfrm>
            <a:off x="3345564" y="6077893"/>
            <a:ext cx="3263620" cy="230832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※ EDI </a:t>
            </a:r>
            <a:r>
              <a:rPr lang="ko-KR" altLang="en-US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통합 모니터링 기능 구현 화면</a:t>
            </a:r>
            <a:endParaRPr lang="ko-KR" altLang="en-US" sz="15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D90BF"/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+mj-cs"/>
            </a:endParaRPr>
          </a:p>
        </p:txBody>
      </p:sp>
      <p:sp>
        <p:nvSpPr>
          <p:cNvPr id="39" name="직사각형 99"/>
          <p:cNvSpPr>
            <a:spLocks noChangeArrowheads="1"/>
          </p:cNvSpPr>
          <p:nvPr/>
        </p:nvSpPr>
        <p:spPr bwMode="auto">
          <a:xfrm>
            <a:off x="2757962" y="2303004"/>
            <a:ext cx="3263620" cy="230832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※ </a:t>
            </a:r>
            <a:r>
              <a:rPr lang="ko-KR" altLang="en-US" sz="15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적하목록</a:t>
            </a:r>
            <a:r>
              <a:rPr lang="ko-KR" altLang="en-US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 관리 </a:t>
            </a:r>
            <a:r>
              <a:rPr lang="en-US" altLang="ko-KR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D90BF"/>
                </a:solidFill>
                <a:latin typeface="Rix고딕 M"/>
                <a:ea typeface="Rix고딕 M"/>
                <a:cs typeface="+mj-cs"/>
              </a:rPr>
              <a:t>PROCESS</a:t>
            </a:r>
            <a:endParaRPr lang="ko-KR" altLang="en-US" sz="15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D90BF"/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+mj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529963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 lvl="0" defTabSz="914400">
              <a:spcBef>
                <a:spcPct val="0"/>
              </a:spcBef>
              <a:defRPr/>
            </a:pPr>
            <a:r>
              <a:rPr lang="ko-KR" altLang="en-US" kern="1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제안사는</a:t>
            </a:r>
            <a:r>
              <a:rPr lang="ko-KR" altLang="en-US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 통합정산</a:t>
            </a:r>
            <a:r>
              <a:rPr lang="en-US" altLang="ko-KR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(BMS)</a:t>
            </a:r>
            <a:r>
              <a:rPr lang="ko-KR" altLang="en-US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을 통한 계약단가 기반의 통합정산을 통한 신속</a:t>
            </a:r>
            <a:r>
              <a:rPr lang="en-US" altLang="ko-KR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정확한 정산 업무가 가능하며 </a:t>
            </a:r>
            <a:r>
              <a:rPr lang="en-US" altLang="ko-KR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Audit </a:t>
            </a:r>
            <a:r>
              <a:rPr lang="ko-KR" altLang="en-US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기능 자동화로</a:t>
            </a:r>
            <a:r>
              <a:rPr lang="en-US" altLang="ko-KR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kern="1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물류비</a:t>
            </a:r>
            <a:r>
              <a:rPr lang="ko-KR" altLang="en-US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 정확도 기능을 구축합니다</a:t>
            </a:r>
            <a:r>
              <a:rPr lang="en-US" altLang="ko-KR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r>
              <a:rPr lang="ko-KR" altLang="en-US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사용자 정의에 따른 유연한 </a:t>
            </a:r>
            <a:r>
              <a:rPr lang="ko-KR" altLang="en-US" kern="1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요율관리</a:t>
            </a:r>
            <a:r>
              <a:rPr lang="en-US" altLang="ko-KR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관리영역의 확대와 </a:t>
            </a:r>
            <a:r>
              <a:rPr lang="en-US" altLang="ko-KR" kern="1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Autorating</a:t>
            </a:r>
            <a:r>
              <a:rPr lang="en-US" altLang="ko-KR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을 통한 자동산정기능을 제공합니다</a:t>
            </a:r>
            <a:r>
              <a:rPr lang="en-US" altLang="ko-KR" kern="1200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487906" y="1664804"/>
            <a:ext cx="8920815" cy="299826"/>
            <a:chOff x="487906" y="1088740"/>
            <a:chExt cx="8920815" cy="299826"/>
          </a:xfrm>
        </p:grpSpPr>
        <p:grpSp>
          <p:nvGrpSpPr>
            <p:cNvPr id="79" name="그룹 78"/>
            <p:cNvGrpSpPr/>
            <p:nvPr/>
          </p:nvGrpSpPr>
          <p:grpSpPr>
            <a:xfrm>
              <a:off x="1430058" y="1121441"/>
              <a:ext cx="7978663" cy="192088"/>
              <a:chOff x="1661288" y="2840954"/>
              <a:chExt cx="7978663" cy="192088"/>
            </a:xfrm>
          </p:grpSpPr>
          <p:pic>
            <p:nvPicPr>
              <p:cNvPr id="86" name="Picture 254" descr="요약중간바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511" t="20181" r="15805" b="22145"/>
              <a:stretch>
                <a:fillRect/>
              </a:stretch>
            </p:blipFill>
            <p:spPr bwMode="gray">
              <a:xfrm>
                <a:off x="4237566" y="2840954"/>
                <a:ext cx="2818872" cy="1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254" descr="요약중간바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5778" t="20181" r="15805" b="22145"/>
              <a:stretch>
                <a:fillRect/>
              </a:stretch>
            </p:blipFill>
            <p:spPr bwMode="gray">
              <a:xfrm>
                <a:off x="1661288" y="2840954"/>
                <a:ext cx="2582333" cy="1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254" descr="요약중간바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511" t="20181" r="15805" b="22145"/>
              <a:stretch>
                <a:fillRect/>
              </a:stretch>
            </p:blipFill>
            <p:spPr bwMode="gray">
              <a:xfrm>
                <a:off x="6821079" y="2840954"/>
                <a:ext cx="2818872" cy="1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487906" y="1088740"/>
              <a:ext cx="2523198" cy="299826"/>
              <a:chOff x="719136" y="2808253"/>
              <a:chExt cx="2523198" cy="299826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19136" y="2808253"/>
                <a:ext cx="796099" cy="299826"/>
                <a:chOff x="719136" y="3406012"/>
                <a:chExt cx="796099" cy="299826"/>
              </a:xfrm>
            </p:grpSpPr>
            <p:sp>
              <p:nvSpPr>
                <p:cNvPr id="83" name="한쪽 모서리가 둥근 사각형 82"/>
                <p:cNvSpPr/>
                <p:nvPr/>
              </p:nvSpPr>
              <p:spPr bwMode="auto">
                <a:xfrm flipH="1">
                  <a:off x="719136" y="3429000"/>
                  <a:ext cx="796099" cy="236513"/>
                </a:xfrm>
                <a:prstGeom prst="round1Rect">
                  <a:avLst>
                    <a:gd name="adj" fmla="val 31877"/>
                  </a:avLst>
                </a:prstGeom>
                <a:solidFill>
                  <a:srgbClr val="0046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prstClr val="white"/>
                    </a:solidFill>
                    <a:latin typeface="Rix모던고딕 B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84" name="TextBox 53"/>
                <p:cNvSpPr txBox="1"/>
                <p:nvPr/>
              </p:nvSpPr>
              <p:spPr>
                <a:xfrm>
                  <a:off x="725603" y="3406012"/>
                  <a:ext cx="603050" cy="29982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509544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1019088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528632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2038176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547721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3057265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566810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4076354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>
                    <a:lnSpc>
                      <a:spcPts val="800"/>
                    </a:lnSpc>
                  </a:pPr>
                  <a:r>
                    <a:rPr lang="en-US" altLang="ko-KR" sz="800" dirty="0">
                      <a:solidFill>
                        <a:prstClr val="white"/>
                      </a:solidFill>
                      <a:latin typeface="Rix모던고딕 B" pitchFamily="18" charset="-127"/>
                      <a:ea typeface="Rix모던고딕 B" pitchFamily="18" charset="-127"/>
                    </a:rPr>
                    <a:t>Key</a:t>
                  </a:r>
                </a:p>
                <a:p>
                  <a:pPr>
                    <a:lnSpc>
                      <a:spcPts val="800"/>
                    </a:lnSpc>
                  </a:pPr>
                  <a:r>
                    <a:rPr lang="en-US" altLang="ko-KR" sz="800" dirty="0">
                      <a:solidFill>
                        <a:prstClr val="white"/>
                      </a:solidFill>
                      <a:latin typeface="Rix모던고딕 B" pitchFamily="18" charset="-127"/>
                      <a:ea typeface="Rix모던고딕 B" pitchFamily="18" charset="-127"/>
                    </a:rPr>
                    <a:t>message</a:t>
                  </a:r>
                  <a:endParaRPr lang="ko-KR" altLang="en-US" sz="800" dirty="0">
                    <a:solidFill>
                      <a:prstClr val="white"/>
                    </a:solidFill>
                    <a:latin typeface="Rix모던고딕 B" pitchFamily="18" charset="-127"/>
                    <a:ea typeface="Rix모던고딕 B" pitchFamily="18" charset="-127"/>
                  </a:endParaRPr>
                </a:p>
              </p:txBody>
            </p:sp>
            <p:pic>
              <p:nvPicPr>
                <p:cNvPr id="85" name="그룹 41"/>
                <p:cNvPicPr>
                  <a:picLocks noChangeArrowheads="1"/>
                </p:cNvPicPr>
                <p:nvPr/>
              </p:nvPicPr>
              <p:blipFill>
                <a:blip r:embed="rId3" cstate="print">
                  <a:lum bright="100000"/>
                </a:blip>
                <a:srcRect/>
                <a:stretch>
                  <a:fillRect/>
                </a:stretch>
              </p:blipFill>
              <p:spPr bwMode="auto">
                <a:xfrm>
                  <a:off x="1299329" y="3466559"/>
                  <a:ext cx="162957" cy="1526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82" name="Text Box 40"/>
              <p:cNvSpPr txBox="1">
                <a:spLocks noChangeArrowheads="1"/>
              </p:cNvSpPr>
              <p:nvPr/>
            </p:nvSpPr>
            <p:spPr bwMode="auto">
              <a:xfrm>
                <a:off x="1594296" y="2813014"/>
                <a:ext cx="1648038" cy="258532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32400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936625">
                  <a:lnSpc>
                    <a:spcPct val="140000"/>
                  </a:lnSpc>
                  <a:spcBef>
                    <a:spcPct val="10000"/>
                  </a:spcBef>
                  <a:spcAft>
                    <a:spcPct val="10000"/>
                  </a:spcAft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Rix모던고딕 B" pitchFamily="18" charset="-127"/>
                    <a:ea typeface="Rix모던고딕 B" pitchFamily="18" charset="-127"/>
                  </a:rPr>
                  <a:t>국제운송비 산정 관리</a:t>
                </a:r>
              </a:p>
            </p:txBody>
          </p:sp>
        </p:grpSp>
      </p:grpSp>
      <p:grpSp>
        <p:nvGrpSpPr>
          <p:cNvPr id="89" name="그룹 41"/>
          <p:cNvGrpSpPr/>
          <p:nvPr/>
        </p:nvGrpSpPr>
        <p:grpSpPr>
          <a:xfrm>
            <a:off x="488504" y="1952772"/>
            <a:ext cx="2808312" cy="253497"/>
            <a:chOff x="827088" y="5994464"/>
            <a:chExt cx="2174192" cy="251005"/>
          </a:xfrm>
        </p:grpSpPr>
        <p:grpSp>
          <p:nvGrpSpPr>
            <p:cNvPr id="90" name="그룹 46"/>
            <p:cNvGrpSpPr/>
            <p:nvPr/>
          </p:nvGrpSpPr>
          <p:grpSpPr>
            <a:xfrm flipH="1">
              <a:off x="827088" y="6049764"/>
              <a:ext cx="36000" cy="144000"/>
              <a:chOff x="8677113" y="3438426"/>
              <a:chExt cx="252028" cy="2016224"/>
            </a:xfrm>
          </p:grpSpPr>
          <p:sp>
            <p:nvSpPr>
              <p:cNvPr id="92" name="직사각형 91"/>
              <p:cNvSpPr/>
              <p:nvPr/>
            </p:nvSpPr>
            <p:spPr bwMode="auto">
              <a:xfrm>
                <a:off x="8677113" y="3438426"/>
                <a:ext cx="252028" cy="1008112"/>
              </a:xfrm>
              <a:prstGeom prst="rect">
                <a:avLst/>
              </a:prstGeom>
              <a:solidFill>
                <a:srgbClr val="E59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 bwMode="auto">
              <a:xfrm>
                <a:off x="8677113" y="4446538"/>
                <a:ext cx="252028" cy="1008112"/>
              </a:xfrm>
              <a:prstGeom prst="rect">
                <a:avLst/>
              </a:prstGeom>
              <a:solidFill>
                <a:srgbClr val="004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</p:grpSp>
        <p:sp>
          <p:nvSpPr>
            <p:cNvPr id="91" name="Text Box 40"/>
            <p:cNvSpPr txBox="1">
              <a:spLocks noChangeArrowheads="1"/>
            </p:cNvSpPr>
            <p:nvPr/>
          </p:nvSpPr>
          <p:spPr bwMode="auto">
            <a:xfrm>
              <a:off x="916282" y="5994464"/>
              <a:ext cx="2084998" cy="25100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defTabSz="936625">
                <a:lnSpc>
                  <a:spcPct val="140000"/>
                </a:lnSpc>
                <a:spcBef>
                  <a:spcPct val="10000"/>
                </a:spcBef>
                <a:spcAft>
                  <a:spcPct val="10000"/>
                </a:spcAft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기능구성도</a:t>
              </a:r>
            </a:p>
          </p:txBody>
        </p:sp>
      </p:grp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496616" y="358439"/>
            <a:ext cx="5764202" cy="406265"/>
          </a:xfrm>
        </p:spPr>
        <p:txBody>
          <a:bodyPr/>
          <a:lstStyle/>
          <a:p>
            <a:r>
              <a:rPr lang="ko-KR" altLang="en-US" sz="1200" dirty="0"/>
              <a:t>라</a:t>
            </a:r>
            <a:r>
              <a:rPr lang="en-US" altLang="ko-KR" sz="1200" dirty="0"/>
              <a:t>) </a:t>
            </a:r>
            <a:r>
              <a:rPr lang="ko-KR" altLang="en-US" sz="1200" dirty="0"/>
              <a:t>주요 구현 기능</a:t>
            </a:r>
            <a:br>
              <a:rPr lang="en-US" altLang="ko-KR" sz="1200" dirty="0"/>
            </a:br>
            <a:r>
              <a:rPr lang="en-US" altLang="ko-KR" sz="1200" dirty="0"/>
              <a:t>(19) </a:t>
            </a:r>
            <a:r>
              <a:rPr lang="ko-KR" altLang="en-US" sz="1200" dirty="0"/>
              <a:t>국제운송비 산정 관리세관 신고 업무관리</a:t>
            </a:r>
            <a:r>
              <a:rPr lang="en-US" altLang="ko-KR" sz="1200" dirty="0"/>
              <a:t>(</a:t>
            </a:r>
            <a:r>
              <a:rPr lang="ko-KR" altLang="en-US" sz="1200" dirty="0"/>
              <a:t>화주</a:t>
            </a:r>
            <a:r>
              <a:rPr lang="en-US" altLang="ko-KR" sz="1200" dirty="0"/>
              <a:t>,</a:t>
            </a:r>
            <a:r>
              <a:rPr lang="ko-KR" altLang="en-US" sz="1200" dirty="0" err="1"/>
              <a:t>실행사</a:t>
            </a:r>
            <a:r>
              <a:rPr lang="en-US" altLang="ko-KR" sz="1200" dirty="0"/>
              <a:t>,</a:t>
            </a:r>
            <a:r>
              <a:rPr lang="ko-KR" altLang="en-US" sz="1200" dirty="0" err="1"/>
              <a:t>파트너물류비</a:t>
            </a:r>
            <a:r>
              <a:rPr lang="ko-KR" altLang="en-US" sz="1200" dirty="0"/>
              <a:t> 산정 관리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 bwMode="auto">
          <a:xfrm>
            <a:off x="1346668" y="2096852"/>
            <a:ext cx="5658560" cy="4299883"/>
          </a:xfrm>
          <a:prstGeom prst="rect">
            <a:avLst/>
          </a:prstGeom>
          <a:solidFill>
            <a:srgbClr val="FFFFFF"/>
          </a:solidFill>
          <a:ln w="6350">
            <a:solidFill>
              <a:srgbClr val="777777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1" name="AutoShape 375"/>
          <p:cNvSpPr>
            <a:spLocks noChangeArrowheads="1"/>
          </p:cNvSpPr>
          <p:nvPr/>
        </p:nvSpPr>
        <p:spPr bwMode="auto">
          <a:xfrm flipV="1">
            <a:off x="2152095" y="3322386"/>
            <a:ext cx="272702" cy="1666621"/>
          </a:xfrm>
          <a:prstGeom prst="rightArrow">
            <a:avLst>
              <a:gd name="adj1" fmla="val 57556"/>
              <a:gd name="adj2" fmla="val 46810"/>
            </a:avLst>
          </a:prstGeom>
          <a:gradFill rotWithShape="1">
            <a:gsLst>
              <a:gs pos="0">
                <a:srgbClr val="FFFFFF"/>
              </a:gs>
              <a:gs pos="100000">
                <a:srgbClr val="969696"/>
              </a:gs>
            </a:gsLst>
            <a:lin ang="0" scaled="1"/>
          </a:gradFill>
          <a:ln w="63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4074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2" name="AutoShape 375"/>
          <p:cNvSpPr>
            <a:spLocks noChangeArrowheads="1"/>
          </p:cNvSpPr>
          <p:nvPr/>
        </p:nvSpPr>
        <p:spPr bwMode="auto">
          <a:xfrm rot="5400000" flipV="1">
            <a:off x="4625659" y="1634529"/>
            <a:ext cx="266659" cy="2386140"/>
          </a:xfrm>
          <a:prstGeom prst="rightArrow">
            <a:avLst>
              <a:gd name="adj1" fmla="val 57556"/>
              <a:gd name="adj2" fmla="val 46810"/>
            </a:avLst>
          </a:prstGeom>
          <a:gradFill rotWithShape="1">
            <a:gsLst>
              <a:gs pos="0">
                <a:srgbClr val="FFFFFF"/>
              </a:gs>
              <a:gs pos="100000">
                <a:srgbClr val="969696"/>
              </a:gs>
            </a:gsLst>
            <a:lin ang="0" scaled="1"/>
          </a:gradFill>
          <a:ln w="63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4074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3" name="AutoShape 375"/>
          <p:cNvSpPr>
            <a:spLocks noChangeArrowheads="1"/>
          </p:cNvSpPr>
          <p:nvPr/>
        </p:nvSpPr>
        <p:spPr bwMode="auto">
          <a:xfrm rot="5400000" flipV="1">
            <a:off x="4625659" y="4369876"/>
            <a:ext cx="266659" cy="2386140"/>
          </a:xfrm>
          <a:prstGeom prst="rightArrow">
            <a:avLst>
              <a:gd name="adj1" fmla="val 57556"/>
              <a:gd name="adj2" fmla="val 46810"/>
            </a:avLst>
          </a:prstGeom>
          <a:gradFill rotWithShape="1">
            <a:gsLst>
              <a:gs pos="0">
                <a:srgbClr val="FFFFFF"/>
              </a:gs>
              <a:gs pos="100000">
                <a:srgbClr val="969696"/>
              </a:gs>
            </a:gsLst>
            <a:lin ang="0" scaled="1"/>
          </a:gradFill>
          <a:ln w="63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4074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4" name="AutoShape 359"/>
          <p:cNvSpPr>
            <a:spLocks noChangeArrowheads="1"/>
          </p:cNvSpPr>
          <p:nvPr/>
        </p:nvSpPr>
        <p:spPr bwMode="auto">
          <a:xfrm>
            <a:off x="2485919" y="2939076"/>
            <a:ext cx="4431402" cy="2499932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333333"/>
            </a:solidFill>
            <a:prstDash val="sysDash"/>
            <a:miter lim="800000"/>
            <a:headEnd/>
            <a:tailEnd/>
          </a:ln>
        </p:spPr>
        <p:txBody>
          <a:bodyPr lIns="54000" tIns="25200" rIns="54000" bIns="252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0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5" name="AutoShape 82"/>
          <p:cNvSpPr>
            <a:spLocks noChangeArrowheads="1"/>
          </p:cNvSpPr>
          <p:nvPr/>
        </p:nvSpPr>
        <p:spPr bwMode="auto">
          <a:xfrm rot="16200000">
            <a:off x="517754" y="3916340"/>
            <a:ext cx="2499932" cy="545403"/>
          </a:xfrm>
          <a:prstGeom prst="roundRect">
            <a:avLst>
              <a:gd name="adj" fmla="val 46932"/>
            </a:avLst>
          </a:prstGeom>
          <a:solidFill>
            <a:srgbClr val="FFFFFF"/>
          </a:solidFill>
          <a:ln w="19050">
            <a:solidFill>
              <a:srgbClr val="919191"/>
            </a:solidFill>
            <a:round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물류 실행 시스템</a:t>
            </a:r>
            <a:b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(FIS, WMS, TMS, etc)</a:t>
            </a: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2485919" y="5775045"/>
            <a:ext cx="4431402" cy="566651"/>
          </a:xfrm>
          <a:prstGeom prst="roundRect">
            <a:avLst>
              <a:gd name="adj" fmla="val 5537"/>
            </a:avLst>
          </a:prstGeom>
          <a:solidFill>
            <a:srgbClr val="000000">
              <a:lumMod val="65000"/>
              <a:lumOff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0000" tIns="36000" rIns="90000" bIns="36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회계 시스템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Arial" pitchFamily="34" charset="0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646610" y="6001768"/>
            <a:ext cx="1977087" cy="23332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재무회계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(FI)</a:t>
            </a:r>
          </a:p>
        </p:txBody>
      </p:sp>
      <p:sp>
        <p:nvSpPr>
          <p:cNvPr id="58" name="직사각형 57"/>
          <p:cNvSpPr/>
          <p:nvPr/>
        </p:nvSpPr>
        <p:spPr bwMode="auto">
          <a:xfrm>
            <a:off x="4917228" y="6001768"/>
            <a:ext cx="1977087" cy="23332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관리회계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(CO)</a:t>
            </a: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2485919" y="2168860"/>
            <a:ext cx="4431402" cy="566651"/>
          </a:xfrm>
          <a:prstGeom prst="roundRect">
            <a:avLst>
              <a:gd name="adj" fmla="val 5537"/>
            </a:avLst>
          </a:prstGeom>
          <a:solidFill>
            <a:srgbClr val="000000">
              <a:lumMod val="65000"/>
              <a:lumOff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0000" tIns="36000" rIns="90000" bIns="36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기준정보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Arial" pitchFamily="34" charset="0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2646610" y="2395583"/>
            <a:ext cx="1295333" cy="23332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Customer</a:t>
            </a:r>
          </a:p>
        </p:txBody>
      </p:sp>
      <p:sp>
        <p:nvSpPr>
          <p:cNvPr id="61" name="직사각형 60"/>
          <p:cNvSpPr/>
          <p:nvPr/>
        </p:nvSpPr>
        <p:spPr bwMode="auto">
          <a:xfrm>
            <a:off x="5637228" y="2395583"/>
            <a:ext cx="1295333" cy="23332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Contract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4141919" y="2395583"/>
            <a:ext cx="1295333" cy="23332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777777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Tariff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2662351" y="3028925"/>
            <a:ext cx="4097283" cy="2304602"/>
            <a:chOff x="1594153" y="2774137"/>
            <a:chExt cx="4327137" cy="2489038"/>
          </a:xfrm>
        </p:grpSpPr>
        <p:sp>
          <p:nvSpPr>
            <p:cNvPr id="64" name="AutoShape 35"/>
            <p:cNvSpPr>
              <a:spLocks noChangeArrowheads="1"/>
            </p:cNvSpPr>
            <p:nvPr/>
          </p:nvSpPr>
          <p:spPr bwMode="auto">
            <a:xfrm>
              <a:off x="1594153" y="3093749"/>
              <a:ext cx="1368000" cy="219862"/>
            </a:xfrm>
            <a:prstGeom prst="roundRect">
              <a:avLst>
                <a:gd name="adj" fmla="val 2662"/>
              </a:avLst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매출관리</a:t>
              </a:r>
            </a:p>
          </p:txBody>
        </p:sp>
        <p:sp>
          <p:nvSpPr>
            <p:cNvPr id="65" name="AutoShape 38"/>
            <p:cNvSpPr>
              <a:spLocks noChangeArrowheads="1"/>
            </p:cNvSpPr>
            <p:nvPr/>
          </p:nvSpPr>
          <p:spPr bwMode="auto">
            <a:xfrm>
              <a:off x="3073722" y="3093749"/>
              <a:ext cx="1368000" cy="230122"/>
            </a:xfrm>
            <a:prstGeom prst="roundRect">
              <a:avLst>
                <a:gd name="adj" fmla="val 2662"/>
              </a:avLst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매입관리</a:t>
              </a:r>
            </a:p>
          </p:txBody>
        </p:sp>
        <p:sp>
          <p:nvSpPr>
            <p:cNvPr id="66" name="AutoShape 41"/>
            <p:cNvSpPr>
              <a:spLocks noChangeArrowheads="1"/>
            </p:cNvSpPr>
            <p:nvPr/>
          </p:nvSpPr>
          <p:spPr bwMode="auto">
            <a:xfrm>
              <a:off x="4553290" y="3093749"/>
              <a:ext cx="1368000" cy="227190"/>
            </a:xfrm>
            <a:prstGeom prst="roundRect">
              <a:avLst>
                <a:gd name="adj" fmla="val 2662"/>
              </a:avLst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파트너관리</a:t>
              </a:r>
            </a:p>
          </p:txBody>
        </p:sp>
        <p:sp>
          <p:nvSpPr>
            <p:cNvPr id="67" name="AutoShape 83"/>
            <p:cNvSpPr>
              <a:spLocks noChangeArrowheads="1"/>
            </p:cNvSpPr>
            <p:nvPr/>
          </p:nvSpPr>
          <p:spPr bwMode="auto">
            <a:xfrm>
              <a:off x="1601290" y="2774137"/>
              <a:ext cx="4320000" cy="288000"/>
            </a:xfrm>
            <a:prstGeom prst="roundRect">
              <a:avLst>
                <a:gd name="adj" fmla="val 2662"/>
              </a:avLst>
            </a:prstGeom>
            <a:solidFill>
              <a:srgbClr val="000000">
                <a:lumMod val="65000"/>
                <a:lumOff val="35000"/>
              </a:srgbClr>
            </a:solidFill>
            <a:ln w="6350">
              <a:solidFill>
                <a:srgbClr val="777777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확정 매출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매입 관리</a:t>
              </a:r>
            </a:p>
          </p:txBody>
        </p:sp>
        <p:sp>
          <p:nvSpPr>
            <p:cNvPr id="68" name="AutoShape 84"/>
            <p:cNvSpPr>
              <a:spLocks noChangeArrowheads="1"/>
            </p:cNvSpPr>
            <p:nvPr/>
          </p:nvSpPr>
          <p:spPr bwMode="auto">
            <a:xfrm>
              <a:off x="1601290" y="4060029"/>
              <a:ext cx="4320000" cy="288000"/>
            </a:xfrm>
            <a:prstGeom prst="roundRect">
              <a:avLst>
                <a:gd name="adj" fmla="val 2662"/>
              </a:avLst>
            </a:prstGeom>
            <a:solidFill>
              <a:srgbClr val="000000">
                <a:lumMod val="65000"/>
                <a:lumOff val="35000"/>
              </a:srgbClr>
            </a:solidFill>
            <a:ln w="6350">
              <a:solidFill>
                <a:srgbClr val="777777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미확정 매출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매입 관리</a:t>
              </a:r>
            </a:p>
          </p:txBody>
        </p:sp>
        <p:sp>
          <p:nvSpPr>
            <p:cNvPr id="69" name="AutoShape 34"/>
            <p:cNvSpPr>
              <a:spLocks noChangeArrowheads="1"/>
            </p:cNvSpPr>
            <p:nvPr/>
          </p:nvSpPr>
          <p:spPr bwMode="auto">
            <a:xfrm>
              <a:off x="1594153" y="3343432"/>
              <a:ext cx="1368000" cy="631430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95000"/>
              </a:srgbClr>
            </a:solidFill>
            <a:ln w="6350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90000" tIns="46800" rIns="90000" bIns="46800" anchor="t"/>
            <a:lstStyle>
              <a:lvl1pPr marL="95250" indent="-9525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 청구관리</a:t>
              </a:r>
            </a:p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전자 계산서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통합거래명세서 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0" name="AutoShape 37"/>
            <p:cNvSpPr>
              <a:spLocks noChangeArrowheads="1"/>
            </p:cNvSpPr>
            <p:nvPr/>
          </p:nvSpPr>
          <p:spPr bwMode="auto">
            <a:xfrm>
              <a:off x="3073722" y="3343432"/>
              <a:ext cx="1368000" cy="624100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95000"/>
              </a:srgbClr>
            </a:solidFill>
            <a:ln w="6350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90000" tIns="46800" rIns="90000" bIns="46800" anchor="t"/>
            <a:lstStyle>
              <a:lvl1pPr marL="95250" indent="-9525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협력사 </a:t>
              </a: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Portal</a:t>
              </a:r>
            </a:p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전자 계산서</a:t>
              </a:r>
            </a:p>
          </p:txBody>
        </p:sp>
        <p:sp>
          <p:nvSpPr>
            <p:cNvPr id="71" name="AutoShape 40"/>
            <p:cNvSpPr>
              <a:spLocks noChangeArrowheads="1"/>
            </p:cNvSpPr>
            <p:nvPr/>
          </p:nvSpPr>
          <p:spPr bwMode="auto">
            <a:xfrm>
              <a:off x="4553290" y="3343432"/>
              <a:ext cx="1368000" cy="624100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95000"/>
              </a:srgbClr>
            </a:solidFill>
            <a:ln w="6350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90000" tIns="46800" rIns="90000" bIns="46800" anchor="t"/>
            <a:lstStyle>
              <a:lvl1pPr marL="95250" indent="-9525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CR/DR </a:t>
              </a: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</a:t>
              </a:r>
            </a:p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위</a:t>
              </a: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수탁 관리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2" name="AutoShape 35"/>
            <p:cNvSpPr>
              <a:spLocks noChangeArrowheads="1"/>
            </p:cNvSpPr>
            <p:nvPr/>
          </p:nvSpPr>
          <p:spPr bwMode="auto">
            <a:xfrm>
              <a:off x="1594153" y="4382062"/>
              <a:ext cx="1368000" cy="219862"/>
            </a:xfrm>
            <a:prstGeom prst="roundRect">
              <a:avLst>
                <a:gd name="adj" fmla="val 2662"/>
              </a:avLst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매뉴얼정산</a:t>
              </a:r>
            </a:p>
          </p:txBody>
        </p:sp>
        <p:sp>
          <p:nvSpPr>
            <p:cNvPr id="73" name="AutoShape 38"/>
            <p:cNvSpPr>
              <a:spLocks noChangeArrowheads="1"/>
            </p:cNvSpPr>
            <p:nvPr/>
          </p:nvSpPr>
          <p:spPr bwMode="auto">
            <a:xfrm>
              <a:off x="3073722" y="4382062"/>
              <a:ext cx="1368000" cy="230122"/>
            </a:xfrm>
            <a:prstGeom prst="roundRect">
              <a:avLst>
                <a:gd name="adj" fmla="val 2662"/>
              </a:avLst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매입관리</a:t>
              </a:r>
            </a:p>
          </p:txBody>
        </p:sp>
        <p:sp>
          <p:nvSpPr>
            <p:cNvPr id="74" name="AutoShape 41"/>
            <p:cNvSpPr>
              <a:spLocks noChangeArrowheads="1"/>
            </p:cNvSpPr>
            <p:nvPr/>
          </p:nvSpPr>
          <p:spPr bwMode="auto">
            <a:xfrm>
              <a:off x="4553290" y="4382062"/>
              <a:ext cx="1368000" cy="227190"/>
            </a:xfrm>
            <a:prstGeom prst="roundRect">
              <a:avLst>
                <a:gd name="adj" fmla="val 2662"/>
              </a:avLst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파트너관리</a:t>
              </a:r>
            </a:p>
          </p:txBody>
        </p:sp>
        <p:sp>
          <p:nvSpPr>
            <p:cNvPr id="75" name="AutoShape 34"/>
            <p:cNvSpPr>
              <a:spLocks noChangeArrowheads="1"/>
            </p:cNvSpPr>
            <p:nvPr/>
          </p:nvSpPr>
          <p:spPr bwMode="auto">
            <a:xfrm>
              <a:off x="1594153" y="4631745"/>
              <a:ext cx="1368000" cy="631430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95000"/>
              </a:srgbClr>
            </a:solidFill>
            <a:ln w="6350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90000" tIns="46800" rIns="90000" bIns="46800" anchor="t"/>
            <a:lstStyle>
              <a:lvl1pPr marL="95250" indent="-9525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매출</a:t>
              </a: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매입 처리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Work Flow </a:t>
              </a: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승인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6" name="AutoShape 37"/>
            <p:cNvSpPr>
              <a:spLocks noChangeArrowheads="1"/>
            </p:cNvSpPr>
            <p:nvPr/>
          </p:nvSpPr>
          <p:spPr bwMode="auto">
            <a:xfrm>
              <a:off x="3073722" y="4631745"/>
              <a:ext cx="1368000" cy="624100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95000"/>
              </a:srgbClr>
            </a:solidFill>
            <a:ln w="6350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90000" tIns="46800" rIns="90000" bIns="46800" anchor="t"/>
            <a:lstStyle>
              <a:lvl1pPr marL="95250" indent="-9525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화주 대불금 처리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미청산 조작비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7" name="AutoShape 40"/>
            <p:cNvSpPr>
              <a:spLocks noChangeArrowheads="1"/>
            </p:cNvSpPr>
            <p:nvPr/>
          </p:nvSpPr>
          <p:spPr bwMode="auto">
            <a:xfrm>
              <a:off x="4553290" y="4631745"/>
              <a:ext cx="1368000" cy="624100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95000"/>
              </a:srgbClr>
            </a:solidFill>
            <a:ln w="6350">
              <a:solidFill>
                <a:srgbClr val="777777"/>
              </a:solidFill>
              <a:round/>
              <a:headEnd/>
              <a:tailEnd/>
            </a:ln>
            <a:effectLst/>
            <a:extLst/>
          </p:spPr>
          <p:txBody>
            <a:bodyPr lIns="90000" tIns="46800" rIns="90000" bIns="46800" anchor="t"/>
            <a:lstStyle>
              <a:lvl1pPr marL="95250" indent="-9525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66738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원가배분동의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관리손익집계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5250" marR="0" lvl="0" indent="-952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000000"/>
                </a:buClr>
                <a:buSzPct val="63000"/>
                <a:buFont typeface="Wingdings" pitchFamily="2" charset="2"/>
                <a:buChar char="n"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직접원가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94" name="Text Box 111"/>
          <p:cNvSpPr txBox="1">
            <a:spLocks noChangeArrowheads="1"/>
          </p:cNvSpPr>
          <p:nvPr/>
        </p:nvSpPr>
        <p:spPr bwMode="auto">
          <a:xfrm>
            <a:off x="4114187" y="5495488"/>
            <a:ext cx="1347854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1524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다양한 정산실적 </a:t>
            </a:r>
            <a:r>
              <a:rPr kumimoji="1" lang="en-US" altLang="ko-KR" sz="10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View </a:t>
            </a:r>
            <a:r>
              <a: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</a:t>
            </a:r>
          </a:p>
        </p:txBody>
      </p:sp>
      <p:sp>
        <p:nvSpPr>
          <p:cNvPr id="95" name="Text Box 111"/>
          <p:cNvSpPr txBox="1">
            <a:spLocks noChangeArrowheads="1"/>
          </p:cNvSpPr>
          <p:nvPr/>
        </p:nvSpPr>
        <p:spPr bwMode="auto">
          <a:xfrm rot="5400000">
            <a:off x="1926471" y="3959291"/>
            <a:ext cx="603983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1524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매출</a:t>
            </a:r>
            <a:r>
              <a:rPr kumimoji="1" lang="en-US" altLang="ko-KR" sz="10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매입</a:t>
            </a:r>
            <a:endParaRPr kumimoji="1" lang="en-US" altLang="ko-KR" sz="10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7811327" y="2083158"/>
            <a:ext cx="6799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주요 내용</a:t>
            </a:r>
          </a:p>
        </p:txBody>
      </p:sp>
      <p:cxnSp>
        <p:nvCxnSpPr>
          <p:cNvPr id="97" name="직선 연결선 96"/>
          <p:cNvCxnSpPr/>
          <p:nvPr/>
        </p:nvCxnSpPr>
        <p:spPr bwMode="auto">
          <a:xfrm>
            <a:off x="7475174" y="2348880"/>
            <a:ext cx="1484939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TextBox 97"/>
          <p:cNvSpPr txBox="1"/>
          <p:nvPr/>
        </p:nvSpPr>
        <p:spPr>
          <a:xfrm>
            <a:off x="6975156" y="2411934"/>
            <a:ext cx="24849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marR="0" lvl="0" indent="-92075" algn="l" defTabSz="914400" rtl="0" eaLnBrk="1" fontAlgn="auto" latinLnBrk="1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정확하고 투명한 물류비 정산 서비스 제공</a:t>
            </a:r>
            <a:b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시스템 기반 정산 및 검증 자동화</a:t>
            </a:r>
            <a:b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물류비 중복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과다 청구 제거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985781" y="3446532"/>
            <a:ext cx="2331087" cy="1118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marR="0" lvl="0" indent="-92075" algn="l" defTabSz="914400" rtl="0" eaLnBrk="1" fontAlgn="auto" latinLnBrk="1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물류 발생실적 기준 매출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매입 관리</a:t>
            </a:r>
            <a:b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실행 시스템과 실적정보 동기화</a:t>
            </a:r>
            <a:b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매출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매입 서비스 유형별 항목 관리</a:t>
            </a:r>
            <a:b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기타 매출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매일 실적관리 방안 제공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85781" y="4718561"/>
            <a:ext cx="2497800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075" marR="0" lvl="0" indent="-92075" algn="l" defTabSz="914400" rtl="0" eaLnBrk="1" fontAlgn="auto" latinLnBrk="1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화주 회계시스템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(ERP) I/F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연계</a:t>
            </a:r>
            <a:b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화주와 정산실적 동기화 위한 프로세스</a:t>
            </a:r>
            <a:b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   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및 기능 제공</a:t>
            </a:r>
            <a:b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  -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매출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매입 정산실적 확인을 위한</a:t>
            </a:r>
            <a:b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     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다양한 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View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910480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 fontAlgn="auto">
              <a:spcBef>
                <a:spcPts val="330"/>
              </a:spcBef>
              <a:spcAft>
                <a:spcPts val="600"/>
              </a:spcAft>
              <a:buClr>
                <a:srgbClr val="C0504D"/>
              </a:buClr>
              <a:defRPr/>
            </a:pP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다양한 물류 비즈니스에 맞춘 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Tariff</a:t>
            </a: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구성 및 정산 처리가 가능하며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cs typeface="Times New Roman" panose="02020603050405020304" pitchFamily="18" charset="0"/>
                <a:sym typeface="Wingdings" panose="05000000000000000000" pitchFamily="2" charset="2"/>
              </a:rPr>
              <a:t>물류비</a:t>
            </a: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 및 실적 검증이 동시에 되기 때문에 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“</a:t>
            </a:r>
            <a:r>
              <a:rPr lang="ko-KR" altLang="en-US" dirty="0" err="1">
                <a:cs typeface="Times New Roman" panose="02020603050405020304" pitchFamily="18" charset="0"/>
                <a:sym typeface="Wingdings" panose="05000000000000000000" pitchFamily="2" charset="2"/>
              </a:rPr>
              <a:t>오청구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dirty="0" err="1">
                <a:cs typeface="Times New Roman" panose="02020603050405020304" pitchFamily="18" charset="0"/>
                <a:sym typeface="Wingdings" panose="05000000000000000000" pitchFamily="2" charset="2"/>
              </a:rPr>
              <a:t>미청구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중복청구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”</a:t>
            </a: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는 방지되고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정산업무 효율성과 투명성을 높이고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확정된 정산정보를  바탕으로 </a:t>
            </a:r>
            <a:r>
              <a:rPr lang="ko-KR" altLang="en-US" dirty="0" err="1">
                <a:cs typeface="Times New Roman" panose="02020603050405020304" pitchFamily="18" charset="0"/>
                <a:sym typeface="Wingdings" panose="05000000000000000000" pitchFamily="2" charset="2"/>
              </a:rPr>
              <a:t>제안사는</a:t>
            </a: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 영업사원실적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cs typeface="Times New Roman" panose="02020603050405020304" pitchFamily="18" charset="0"/>
                <a:sym typeface="Wingdings" panose="05000000000000000000" pitchFamily="2" charset="2"/>
              </a:rPr>
              <a:t>화주별</a:t>
            </a: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 물동량 관리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cs typeface="Times New Roman" panose="02020603050405020304" pitchFamily="18" charset="0"/>
                <a:sym typeface="Wingdings" panose="05000000000000000000" pitchFamily="2" charset="2"/>
              </a:rPr>
              <a:t>월별실적관리등</a:t>
            </a:r>
            <a:r>
              <a:rPr lang="ko-KR" altLang="en-US" dirty="0">
                <a:cs typeface="Times New Roman" panose="02020603050405020304" pitchFamily="18" charset="0"/>
                <a:sym typeface="Wingdings" panose="05000000000000000000" pitchFamily="2" charset="2"/>
              </a:rPr>
              <a:t> 다양한 실적관리 기능을 제공합니다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87906" y="1664804"/>
            <a:ext cx="8920815" cy="299826"/>
            <a:chOff x="487906" y="1088740"/>
            <a:chExt cx="8920815" cy="299826"/>
          </a:xfrm>
        </p:grpSpPr>
        <p:grpSp>
          <p:nvGrpSpPr>
            <p:cNvPr id="79" name="그룹 78"/>
            <p:cNvGrpSpPr/>
            <p:nvPr/>
          </p:nvGrpSpPr>
          <p:grpSpPr>
            <a:xfrm>
              <a:off x="1430058" y="1121441"/>
              <a:ext cx="7978663" cy="192088"/>
              <a:chOff x="1661288" y="2840954"/>
              <a:chExt cx="7978663" cy="192088"/>
            </a:xfrm>
          </p:grpSpPr>
          <p:pic>
            <p:nvPicPr>
              <p:cNvPr id="86" name="Picture 254" descr="요약중간바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511" t="20181" r="15805" b="22145"/>
              <a:stretch>
                <a:fillRect/>
              </a:stretch>
            </p:blipFill>
            <p:spPr bwMode="gray">
              <a:xfrm>
                <a:off x="4237566" y="2840954"/>
                <a:ext cx="2818872" cy="1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254" descr="요약중간바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5778" t="20181" r="15805" b="22145"/>
              <a:stretch>
                <a:fillRect/>
              </a:stretch>
            </p:blipFill>
            <p:spPr bwMode="gray">
              <a:xfrm>
                <a:off x="1661288" y="2840954"/>
                <a:ext cx="2582333" cy="1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254" descr="요약중간바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511" t="20181" r="15805" b="22145"/>
              <a:stretch>
                <a:fillRect/>
              </a:stretch>
            </p:blipFill>
            <p:spPr bwMode="gray">
              <a:xfrm>
                <a:off x="6821079" y="2840954"/>
                <a:ext cx="2818872" cy="1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487906" y="1088740"/>
              <a:ext cx="1478041" cy="299826"/>
              <a:chOff x="719136" y="2808253"/>
              <a:chExt cx="1478041" cy="299826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19136" y="2808253"/>
                <a:ext cx="796099" cy="299826"/>
                <a:chOff x="719136" y="3406012"/>
                <a:chExt cx="796099" cy="299826"/>
              </a:xfrm>
            </p:grpSpPr>
            <p:sp>
              <p:nvSpPr>
                <p:cNvPr id="83" name="한쪽 모서리가 둥근 사각형 82"/>
                <p:cNvSpPr/>
                <p:nvPr/>
              </p:nvSpPr>
              <p:spPr bwMode="auto">
                <a:xfrm flipH="1">
                  <a:off x="719136" y="3429000"/>
                  <a:ext cx="796099" cy="236513"/>
                </a:xfrm>
                <a:prstGeom prst="round1Rect">
                  <a:avLst>
                    <a:gd name="adj" fmla="val 31877"/>
                  </a:avLst>
                </a:prstGeom>
                <a:solidFill>
                  <a:srgbClr val="0046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prstClr val="white"/>
                    </a:solidFill>
                    <a:latin typeface="Rix모던고딕 B" pitchFamily="18" charset="-127"/>
                    <a:ea typeface="Rix모던고딕 B" pitchFamily="18" charset="-127"/>
                  </a:endParaRPr>
                </a:p>
              </p:txBody>
            </p:sp>
            <p:sp>
              <p:nvSpPr>
                <p:cNvPr id="84" name="TextBox 53"/>
                <p:cNvSpPr txBox="1"/>
                <p:nvPr/>
              </p:nvSpPr>
              <p:spPr>
                <a:xfrm>
                  <a:off x="725603" y="3406012"/>
                  <a:ext cx="603050" cy="29982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509544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1019088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528632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2038176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547721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3057265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566810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4076354" algn="l" defTabSz="1019088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>
                    <a:lnSpc>
                      <a:spcPts val="800"/>
                    </a:lnSpc>
                  </a:pPr>
                  <a:r>
                    <a:rPr lang="en-US" altLang="ko-KR" sz="800" dirty="0">
                      <a:solidFill>
                        <a:prstClr val="white"/>
                      </a:solidFill>
                      <a:latin typeface="Rix모던고딕 B" pitchFamily="18" charset="-127"/>
                      <a:ea typeface="Rix모던고딕 B" pitchFamily="18" charset="-127"/>
                    </a:rPr>
                    <a:t>Key</a:t>
                  </a:r>
                </a:p>
                <a:p>
                  <a:pPr>
                    <a:lnSpc>
                      <a:spcPts val="800"/>
                    </a:lnSpc>
                  </a:pPr>
                  <a:r>
                    <a:rPr lang="en-US" altLang="ko-KR" sz="800" dirty="0">
                      <a:solidFill>
                        <a:prstClr val="white"/>
                      </a:solidFill>
                      <a:latin typeface="Rix모던고딕 B" pitchFamily="18" charset="-127"/>
                      <a:ea typeface="Rix모던고딕 B" pitchFamily="18" charset="-127"/>
                    </a:rPr>
                    <a:t>message</a:t>
                  </a:r>
                  <a:endParaRPr lang="ko-KR" altLang="en-US" sz="800" dirty="0">
                    <a:solidFill>
                      <a:prstClr val="white"/>
                    </a:solidFill>
                    <a:latin typeface="Rix모던고딕 B" pitchFamily="18" charset="-127"/>
                    <a:ea typeface="Rix모던고딕 B" pitchFamily="18" charset="-127"/>
                  </a:endParaRPr>
                </a:p>
              </p:txBody>
            </p:sp>
            <p:pic>
              <p:nvPicPr>
                <p:cNvPr id="85" name="그룹 41"/>
                <p:cNvPicPr>
                  <a:picLocks noChangeArrowheads="1"/>
                </p:cNvPicPr>
                <p:nvPr/>
              </p:nvPicPr>
              <p:blipFill>
                <a:blip r:embed="rId3" cstate="print">
                  <a:lum bright="100000"/>
                </a:blip>
                <a:srcRect/>
                <a:stretch>
                  <a:fillRect/>
                </a:stretch>
              </p:blipFill>
              <p:spPr bwMode="auto">
                <a:xfrm>
                  <a:off x="1299329" y="3466559"/>
                  <a:ext cx="162957" cy="1526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82" name="Text Box 40"/>
              <p:cNvSpPr txBox="1">
                <a:spLocks noChangeArrowheads="1"/>
              </p:cNvSpPr>
              <p:nvPr/>
            </p:nvSpPr>
            <p:spPr bwMode="auto">
              <a:xfrm>
                <a:off x="1594296" y="2813014"/>
                <a:ext cx="602881" cy="23589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32400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509544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1019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52863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2038176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547721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3057265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566810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4076354" algn="l" defTabSz="1019088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defTabSz="936625">
                  <a:lnSpc>
                    <a:spcPct val="140000"/>
                  </a:lnSpc>
                  <a:spcBef>
                    <a:spcPct val="10000"/>
                  </a:spcBef>
                  <a:spcAft>
                    <a:spcPct val="10000"/>
                  </a:spcAft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Rix모던고딕 B" pitchFamily="18" charset="-127"/>
                    <a:ea typeface="Rix모던고딕 B" pitchFamily="18" charset="-127"/>
                  </a:rPr>
                  <a:t>실적</a:t>
                </a:r>
              </a:p>
            </p:txBody>
          </p:sp>
        </p:grpSp>
      </p:grpSp>
      <p:grpSp>
        <p:nvGrpSpPr>
          <p:cNvPr id="89" name="그룹 41"/>
          <p:cNvGrpSpPr/>
          <p:nvPr/>
        </p:nvGrpSpPr>
        <p:grpSpPr>
          <a:xfrm>
            <a:off x="488504" y="1952772"/>
            <a:ext cx="2808312" cy="253497"/>
            <a:chOff x="827088" y="5994464"/>
            <a:chExt cx="2174192" cy="251005"/>
          </a:xfrm>
        </p:grpSpPr>
        <p:grpSp>
          <p:nvGrpSpPr>
            <p:cNvPr id="90" name="그룹 46"/>
            <p:cNvGrpSpPr/>
            <p:nvPr/>
          </p:nvGrpSpPr>
          <p:grpSpPr>
            <a:xfrm flipH="1">
              <a:off x="827088" y="6049764"/>
              <a:ext cx="36000" cy="144000"/>
              <a:chOff x="8677113" y="3438426"/>
              <a:chExt cx="252028" cy="2016224"/>
            </a:xfrm>
          </p:grpSpPr>
          <p:sp>
            <p:nvSpPr>
              <p:cNvPr id="92" name="직사각형 91"/>
              <p:cNvSpPr/>
              <p:nvPr/>
            </p:nvSpPr>
            <p:spPr bwMode="auto">
              <a:xfrm>
                <a:off x="8677113" y="3438426"/>
                <a:ext cx="252028" cy="1008112"/>
              </a:xfrm>
              <a:prstGeom prst="rect">
                <a:avLst/>
              </a:prstGeom>
              <a:solidFill>
                <a:srgbClr val="E59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 bwMode="auto">
              <a:xfrm>
                <a:off x="8677113" y="4446538"/>
                <a:ext cx="252028" cy="1008112"/>
              </a:xfrm>
              <a:prstGeom prst="rect">
                <a:avLst/>
              </a:prstGeom>
              <a:solidFill>
                <a:srgbClr val="004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</p:grpSp>
        <p:sp>
          <p:nvSpPr>
            <p:cNvPr id="91" name="Text Box 40"/>
            <p:cNvSpPr txBox="1">
              <a:spLocks noChangeArrowheads="1"/>
            </p:cNvSpPr>
            <p:nvPr/>
          </p:nvSpPr>
          <p:spPr bwMode="auto">
            <a:xfrm>
              <a:off x="916282" y="5994464"/>
              <a:ext cx="2084998" cy="25100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defTabSz="936625">
                <a:lnSpc>
                  <a:spcPct val="140000"/>
                </a:lnSpc>
                <a:spcBef>
                  <a:spcPct val="10000"/>
                </a:spcBef>
                <a:spcAft>
                  <a:spcPct val="10000"/>
                </a:spcAft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실적관리</a:t>
              </a:r>
            </a:p>
          </p:txBody>
        </p:sp>
      </p:grp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496616" y="358439"/>
            <a:ext cx="5764202" cy="406265"/>
          </a:xfrm>
        </p:spPr>
        <p:txBody>
          <a:bodyPr/>
          <a:lstStyle/>
          <a:p>
            <a:r>
              <a:rPr lang="ko-KR" altLang="en-US" sz="1200" dirty="0"/>
              <a:t>라</a:t>
            </a:r>
            <a:r>
              <a:rPr lang="en-US" altLang="ko-KR" sz="1200" dirty="0"/>
              <a:t>) </a:t>
            </a:r>
            <a:r>
              <a:rPr lang="ko-KR" altLang="en-US" sz="1200" dirty="0"/>
              <a:t>주요 구현 기능</a:t>
            </a:r>
            <a:br>
              <a:rPr lang="en-US" altLang="ko-KR" sz="1200" dirty="0"/>
            </a:br>
            <a:r>
              <a:rPr lang="en-US" altLang="ko-KR" sz="1200" dirty="0"/>
              <a:t>(19) </a:t>
            </a:r>
            <a:r>
              <a:rPr lang="ko-KR" altLang="en-US" sz="1200" dirty="0"/>
              <a:t>실적 </a:t>
            </a:r>
            <a:r>
              <a:rPr lang="en-US" altLang="ko-KR" sz="1200" dirty="0"/>
              <a:t>(</a:t>
            </a:r>
            <a:r>
              <a:rPr lang="ko-KR" altLang="en-US" sz="1200" dirty="0"/>
              <a:t>실적관리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0" name="Rectangle 52"/>
          <p:cNvSpPr/>
          <p:nvPr/>
        </p:nvSpPr>
        <p:spPr>
          <a:xfrm>
            <a:off x="524508" y="2276699"/>
            <a:ext cx="4897115" cy="403202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t" anchorCtr="0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200" kern="0" dirty="0">
              <a:solidFill>
                <a:srgbClr val="333333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741103" y="2714024"/>
            <a:ext cx="2448272" cy="352489"/>
          </a:xfrm>
          <a:prstGeom prst="roundRect">
            <a:avLst>
              <a:gd name="adj" fmla="val 39965"/>
            </a:avLst>
          </a:prstGeom>
          <a:solidFill>
            <a:srgbClr val="0000FF"/>
          </a:solidFill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square" lIns="36000" tIns="72000" rIns="36000" bIns="7200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Order Base </a:t>
            </a:r>
            <a:r>
              <a:rPr lang="ko-KR" altLang="en-US" sz="1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실적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741103" y="4474656"/>
            <a:ext cx="2448272" cy="352489"/>
          </a:xfrm>
          <a:prstGeom prst="roundRect">
            <a:avLst>
              <a:gd name="adj" fmla="val 39965"/>
            </a:avLst>
          </a:prstGeom>
          <a:solidFill>
            <a:srgbClr val="0000FF"/>
          </a:solidFill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square" lIns="36000" tIns="72000" rIns="36000" bIns="7200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Term Base </a:t>
            </a:r>
            <a:r>
              <a:rPr lang="ko-KR" altLang="en-US" sz="1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실적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8775" y="3132821"/>
            <a:ext cx="2265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국제운송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내륙운송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통관 비용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입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출고료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VAS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비용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수송료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배송료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추가 작업 비용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775" y="4899154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창고 임대료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보관료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설비 이용료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렌탈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비용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창고 인건비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기사 인건비</a:t>
            </a:r>
          </a:p>
        </p:txBody>
      </p:sp>
      <p:sp>
        <p:nvSpPr>
          <p:cNvPr id="25" name="오른쪽 중괄호 24"/>
          <p:cNvSpPr/>
          <p:nvPr/>
        </p:nvSpPr>
        <p:spPr>
          <a:xfrm>
            <a:off x="3333391" y="2564308"/>
            <a:ext cx="360040" cy="3384376"/>
          </a:xfrm>
          <a:prstGeom prst="righ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26" name="Picture 2" descr="complex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92" y="3563211"/>
            <a:ext cx="1611427" cy="138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65439" y="4966889"/>
            <a:ext cx="99097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비즈니스별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국가별</a:t>
            </a:r>
            <a:endParaRPr lang="en-US" altLang="ko-KR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센터별</a:t>
            </a:r>
            <a:endParaRPr lang="ko-KR" altLang="en-US" sz="11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52283" y="2708324"/>
            <a:ext cx="1294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Tariff</a:t>
            </a:r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의 다양성</a:t>
            </a:r>
            <a:br>
              <a:rPr lang="en-US" altLang="ko-KR" sz="1400" dirty="0">
                <a:latin typeface="Rix고딕 B" panose="02020603020101020101" pitchFamily="18" charset="-127"/>
                <a:ea typeface="Rix고딕 B" panose="02020603020101020101" pitchFamily="18" charset="-127"/>
              </a:rPr>
            </a:br>
            <a:r>
              <a: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rPr>
              <a:t>정산의 복잡성</a:t>
            </a:r>
          </a:p>
        </p:txBody>
      </p:sp>
      <p:sp>
        <p:nvSpPr>
          <p:cNvPr id="29" name="자유형 28"/>
          <p:cNvSpPr/>
          <p:nvPr/>
        </p:nvSpPr>
        <p:spPr>
          <a:xfrm rot="16200000" flipH="1" flipV="1">
            <a:off x="4073302" y="4125982"/>
            <a:ext cx="3344714" cy="648071"/>
          </a:xfrm>
          <a:custGeom>
            <a:avLst/>
            <a:gdLst>
              <a:gd name="connsiteX0" fmla="*/ 0 w 2838450"/>
              <a:gd name="connsiteY0" fmla="*/ 933450 h 1162050"/>
              <a:gd name="connsiteX1" fmla="*/ 833437 w 2838450"/>
              <a:gd name="connsiteY1" fmla="*/ 361950 h 1162050"/>
              <a:gd name="connsiteX2" fmla="*/ 547687 w 2838450"/>
              <a:gd name="connsiteY2" fmla="*/ 361950 h 1162050"/>
              <a:gd name="connsiteX3" fmla="*/ 1395412 w 2838450"/>
              <a:gd name="connsiteY3" fmla="*/ 0 h 1162050"/>
              <a:gd name="connsiteX4" fmla="*/ 2238375 w 2838450"/>
              <a:gd name="connsiteY4" fmla="*/ 361950 h 1162050"/>
              <a:gd name="connsiteX5" fmla="*/ 1938337 w 2838450"/>
              <a:gd name="connsiteY5" fmla="*/ 366712 h 1162050"/>
              <a:gd name="connsiteX6" fmla="*/ 2838450 w 2838450"/>
              <a:gd name="connsiteY6" fmla="*/ 1162050 h 1162050"/>
              <a:gd name="connsiteX7" fmla="*/ 0 w 2838450"/>
              <a:gd name="connsiteY7" fmla="*/ 933450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93477 h 1193477"/>
              <a:gd name="connsiteX1" fmla="*/ 899331 w 2904344"/>
              <a:gd name="connsiteY1" fmla="*/ 361950 h 1193477"/>
              <a:gd name="connsiteX2" fmla="*/ 613581 w 2904344"/>
              <a:gd name="connsiteY2" fmla="*/ 361950 h 1193477"/>
              <a:gd name="connsiteX3" fmla="*/ 1461306 w 2904344"/>
              <a:gd name="connsiteY3" fmla="*/ 0 h 1193477"/>
              <a:gd name="connsiteX4" fmla="*/ 2304269 w 2904344"/>
              <a:gd name="connsiteY4" fmla="*/ 361950 h 1193477"/>
              <a:gd name="connsiteX5" fmla="*/ 2004231 w 2904344"/>
              <a:gd name="connsiteY5" fmla="*/ 366712 h 1193477"/>
              <a:gd name="connsiteX6" fmla="*/ 2904344 w 2904344"/>
              <a:gd name="connsiteY6" fmla="*/ 1162050 h 1193477"/>
              <a:gd name="connsiteX7" fmla="*/ 0 w 2904344"/>
              <a:gd name="connsiteY7" fmla="*/ 1193477 h 1193477"/>
              <a:gd name="connsiteX0" fmla="*/ 0 w 2904344"/>
              <a:gd name="connsiteY0" fmla="*/ 1193477 h 1193477"/>
              <a:gd name="connsiteX1" fmla="*/ 899331 w 2904344"/>
              <a:gd name="connsiteY1" fmla="*/ 361950 h 1193477"/>
              <a:gd name="connsiteX2" fmla="*/ 613581 w 2904344"/>
              <a:gd name="connsiteY2" fmla="*/ 361950 h 1193477"/>
              <a:gd name="connsiteX3" fmla="*/ 1461306 w 2904344"/>
              <a:gd name="connsiteY3" fmla="*/ 0 h 1193477"/>
              <a:gd name="connsiteX4" fmla="*/ 2304269 w 2904344"/>
              <a:gd name="connsiteY4" fmla="*/ 361950 h 1193477"/>
              <a:gd name="connsiteX5" fmla="*/ 2004231 w 2904344"/>
              <a:gd name="connsiteY5" fmla="*/ 366712 h 1193477"/>
              <a:gd name="connsiteX6" fmla="*/ 2904344 w 2904344"/>
              <a:gd name="connsiteY6" fmla="*/ 1162050 h 1193477"/>
              <a:gd name="connsiteX7" fmla="*/ 0 w 2904344"/>
              <a:gd name="connsiteY7" fmla="*/ 1193477 h 11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4344" h="1193477">
                <a:moveTo>
                  <a:pt x="0" y="1193477"/>
                </a:moveTo>
                <a:cubicBezTo>
                  <a:pt x="569479" y="906967"/>
                  <a:pt x="742380" y="688074"/>
                  <a:pt x="899331" y="361950"/>
                </a:cubicBezTo>
                <a:lnTo>
                  <a:pt x="613581" y="361950"/>
                </a:lnTo>
                <a:lnTo>
                  <a:pt x="1461306" y="0"/>
                </a:lnTo>
                <a:lnTo>
                  <a:pt x="2304269" y="361950"/>
                </a:lnTo>
                <a:lnTo>
                  <a:pt x="2004231" y="366712"/>
                </a:lnTo>
                <a:cubicBezTo>
                  <a:pt x="2128069" y="652587"/>
                  <a:pt x="2411537" y="956183"/>
                  <a:pt x="2904344" y="1162050"/>
                </a:cubicBezTo>
                <a:lnTo>
                  <a:pt x="0" y="1193477"/>
                </a:lnTo>
                <a:close/>
              </a:path>
            </a:pathLst>
          </a:custGeom>
          <a:gradFill>
            <a:gsLst>
              <a:gs pos="24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srgbClr val="000000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0" name="덧셈 기호 29"/>
          <p:cNvSpPr/>
          <p:nvPr/>
        </p:nvSpPr>
        <p:spPr bwMode="auto">
          <a:xfrm>
            <a:off x="3223243" y="4004468"/>
            <a:ext cx="561629" cy="421222"/>
          </a:xfrm>
          <a:prstGeom prst="mathPlus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square" lIns="36000" tIns="72000" rIns="36000" bIns="7200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endParaRPr lang="ko-KR" altLang="en-US" sz="12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069124" y="3150245"/>
            <a:ext cx="1224136" cy="100881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square" lIns="36000" tIns="72000" rIns="36000" bIns="7200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1200" dirty="0" err="1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인터지스</a:t>
            </a:r>
            <a:r>
              <a:rPr lang="ko-KR" altLang="en-US" sz="12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통합물류플랫폼</a:t>
            </a:r>
            <a:r>
              <a:rPr lang="en-US" altLang="ko-KR" sz="12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Contract</a:t>
            </a:r>
            <a:endParaRPr lang="ko-KR" altLang="en-US" sz="12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069124" y="4365092"/>
            <a:ext cx="1224136" cy="100881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square" lIns="36000" tIns="72000" rIns="36000" bIns="7200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1200" dirty="0" err="1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인터지스</a:t>
            </a:r>
            <a:r>
              <a:rPr lang="ko-KR" altLang="en-US" sz="12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통합물류플랫폼 </a:t>
            </a:r>
            <a:r>
              <a:rPr lang="en-US" altLang="ko-KR" sz="12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Billing</a:t>
            </a:r>
            <a:endParaRPr lang="ko-KR" altLang="en-US" sz="12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10932" y="3210843"/>
            <a:ext cx="1975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User Defined Tariff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구조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Term Base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실적 관리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Auto-Rating Engine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10932" y="4425690"/>
            <a:ext cx="2183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AR/AP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웹포털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승인 프로세스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AP </a:t>
            </a:r>
            <a:r>
              <a:rPr lang="ko-KR" altLang="en-US" sz="12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물류비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및 실적 검증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통합 </a:t>
            </a:r>
            <a:r>
              <a: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Invoice </a:t>
            </a:r>
            <a:r>
              <a: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rPr>
              <a:t>생성</a:t>
            </a:r>
            <a:endParaRPr lang="en-US" altLang="ko-KR" sz="12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65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-180939" algn="ctr" defTabSz="935655" rtl="0" eaLnBrk="0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-180939" algn="ctr" defTabSz="935655" rtl="0" eaLnBrk="0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-180939" algn="ctr" defTabSz="935655" rtl="0" eaLnBrk="0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(1) </a:t>
            </a:r>
            <a:r>
              <a:rPr lang="ko-KR" altLang="en-US" dirty="0"/>
              <a:t>해상수출 스케줄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스케줄 정보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해상운송사로부터</a:t>
            </a:r>
            <a:r>
              <a:rPr lang="ko-KR" altLang="en-US" dirty="0"/>
              <a:t> 확보한 </a:t>
            </a:r>
            <a:r>
              <a:rPr lang="ko-KR" altLang="en-US" dirty="0" err="1"/>
              <a:t>항차</a:t>
            </a:r>
            <a:r>
              <a:rPr lang="ko-KR" altLang="en-US" dirty="0"/>
              <a:t> 및 스케줄 정보 체계를 구성합니다</a:t>
            </a:r>
            <a:r>
              <a:rPr lang="en-US" altLang="ko-KR" dirty="0"/>
              <a:t>. </a:t>
            </a:r>
            <a:r>
              <a:rPr lang="ko-KR" altLang="en-US" dirty="0" err="1"/>
              <a:t>제안사는</a:t>
            </a:r>
            <a:r>
              <a:rPr lang="ko-KR" altLang="en-US" dirty="0"/>
              <a:t> 확보된 스케줄 정보를 사용자 관점으로 제공하고 스케줄정보 연계 기능을 구축합니다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7921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itchFamily="18" charset="-127"/>
                <a:ea typeface="Rix모던고딕 B" pitchFamily="18" charset="-127"/>
              </a:rPr>
              <a:t>해상수출 스케줄 정보 관리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-180939" algn="ctr" defTabSz="806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schemeClr val="bg1">
                    <a:lumMod val="65000"/>
                  </a:scheme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latin typeface="Rix모던고딕 L" pitchFamily="18" charset="-127"/>
                  <a:ea typeface="Rix모던고딕 L" pitchFamily="18" charset="-127"/>
                  <a:cs typeface="굴림" pitchFamily="50" charset="-127"/>
                </a:rPr>
                <a:t>스케줄정보관리 기능 설명</a:t>
              </a:r>
            </a:p>
          </p:txBody>
        </p:sp>
      </p:grpSp>
      <p:pic>
        <p:nvPicPr>
          <p:cNvPr id="15" name="그림 14"/>
          <p:cNvPicPr/>
          <p:nvPr/>
        </p:nvPicPr>
        <p:blipFill>
          <a:blip r:embed="rId2"/>
          <a:stretch>
            <a:fillRect/>
          </a:stretch>
        </p:blipFill>
        <p:spPr>
          <a:xfrm>
            <a:off x="668523" y="2234339"/>
            <a:ext cx="5940659" cy="1582420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022576" y="4077072"/>
            <a:ext cx="2586606" cy="1693545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4"/>
          <a:stretch>
            <a:fillRect/>
          </a:stretch>
        </p:blipFill>
        <p:spPr>
          <a:xfrm>
            <a:off x="668523" y="4231076"/>
            <a:ext cx="2839870" cy="984885"/>
          </a:xfrm>
          <a:prstGeom prst="rect">
            <a:avLst/>
          </a:prstGeom>
        </p:spPr>
      </p:pic>
      <p:sp>
        <p:nvSpPr>
          <p:cNvPr id="22" name="TextBox 96"/>
          <p:cNvSpPr txBox="1">
            <a:spLocks noChangeArrowheads="1"/>
          </p:cNvSpPr>
          <p:nvPr/>
        </p:nvSpPr>
        <p:spPr bwMode="auto">
          <a:xfrm>
            <a:off x="1511181" y="5175390"/>
            <a:ext cx="1601675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</a:pPr>
            <a:r>
              <a:rPr lang="ko-KR" altLang="en-US" sz="8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엑셀로 작성된 스케줄 정보</a:t>
            </a:r>
          </a:p>
        </p:txBody>
      </p:sp>
      <p:sp>
        <p:nvSpPr>
          <p:cNvPr id="27" name="아래쪽 화살표 26"/>
          <p:cNvSpPr/>
          <p:nvPr/>
        </p:nvSpPr>
        <p:spPr bwMode="auto">
          <a:xfrm rot="16200000">
            <a:off x="3491744" y="4476511"/>
            <a:ext cx="560585" cy="531674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34084" y="5895999"/>
            <a:ext cx="2514600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algn="ctr" latinLnBrk="0">
              <a:defRPr/>
            </a:pPr>
            <a:r>
              <a:rPr lang="ko-KR" altLang="en-US" sz="11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사용자 맞춤형 스케줄 정보 생성</a:t>
            </a:r>
          </a:p>
        </p:txBody>
      </p:sp>
      <p:sp>
        <p:nvSpPr>
          <p:cNvPr id="29" name="직사각형 99"/>
          <p:cNvSpPr>
            <a:spLocks noChangeArrowheads="1"/>
          </p:cNvSpPr>
          <p:nvPr/>
        </p:nvSpPr>
        <p:spPr bwMode="auto">
          <a:xfrm>
            <a:off x="3383389" y="5075892"/>
            <a:ext cx="676202" cy="369332"/>
          </a:xfrm>
          <a:prstGeom prst="rect">
            <a:avLst/>
          </a:prstGeom>
          <a:extLst/>
        </p:spPr>
        <p:txBody>
          <a:bodyPr wrap="square" lIns="0" tIns="0" rIns="0" bIns="0" anchor="ctr">
            <a:spAutoFit/>
          </a:bodyPr>
          <a:lstStyle/>
          <a:p>
            <a:pPr lvl="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엑셀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D90BF"/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+mj-cs"/>
            </a:endParaRPr>
          </a:p>
          <a:p>
            <a:pPr lvl="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j-cs"/>
              </a:rPr>
              <a:t>업로드</a:t>
            </a:r>
          </a:p>
        </p:txBody>
      </p:sp>
      <p:sp>
        <p:nvSpPr>
          <p:cNvPr id="30" name="Rectangle 51"/>
          <p:cNvSpPr>
            <a:spLocks/>
          </p:cNvSpPr>
          <p:nvPr/>
        </p:nvSpPr>
        <p:spPr bwMode="auto">
          <a:xfrm>
            <a:off x="8373380" y="4233310"/>
            <a:ext cx="786820" cy="16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b="1" spc="-5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· </a:t>
            </a:r>
            <a:r>
              <a:rPr lang="ko-KR" altLang="en-US" sz="900" b="1" spc="-51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사용자 관점 스케줄정보 제공</a:t>
            </a:r>
          </a:p>
        </p:txBody>
      </p:sp>
      <p:sp>
        <p:nvSpPr>
          <p:cNvPr id="31" name="타원 30"/>
          <p:cNvSpPr/>
          <p:nvPr/>
        </p:nvSpPr>
        <p:spPr>
          <a:xfrm>
            <a:off x="6910762" y="2708920"/>
            <a:ext cx="576000" cy="576000"/>
          </a:xfrm>
          <a:prstGeom prst="ellipse">
            <a:avLst/>
          </a:prstGeom>
          <a:solidFill>
            <a:srgbClr val="E8E8E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32" name="Picture 12" descr="C:\Users\wslee\Desktop\2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72949" y="2796295"/>
            <a:ext cx="263839" cy="380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그룹 32"/>
          <p:cNvGrpSpPr/>
          <p:nvPr/>
        </p:nvGrpSpPr>
        <p:grpSpPr>
          <a:xfrm>
            <a:off x="7530259" y="2843385"/>
            <a:ext cx="967075" cy="323612"/>
            <a:chOff x="7509696" y="3634810"/>
            <a:chExt cx="1122077" cy="323612"/>
          </a:xfrm>
        </p:grpSpPr>
        <p:sp>
          <p:nvSpPr>
            <p:cNvPr id="34" name="TextBox 96"/>
            <p:cNvSpPr txBox="1">
              <a:spLocks noChangeArrowheads="1"/>
            </p:cNvSpPr>
            <p:nvPr/>
          </p:nvSpPr>
          <p:spPr bwMode="auto">
            <a:xfrm>
              <a:off x="7509696" y="3833451"/>
              <a:ext cx="1122077" cy="12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l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90000"/>
                </a:lnSpc>
              </a:pPr>
              <a:r>
                <a:rPr lang="ko-KR" altLang="en-US" sz="900" dirty="0">
                  <a:solidFill>
                    <a:srgbClr val="29292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스케줄 정보 생성</a:t>
              </a:r>
            </a:p>
          </p:txBody>
        </p:sp>
        <p:sp>
          <p:nvSpPr>
            <p:cNvPr id="35" name="오른쪽 화살표 34"/>
            <p:cNvSpPr/>
            <p:nvPr/>
          </p:nvSpPr>
          <p:spPr bwMode="auto">
            <a:xfrm flipV="1">
              <a:off x="7596336" y="3634810"/>
              <a:ext cx="880435" cy="183026"/>
            </a:xfrm>
            <a:prstGeom prst="rightArrow">
              <a:avLst/>
            </a:prstGeom>
            <a:gradFill>
              <a:gsLst>
                <a:gs pos="0">
                  <a:srgbClr val="0065AB"/>
                </a:gs>
                <a:gs pos="100000">
                  <a:srgbClr val="399AB5">
                    <a:alpha val="0"/>
                  </a:srgbClr>
                </a:gs>
              </a:gsLst>
              <a:lin ang="10800000" scaled="0"/>
            </a:gradFill>
            <a:ln w="6350" cap="flat" cmpd="sng" algn="ctr">
              <a:noFill/>
              <a:prstDash val="solid"/>
            </a:ln>
            <a:effectLst/>
          </p:spPr>
          <p:txBody>
            <a:bodyPr lIns="76159" tIns="38080" rIns="76159" bIns="38080" rtlCol="0" anchor="ctr"/>
            <a:lstStyle/>
            <a:p>
              <a:pPr algn="ctr" latinLnBrk="0">
                <a:defRPr/>
              </a:pPr>
              <a:endParaRPr lang="ko-KR" altLang="en-US" sz="900" kern="0" dirty="0">
                <a:solidFill>
                  <a:sysClr val="window" lastClr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421788" y="2759274"/>
            <a:ext cx="779684" cy="475292"/>
            <a:chOff x="6711806" y="4854655"/>
            <a:chExt cx="917769" cy="475292"/>
          </a:xfrm>
        </p:grpSpPr>
        <p:pic>
          <p:nvPicPr>
            <p:cNvPr id="37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38" name="직사각형 37"/>
            <p:cNvSpPr/>
            <p:nvPr/>
          </p:nvSpPr>
          <p:spPr>
            <a:xfrm>
              <a:off x="6816043" y="4961778"/>
              <a:ext cx="693653" cy="3026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생성된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스케줄 정보</a:t>
              </a:r>
            </a:p>
          </p:txBody>
        </p:sp>
      </p:grpSp>
      <p:sp>
        <p:nvSpPr>
          <p:cNvPr id="39" name="아래쪽 화살표 38"/>
          <p:cNvSpPr/>
          <p:nvPr/>
        </p:nvSpPr>
        <p:spPr bwMode="auto">
          <a:xfrm>
            <a:off x="8536997" y="3278378"/>
            <a:ext cx="560585" cy="30673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8553400" y="3624029"/>
            <a:ext cx="590412" cy="618750"/>
            <a:chOff x="10387718" y="2323589"/>
            <a:chExt cx="590412" cy="618750"/>
          </a:xfrm>
        </p:grpSpPr>
        <p:sp>
          <p:nvSpPr>
            <p:cNvPr id="41" name="AutoShape 826"/>
            <p:cNvSpPr>
              <a:spLocks noChangeArrowheads="1"/>
            </p:cNvSpPr>
            <p:nvPr/>
          </p:nvSpPr>
          <p:spPr bwMode="auto">
            <a:xfrm>
              <a:off x="10387718" y="2323589"/>
              <a:ext cx="590412" cy="457200"/>
            </a:xfrm>
            <a:prstGeom prst="roundRect">
              <a:avLst>
                <a:gd name="adj" fmla="val 47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1pPr>
              <a:lvl2pPr marL="742950" indent="-28575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2pPr>
              <a:lvl3pPr marL="11430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3pPr>
              <a:lvl4pPr marL="16002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4pPr>
              <a:lvl5pPr marL="20574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9pPr>
            </a:lstStyle>
            <a:p>
              <a:pPr algn="ctr" eaLnBrk="1" fontAlgn="base" latinLnBrk="0" hangingPunct="1">
                <a:spcBef>
                  <a:spcPct val="50000"/>
                </a:spcBef>
                <a:spcAft>
                  <a:spcPct val="0"/>
                </a:spcAft>
                <a:defRPr/>
              </a:pPr>
              <a:endParaRPr lang="ko-KR" altLang="ko-KR" ker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2" name="Text Box 5"/>
            <p:cNvSpPr txBox="1">
              <a:spLocks noChangeArrowheads="1"/>
            </p:cNvSpPr>
            <p:nvPr/>
          </p:nvSpPr>
          <p:spPr bwMode="auto">
            <a:xfrm>
              <a:off x="10578728" y="2803840"/>
              <a:ext cx="20839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spcBef>
                  <a:spcPts val="500"/>
                </a:spcBef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화주</a:t>
              </a:r>
            </a:p>
          </p:txBody>
        </p:sp>
        <p:sp>
          <p:nvSpPr>
            <p:cNvPr id="43" name="Freeform 162"/>
            <p:cNvSpPr>
              <a:spLocks noEditPoints="1"/>
            </p:cNvSpPr>
            <p:nvPr/>
          </p:nvSpPr>
          <p:spPr bwMode="auto">
            <a:xfrm>
              <a:off x="10682922" y="2409402"/>
              <a:ext cx="226782" cy="227936"/>
            </a:xfrm>
            <a:custGeom>
              <a:avLst/>
              <a:gdLst>
                <a:gd name="T0" fmla="*/ 25 w 107"/>
                <a:gd name="T1" fmla="*/ 76 h 106"/>
                <a:gd name="T2" fmla="*/ 48 w 107"/>
                <a:gd name="T3" fmla="*/ 76 h 106"/>
                <a:gd name="T4" fmla="*/ 54 w 107"/>
                <a:gd name="T5" fmla="*/ 70 h 106"/>
                <a:gd name="T6" fmla="*/ 25 w 107"/>
                <a:gd name="T7" fmla="*/ 70 h 106"/>
                <a:gd name="T8" fmla="*/ 25 w 107"/>
                <a:gd name="T9" fmla="*/ 76 h 106"/>
                <a:gd name="T10" fmla="*/ 66 w 107"/>
                <a:gd name="T11" fmla="*/ 90 h 106"/>
                <a:gd name="T12" fmla="*/ 50 w 107"/>
                <a:gd name="T13" fmla="*/ 94 h 106"/>
                <a:gd name="T14" fmla="*/ 52 w 107"/>
                <a:gd name="T15" fmla="*/ 77 h 106"/>
                <a:gd name="T16" fmla="*/ 93 w 107"/>
                <a:gd name="T17" fmla="*/ 34 h 106"/>
                <a:gd name="T18" fmla="*/ 107 w 107"/>
                <a:gd name="T19" fmla="*/ 46 h 106"/>
                <a:gd name="T20" fmla="*/ 66 w 107"/>
                <a:gd name="T21" fmla="*/ 90 h 106"/>
                <a:gd name="T22" fmla="*/ 64 w 107"/>
                <a:gd name="T23" fmla="*/ 88 h 106"/>
                <a:gd name="T24" fmla="*/ 57 w 107"/>
                <a:gd name="T25" fmla="*/ 90 h 106"/>
                <a:gd name="T26" fmla="*/ 53 w 107"/>
                <a:gd name="T27" fmla="*/ 86 h 106"/>
                <a:gd name="T28" fmla="*/ 54 w 107"/>
                <a:gd name="T29" fmla="*/ 79 h 106"/>
                <a:gd name="T30" fmla="*/ 64 w 107"/>
                <a:gd name="T31" fmla="*/ 88 h 106"/>
                <a:gd name="T32" fmla="*/ 63 w 107"/>
                <a:gd name="T33" fmla="*/ 22 h 106"/>
                <a:gd name="T34" fmla="*/ 22 w 107"/>
                <a:gd name="T35" fmla="*/ 22 h 106"/>
                <a:gd name="T36" fmla="*/ 22 w 107"/>
                <a:gd name="T37" fmla="*/ 15 h 106"/>
                <a:gd name="T38" fmla="*/ 8 w 107"/>
                <a:gd name="T39" fmla="*/ 32 h 106"/>
                <a:gd name="T40" fmla="*/ 8 w 107"/>
                <a:gd name="T41" fmla="*/ 79 h 106"/>
                <a:gd name="T42" fmla="*/ 28 w 107"/>
                <a:gd name="T43" fmla="*/ 99 h 106"/>
                <a:gd name="T44" fmla="*/ 57 w 107"/>
                <a:gd name="T45" fmla="*/ 99 h 106"/>
                <a:gd name="T46" fmla="*/ 78 w 107"/>
                <a:gd name="T47" fmla="*/ 84 h 106"/>
                <a:gd name="T48" fmla="*/ 85 w 107"/>
                <a:gd name="T49" fmla="*/ 76 h 106"/>
                <a:gd name="T50" fmla="*/ 85 w 107"/>
                <a:gd name="T51" fmla="*/ 84 h 106"/>
                <a:gd name="T52" fmla="*/ 63 w 107"/>
                <a:gd name="T53" fmla="*/ 106 h 106"/>
                <a:gd name="T54" fmla="*/ 22 w 107"/>
                <a:gd name="T55" fmla="*/ 106 h 106"/>
                <a:gd name="T56" fmla="*/ 0 w 107"/>
                <a:gd name="T57" fmla="*/ 84 h 106"/>
                <a:gd name="T58" fmla="*/ 0 w 107"/>
                <a:gd name="T59" fmla="*/ 29 h 106"/>
                <a:gd name="T60" fmla="*/ 22 w 107"/>
                <a:gd name="T61" fmla="*/ 7 h 106"/>
                <a:gd name="T62" fmla="*/ 22 w 107"/>
                <a:gd name="T63" fmla="*/ 0 h 106"/>
                <a:gd name="T64" fmla="*/ 63 w 107"/>
                <a:gd name="T65" fmla="*/ 0 h 106"/>
                <a:gd name="T66" fmla="*/ 63 w 107"/>
                <a:gd name="T67" fmla="*/ 7 h 106"/>
                <a:gd name="T68" fmla="*/ 85 w 107"/>
                <a:gd name="T69" fmla="*/ 29 h 106"/>
                <a:gd name="T70" fmla="*/ 85 w 107"/>
                <a:gd name="T71" fmla="*/ 36 h 106"/>
                <a:gd name="T72" fmla="*/ 78 w 107"/>
                <a:gd name="T73" fmla="*/ 44 h 106"/>
                <a:gd name="T74" fmla="*/ 78 w 107"/>
                <a:gd name="T75" fmla="*/ 32 h 106"/>
                <a:gd name="T76" fmla="*/ 63 w 107"/>
                <a:gd name="T77" fmla="*/ 15 h 106"/>
                <a:gd name="T78" fmla="*/ 63 w 107"/>
                <a:gd name="T79" fmla="*/ 22 h 106"/>
                <a:gd name="T80" fmla="*/ 25 w 107"/>
                <a:gd name="T81" fmla="*/ 45 h 106"/>
                <a:gd name="T82" fmla="*/ 60 w 107"/>
                <a:gd name="T83" fmla="*/ 45 h 106"/>
                <a:gd name="T84" fmla="*/ 60 w 107"/>
                <a:gd name="T85" fmla="*/ 39 h 106"/>
                <a:gd name="T86" fmla="*/ 25 w 107"/>
                <a:gd name="T87" fmla="*/ 39 h 106"/>
                <a:gd name="T88" fmla="*/ 25 w 107"/>
                <a:gd name="T89" fmla="*/ 45 h 106"/>
                <a:gd name="T90" fmla="*/ 25 w 107"/>
                <a:gd name="T91" fmla="*/ 61 h 106"/>
                <a:gd name="T92" fmla="*/ 60 w 107"/>
                <a:gd name="T93" fmla="*/ 61 h 106"/>
                <a:gd name="T94" fmla="*/ 60 w 107"/>
                <a:gd name="T95" fmla="*/ 55 h 106"/>
                <a:gd name="T96" fmla="*/ 25 w 107"/>
                <a:gd name="T97" fmla="*/ 55 h 106"/>
                <a:gd name="T98" fmla="*/ 25 w 107"/>
                <a:gd name="T99" fmla="*/ 6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7" h="106">
                  <a:moveTo>
                    <a:pt x="25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2" y="70"/>
                    <a:pt x="22" y="76"/>
                    <a:pt x="25" y="76"/>
                  </a:cubicBezTo>
                  <a:close/>
                  <a:moveTo>
                    <a:pt x="66" y="90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66" y="90"/>
                    <a:pt x="66" y="90"/>
                    <a:pt x="66" y="90"/>
                  </a:cubicBezTo>
                  <a:close/>
                  <a:moveTo>
                    <a:pt x="64" y="88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63" y="22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4" y="16"/>
                    <a:pt x="8" y="22"/>
                    <a:pt x="8" y="32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91"/>
                    <a:pt x="13" y="99"/>
                    <a:pt x="28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73" y="99"/>
                    <a:pt x="78" y="91"/>
                    <a:pt x="78" y="84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5" y="96"/>
                    <a:pt x="75" y="106"/>
                    <a:pt x="63" y="106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10" y="106"/>
                    <a:pt x="0" y="96"/>
                    <a:pt x="0" y="8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0" y="7"/>
                    <a:pt x="22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85" y="8"/>
                    <a:pt x="85" y="29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21"/>
                    <a:pt x="73" y="15"/>
                    <a:pt x="63" y="15"/>
                  </a:cubicBezTo>
                  <a:cubicBezTo>
                    <a:pt x="63" y="22"/>
                    <a:pt x="63" y="22"/>
                    <a:pt x="63" y="22"/>
                  </a:cubicBezTo>
                  <a:close/>
                  <a:moveTo>
                    <a:pt x="25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4" y="45"/>
                    <a:pt x="64" y="39"/>
                    <a:pt x="60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2" y="39"/>
                    <a:pt x="22" y="45"/>
                    <a:pt x="25" y="45"/>
                  </a:cubicBezTo>
                  <a:close/>
                  <a:moveTo>
                    <a:pt x="25" y="61"/>
                  </a:moveTo>
                  <a:cubicBezTo>
                    <a:pt x="60" y="61"/>
                    <a:pt x="60" y="61"/>
                    <a:pt x="60" y="61"/>
                  </a:cubicBezTo>
                  <a:cubicBezTo>
                    <a:pt x="64" y="61"/>
                    <a:pt x="64" y="55"/>
                    <a:pt x="60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2" y="55"/>
                    <a:pt x="22" y="61"/>
                    <a:pt x="25" y="61"/>
                  </a:cubicBezTo>
                  <a:close/>
                </a:path>
              </a:pathLst>
            </a:custGeom>
            <a:solidFill>
              <a:srgbClr val="8799B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90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4" name="Freeform 16"/>
            <p:cNvSpPr>
              <a:spLocks noEditPoints="1"/>
            </p:cNvSpPr>
            <p:nvPr/>
          </p:nvSpPr>
          <p:spPr bwMode="auto">
            <a:xfrm>
              <a:off x="10526890" y="2427036"/>
              <a:ext cx="194616" cy="291658"/>
            </a:xfrm>
            <a:custGeom>
              <a:avLst/>
              <a:gdLst>
                <a:gd name="T0" fmla="*/ 3 w 316"/>
                <a:gd name="T1" fmla="*/ 467 h 467"/>
                <a:gd name="T2" fmla="*/ 18 w 316"/>
                <a:gd name="T3" fmla="*/ 242 h 467"/>
                <a:gd name="T4" fmla="*/ 28 w 316"/>
                <a:gd name="T5" fmla="*/ 216 h 467"/>
                <a:gd name="T6" fmla="*/ 106 w 316"/>
                <a:gd name="T7" fmla="*/ 185 h 467"/>
                <a:gd name="T8" fmla="*/ 141 w 316"/>
                <a:gd name="T9" fmla="*/ 303 h 467"/>
                <a:gd name="T10" fmla="*/ 147 w 316"/>
                <a:gd name="T11" fmla="*/ 225 h 467"/>
                <a:gd name="T12" fmla="*/ 158 w 316"/>
                <a:gd name="T13" fmla="*/ 219 h 467"/>
                <a:gd name="T14" fmla="*/ 169 w 316"/>
                <a:gd name="T15" fmla="*/ 225 h 467"/>
                <a:gd name="T16" fmla="*/ 175 w 316"/>
                <a:gd name="T17" fmla="*/ 303 h 467"/>
                <a:gd name="T18" fmla="*/ 210 w 316"/>
                <a:gd name="T19" fmla="*/ 185 h 467"/>
                <a:gd name="T20" fmla="*/ 289 w 316"/>
                <a:gd name="T21" fmla="*/ 216 h 467"/>
                <a:gd name="T22" fmla="*/ 298 w 316"/>
                <a:gd name="T23" fmla="*/ 242 h 467"/>
                <a:gd name="T24" fmla="*/ 313 w 316"/>
                <a:gd name="T25" fmla="*/ 467 h 467"/>
                <a:gd name="T26" fmla="*/ 3 w 316"/>
                <a:gd name="T27" fmla="*/ 467 h 467"/>
                <a:gd name="T28" fmla="*/ 158 w 316"/>
                <a:gd name="T29" fmla="*/ 0 h 467"/>
                <a:gd name="T30" fmla="*/ 224 w 316"/>
                <a:gd name="T31" fmla="*/ 65 h 467"/>
                <a:gd name="T32" fmla="*/ 158 w 316"/>
                <a:gd name="T33" fmla="*/ 166 h 467"/>
                <a:gd name="T34" fmla="*/ 92 w 316"/>
                <a:gd name="T35" fmla="*/ 65 h 467"/>
                <a:gd name="T36" fmla="*/ 158 w 316"/>
                <a:gd name="T37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6" h="467">
                  <a:moveTo>
                    <a:pt x="3" y="467"/>
                  </a:moveTo>
                  <a:cubicBezTo>
                    <a:pt x="0" y="397"/>
                    <a:pt x="10" y="312"/>
                    <a:pt x="18" y="242"/>
                  </a:cubicBezTo>
                  <a:cubicBezTo>
                    <a:pt x="19" y="233"/>
                    <a:pt x="20" y="221"/>
                    <a:pt x="28" y="216"/>
                  </a:cubicBezTo>
                  <a:cubicBezTo>
                    <a:pt x="31" y="213"/>
                    <a:pt x="98" y="187"/>
                    <a:pt x="106" y="185"/>
                  </a:cubicBezTo>
                  <a:cubicBezTo>
                    <a:pt x="113" y="213"/>
                    <a:pt x="127" y="277"/>
                    <a:pt x="141" y="303"/>
                  </a:cubicBezTo>
                  <a:cubicBezTo>
                    <a:pt x="142" y="290"/>
                    <a:pt x="147" y="238"/>
                    <a:pt x="147" y="225"/>
                  </a:cubicBezTo>
                  <a:cubicBezTo>
                    <a:pt x="151" y="223"/>
                    <a:pt x="154" y="221"/>
                    <a:pt x="158" y="219"/>
                  </a:cubicBezTo>
                  <a:cubicBezTo>
                    <a:pt x="162" y="221"/>
                    <a:pt x="165" y="223"/>
                    <a:pt x="169" y="225"/>
                  </a:cubicBezTo>
                  <a:cubicBezTo>
                    <a:pt x="169" y="238"/>
                    <a:pt x="174" y="290"/>
                    <a:pt x="175" y="303"/>
                  </a:cubicBezTo>
                  <a:cubicBezTo>
                    <a:pt x="189" y="277"/>
                    <a:pt x="203" y="213"/>
                    <a:pt x="210" y="185"/>
                  </a:cubicBezTo>
                  <a:cubicBezTo>
                    <a:pt x="218" y="187"/>
                    <a:pt x="286" y="214"/>
                    <a:pt x="289" y="216"/>
                  </a:cubicBezTo>
                  <a:cubicBezTo>
                    <a:pt x="296" y="222"/>
                    <a:pt x="297" y="233"/>
                    <a:pt x="298" y="242"/>
                  </a:cubicBezTo>
                  <a:cubicBezTo>
                    <a:pt x="306" y="312"/>
                    <a:pt x="316" y="397"/>
                    <a:pt x="313" y="467"/>
                  </a:cubicBezTo>
                  <a:cubicBezTo>
                    <a:pt x="3" y="467"/>
                    <a:pt x="3" y="467"/>
                    <a:pt x="3" y="467"/>
                  </a:cubicBezTo>
                  <a:close/>
                  <a:moveTo>
                    <a:pt x="158" y="0"/>
                  </a:moveTo>
                  <a:cubicBezTo>
                    <a:pt x="200" y="0"/>
                    <a:pt x="224" y="32"/>
                    <a:pt x="224" y="65"/>
                  </a:cubicBezTo>
                  <a:cubicBezTo>
                    <a:pt x="224" y="97"/>
                    <a:pt x="199" y="166"/>
                    <a:pt x="158" y="166"/>
                  </a:cubicBezTo>
                  <a:cubicBezTo>
                    <a:pt x="117" y="166"/>
                    <a:pt x="92" y="97"/>
                    <a:pt x="92" y="65"/>
                  </a:cubicBezTo>
                  <a:cubicBezTo>
                    <a:pt x="92" y="32"/>
                    <a:pt x="116" y="0"/>
                    <a:pt x="15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90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910762" y="4631648"/>
            <a:ext cx="2396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•ATD, ATA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와 같은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Actual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정보를 직접 입력하여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Tracing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 연계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해당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항차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관련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Tracing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정보가 자동 업데이트</a:t>
            </a:r>
            <a:b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또한 엑셀로 작성된 외부 데이터를 업로드 함에 따라 사용자 지정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스케쥴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정보 생성을 구현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6" name="TextBox 96"/>
          <p:cNvSpPr txBox="1">
            <a:spLocks noChangeArrowheads="1"/>
          </p:cNvSpPr>
          <p:nvPr/>
        </p:nvSpPr>
        <p:spPr bwMode="auto">
          <a:xfrm>
            <a:off x="6901119" y="3320945"/>
            <a:ext cx="1601675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90000"/>
              </a:lnSpc>
            </a:pPr>
            <a:r>
              <a:rPr lang="ko-KR" altLang="en-US" sz="800" dirty="0">
                <a:solidFill>
                  <a:srgbClr val="29292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스케줄 관리 기능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6918816" y="3543888"/>
            <a:ext cx="844904" cy="822110"/>
            <a:chOff x="3219903" y="6127987"/>
            <a:chExt cx="919718" cy="894906"/>
          </a:xfrm>
        </p:grpSpPr>
        <p:pic>
          <p:nvPicPr>
            <p:cNvPr id="48" name="Picture 146" descr="원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03" y="6127987"/>
              <a:ext cx="919718" cy="89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직사각형 99"/>
            <p:cNvSpPr>
              <a:spLocks noChangeArrowheads="1"/>
            </p:cNvSpPr>
            <p:nvPr/>
          </p:nvSpPr>
          <p:spPr bwMode="auto">
            <a:xfrm>
              <a:off x="3311723" y="6374423"/>
              <a:ext cx="736078" cy="402036"/>
            </a:xfrm>
            <a:prstGeom prst="rect">
              <a:avLst/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rPr>
                <a:t>연계기능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90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endParaRPr>
            </a:p>
            <a:p>
              <a:pPr lvl="0" algn="ctr">
                <a:buClr>
                  <a:prstClr val="white">
                    <a:lumMod val="65000"/>
                  </a:prstClr>
                </a:buClr>
                <a:buSzPct val="80000"/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D90B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rPr>
                <a:t>구축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3265432" y="6163991"/>
              <a:ext cx="834698" cy="834699"/>
              <a:chOff x="5003973" y="6677085"/>
              <a:chExt cx="1081088" cy="1081089"/>
            </a:xfrm>
          </p:grpSpPr>
          <p:sp>
            <p:nvSpPr>
              <p:cNvPr id="51" name="원호 50"/>
              <p:cNvSpPr/>
              <p:nvPr/>
            </p:nvSpPr>
            <p:spPr>
              <a:xfrm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 flipH="1" flipV="1">
                <a:off x="5003973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53" name="원호 52"/>
              <p:cNvSpPr/>
              <p:nvPr/>
            </p:nvSpPr>
            <p:spPr>
              <a:xfrm rot="5400000">
                <a:off x="5003973" y="6677086"/>
                <a:ext cx="1081088" cy="1081086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54" name="원호 53"/>
              <p:cNvSpPr/>
              <p:nvPr/>
            </p:nvSpPr>
            <p:spPr>
              <a:xfrm rot="5400000" flipH="1" flipV="1">
                <a:off x="5003972" y="6677087"/>
                <a:ext cx="1081088" cy="1081085"/>
              </a:xfrm>
              <a:prstGeom prst="arc">
                <a:avLst/>
              </a:prstGeom>
              <a:ln w="25400">
                <a:gradFill>
                  <a:gsLst>
                    <a:gs pos="55000">
                      <a:schemeClr val="bg1">
                        <a:lumMod val="6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</p:grpSp>
      <p:sp>
        <p:nvSpPr>
          <p:cNvPr id="55" name="Up-Down Arrow 146"/>
          <p:cNvSpPr/>
          <p:nvPr/>
        </p:nvSpPr>
        <p:spPr>
          <a:xfrm rot="16200000">
            <a:off x="7981673" y="3496956"/>
            <a:ext cx="342422" cy="783143"/>
          </a:xfrm>
          <a:prstGeom prst="upDownArrow">
            <a:avLst/>
          </a:prstGeom>
          <a:solidFill>
            <a:srgbClr val="CDCDC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345864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(1) </a:t>
            </a:r>
            <a:r>
              <a:rPr lang="ko-KR" altLang="en-US" dirty="0"/>
              <a:t>해상수출 스케줄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SPACE </a:t>
            </a:r>
            <a:r>
              <a:rPr lang="ko-KR" altLang="en-US" dirty="0"/>
              <a:t>정보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제안사는</a:t>
            </a:r>
            <a:r>
              <a:rPr lang="ko-KR" altLang="en-US" dirty="0"/>
              <a:t> 화주의 컨테이너 소요를 기반으로 해상 </a:t>
            </a:r>
            <a:r>
              <a:rPr lang="ko-KR" altLang="en-US" dirty="0" err="1"/>
              <a:t>운송사나</a:t>
            </a:r>
            <a:r>
              <a:rPr lang="ko-KR" altLang="en-US" dirty="0"/>
              <a:t> 해상 </a:t>
            </a:r>
            <a:r>
              <a:rPr lang="ko-KR" altLang="en-US" dirty="0" err="1"/>
              <a:t>포워더의</a:t>
            </a:r>
            <a:r>
              <a:rPr lang="ko-KR" altLang="en-US" dirty="0"/>
              <a:t>  가용 </a:t>
            </a:r>
            <a:r>
              <a:rPr lang="en-US" altLang="ko-KR" dirty="0"/>
              <a:t>SPACE</a:t>
            </a:r>
            <a:r>
              <a:rPr lang="ko-KR" altLang="en-US" dirty="0"/>
              <a:t>를 확보하기 위한 해상수출 </a:t>
            </a:r>
            <a:r>
              <a:rPr lang="en-US" altLang="ko-KR" dirty="0"/>
              <a:t>SPACE </a:t>
            </a:r>
            <a:r>
              <a:rPr lang="ko-KR" altLang="en-US" dirty="0"/>
              <a:t>정보관리 기능을 구축합니다</a:t>
            </a:r>
            <a:r>
              <a:rPr lang="en-US" altLang="ko-KR" dirty="0"/>
              <a:t>. </a:t>
            </a:r>
            <a:r>
              <a:rPr lang="ko-KR" altLang="en-US" dirty="0"/>
              <a:t>화주의 소요계획 관리 및 실행사별 가용 </a:t>
            </a:r>
            <a:r>
              <a:rPr lang="en-US" altLang="ko-KR" dirty="0"/>
              <a:t>SPACE</a:t>
            </a:r>
            <a:r>
              <a:rPr lang="ko-KR" altLang="en-US" dirty="0"/>
              <a:t>를 분배하는 기능을 제공합니다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21748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해상수출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SPACE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정보 관리 화면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SPACE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 관리  기능 설명</a:t>
              </a:r>
            </a:p>
          </p:txBody>
        </p:sp>
      </p:grpSp>
      <p:sp>
        <p:nvSpPr>
          <p:cNvPr id="20" name="Rectangle 224"/>
          <p:cNvSpPr>
            <a:spLocks noChangeArrowheads="1"/>
          </p:cNvSpPr>
          <p:nvPr/>
        </p:nvSpPr>
        <p:spPr bwMode="gray">
          <a:xfrm>
            <a:off x="704528" y="2180971"/>
            <a:ext cx="3384376" cy="187592"/>
          </a:xfrm>
          <a:prstGeom prst="rect">
            <a:avLst/>
          </a:prstGeom>
          <a:solidFill>
            <a:srgbClr val="7F7F7F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33993" tIns="43171" rIns="36000" bIns="43171" numCol="1" anchor="ctr" anchorCtr="0" compatLnSpc="1">
            <a:prstTxWarp prst="textNoShape">
              <a:avLst/>
            </a:prstTxWarp>
          </a:bodyPr>
          <a:lstStyle/>
          <a:p>
            <a:pPr algn="ctr" defTabSz="788988">
              <a:buNone/>
            </a:pPr>
            <a:r>
              <a:rPr lang="ko-KR" altLang="en-US" sz="1200" dirty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컨테이너 정보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8087" y="3236301"/>
            <a:ext cx="338437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>
              <a:buNone/>
            </a:pPr>
            <a:endParaRPr lang="ko-KR" altLang="en-US" sz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" name="Rectangle 74"/>
          <p:cNvSpPr>
            <a:spLocks noChangeArrowheads="1"/>
          </p:cNvSpPr>
          <p:nvPr/>
        </p:nvSpPr>
        <p:spPr bwMode="auto">
          <a:xfrm>
            <a:off x="780095" y="2481175"/>
            <a:ext cx="774440" cy="16821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해상</a:t>
            </a:r>
            <a:endParaRPr kumimoji="0" lang="en-US" altLang="ko-KR" sz="900" b="0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(Inbound,</a:t>
            </a:r>
          </a:p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kern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Outbond</a:t>
            </a:r>
            <a:r>
              <a:rPr kumimoji="0" lang="en-US" altLang="ko-KR" sz="900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kumimoji="0" lang="ko-KR" altLang="en-US" sz="900" b="0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16" y="2651533"/>
            <a:ext cx="2359364" cy="130532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 bwMode="auto">
          <a:xfrm rot="20307271">
            <a:off x="2430311" y="3380216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99" y="2744924"/>
            <a:ext cx="15335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910762" y="4041068"/>
            <a:ext cx="2396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 세계 화물 수송량의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90%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이상을 담당하는 해상운송에 있어 지역적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운송주체별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물동량의 불균형으로 인하여 불가피하게 발생되는 막대한 비용과 비효율적인 컨테이너 자원 활용 문제를 해결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338175" y="3704641"/>
            <a:ext cx="1328971" cy="24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00" dirty="0">
                <a:solidFill>
                  <a:prstClr val="black"/>
                </a:solidFill>
                <a:latin typeface="+mj-ea"/>
                <a:ea typeface="+mj-ea"/>
              </a:rPr>
              <a:t>컨테이너 </a:t>
            </a:r>
            <a:r>
              <a:rPr lang="ko-KR" altLang="en-US" sz="1000" spc="-100" dirty="0" err="1">
                <a:solidFill>
                  <a:prstClr val="black"/>
                </a:solidFill>
                <a:latin typeface="+mj-ea"/>
                <a:ea typeface="+mj-ea"/>
              </a:rPr>
              <a:t>쉐어링</a:t>
            </a:r>
            <a:r>
              <a:rPr lang="ko-KR" altLang="en-US" sz="1000" spc="-100" dirty="0">
                <a:solidFill>
                  <a:prstClr val="black"/>
                </a:solidFill>
                <a:latin typeface="+mj-ea"/>
                <a:ea typeface="+mj-ea"/>
              </a:rPr>
              <a:t> 구성도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666184" y="4250219"/>
            <a:ext cx="3930855" cy="1943621"/>
            <a:chOff x="590097" y="4365104"/>
            <a:chExt cx="3930855" cy="1943621"/>
          </a:xfrm>
        </p:grpSpPr>
        <p:grpSp>
          <p:nvGrpSpPr>
            <p:cNvPr id="3" name="그룹 2"/>
            <p:cNvGrpSpPr/>
            <p:nvPr/>
          </p:nvGrpSpPr>
          <p:grpSpPr>
            <a:xfrm>
              <a:off x="2878259" y="4932977"/>
              <a:ext cx="1439013" cy="977424"/>
              <a:chOff x="3369970" y="5017391"/>
              <a:chExt cx="1439013" cy="977424"/>
            </a:xfrm>
          </p:grpSpPr>
          <p:sp>
            <p:nvSpPr>
              <p:cNvPr id="32" name="AutoShape 137"/>
              <p:cNvSpPr>
                <a:spLocks/>
              </p:cNvSpPr>
              <p:nvPr/>
            </p:nvSpPr>
            <p:spPr bwMode="auto">
              <a:xfrm>
                <a:off x="3369970" y="5017391"/>
                <a:ext cx="1439013" cy="977424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>
                <a:solidFill>
                  <a:srgbClr val="D1D1D1"/>
                </a:solidFill>
                <a:miter lim="800000"/>
                <a:headEnd/>
                <a:tailEnd/>
              </a:ln>
              <a:extLst/>
            </p:spPr>
            <p:txBody>
              <a:bodyPr lIns="0" tIns="0" rIns="0" bIns="0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ko-KR" sz="4500" spc="-51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Gill Sans" charset="0"/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3477240" y="5647315"/>
                <a:ext cx="1223732" cy="289399"/>
                <a:chOff x="5669604" y="5923243"/>
                <a:chExt cx="1035995" cy="161207"/>
              </a:xfrm>
            </p:grpSpPr>
            <p:sp>
              <p:nvSpPr>
                <p:cNvPr id="34" name="AutoShape 59"/>
                <p:cNvSpPr>
                  <a:spLocks/>
                </p:cNvSpPr>
                <p:nvPr/>
              </p:nvSpPr>
              <p:spPr bwMode="auto">
                <a:xfrm>
                  <a:off x="5683236" y="5923243"/>
                  <a:ext cx="1022363" cy="161207"/>
                </a:xfrm>
                <a:prstGeom prst="roundRect">
                  <a:avLst>
                    <a:gd name="adj" fmla="val 46227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  <a:miter lim="800000"/>
                  <a:headEnd/>
                  <a:tailEnd/>
                </a:ln>
                <a:extLst/>
              </p:spPr>
              <p:txBody>
                <a:bodyPr lIns="0" tIns="0" rIns="0" bIns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ko-KR" sz="900" spc="-5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sym typeface="Gill Sans" charset="0"/>
                  </a:endParaRPr>
                </a:p>
              </p:txBody>
            </p:sp>
            <p:sp>
              <p:nvSpPr>
                <p:cNvPr id="35" name="Rectangle 60"/>
                <p:cNvSpPr>
                  <a:spLocks/>
                </p:cNvSpPr>
                <p:nvPr/>
              </p:nvSpPr>
              <p:spPr bwMode="auto">
                <a:xfrm>
                  <a:off x="5669604" y="5933990"/>
                  <a:ext cx="1035995" cy="15046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xtLst/>
              </p:spPr>
              <p:txBody>
                <a:bodyPr lIns="0" tIns="0" rIns="0" bIns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900" spc="-51" dirty="0" err="1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sym typeface="RixMGo B" charset="-128"/>
                    </a:rPr>
                    <a:t>실행사</a:t>
                  </a:r>
                  <a:endParaRPr lang="ko-KR" altLang="en-US" sz="900" spc="-5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sym typeface="RixMGo B" charset="-128"/>
                  </a:endParaRPr>
                </a:p>
              </p:txBody>
            </p:sp>
          </p:grpSp>
          <p:grpSp>
            <p:nvGrpSpPr>
              <p:cNvPr id="70" name="그룹 69"/>
              <p:cNvGrpSpPr/>
              <p:nvPr/>
            </p:nvGrpSpPr>
            <p:grpSpPr>
              <a:xfrm>
                <a:off x="3579248" y="5104503"/>
                <a:ext cx="442832" cy="462074"/>
                <a:chOff x="5310009" y="3811265"/>
                <a:chExt cx="648111" cy="676275"/>
              </a:xfrm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5310009" y="3811265"/>
                  <a:ext cx="648111" cy="676275"/>
                  <a:chOff x="2699678" y="6523298"/>
                  <a:chExt cx="858862" cy="676275"/>
                </a:xfrm>
              </p:grpSpPr>
              <p:sp>
                <p:nvSpPr>
                  <p:cNvPr id="73" name="AutoShape 825"/>
                  <p:cNvSpPr>
                    <a:spLocks noChangeArrowheads="1"/>
                  </p:cNvSpPr>
                  <p:nvPr/>
                </p:nvSpPr>
                <p:spPr bwMode="auto">
                  <a:xfrm>
                    <a:off x="2699678" y="6523298"/>
                    <a:ext cx="858862" cy="676275"/>
                  </a:xfrm>
                  <a:prstGeom prst="roundRect">
                    <a:avLst>
                      <a:gd name="adj" fmla="val 3889"/>
                    </a:avLst>
                  </a:prstGeom>
                  <a:solidFill>
                    <a:srgbClr val="DDDDDD"/>
                  </a:solidFill>
                  <a:ln w="3175" algn="ctr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1pPr>
                    <a:lvl2pPr marL="742950" indent="-28575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2pPr>
                    <a:lvl3pPr marL="11430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3pPr>
                    <a:lvl4pPr marL="16002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4pPr>
                    <a:lvl5pPr marL="20574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9pPr>
                  </a:lstStyle>
                  <a:p>
                    <a:pPr algn="ctr" eaLnBrk="1" fontAlgn="base" latinLnBrk="0" hangingPunct="1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ko-KR" altLang="ko-KR" sz="700" kern="0">
                      <a:solidFill>
                        <a:srgbClr val="00000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</a:endParaRPr>
                  </a:p>
                </p:txBody>
              </p:sp>
              <p:sp>
                <p:nvSpPr>
                  <p:cNvPr id="74" name="AutoShape 826"/>
                  <p:cNvSpPr>
                    <a:spLocks noChangeArrowheads="1"/>
                  </p:cNvSpPr>
                  <p:nvPr/>
                </p:nvSpPr>
                <p:spPr bwMode="auto">
                  <a:xfrm>
                    <a:off x="2733591" y="6553200"/>
                    <a:ext cx="791039" cy="457200"/>
                  </a:xfrm>
                  <a:prstGeom prst="roundRect">
                    <a:avLst>
                      <a:gd name="adj" fmla="val 4787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1pPr>
                    <a:lvl2pPr marL="742950" indent="-28575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2pPr>
                    <a:lvl3pPr marL="11430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3pPr>
                    <a:lvl4pPr marL="16002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4pPr>
                    <a:lvl5pPr marL="20574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9pPr>
                  </a:lstStyle>
                  <a:p>
                    <a:pPr algn="ctr" eaLnBrk="1" fontAlgn="base" latinLnBrk="0" hangingPunct="1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ko-KR" altLang="ko-KR" sz="700" kern="0">
                      <a:solidFill>
                        <a:srgbClr val="00000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</a:endParaRPr>
                  </a:p>
                </p:txBody>
              </p:sp>
              <p:sp>
                <p:nvSpPr>
                  <p:cNvPr id="75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18211" y="7033451"/>
                    <a:ext cx="621798" cy="1576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algn="ctr" eaLnBrk="1" latinLnBrk="0" hangingPunct="1">
                      <a:spcBef>
                        <a:spcPts val="500"/>
                      </a:spcBef>
                    </a:pPr>
                    <a:r>
                      <a:rPr lang="ko-KR" altLang="en-US" sz="700" dirty="0">
                        <a:ln w="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rPr>
                      <a:t>운송업체</a:t>
                    </a:r>
                  </a:p>
                </p:txBody>
              </p:sp>
            </p:grpSp>
            <p:sp>
              <p:nvSpPr>
                <p:cNvPr id="72" name="Freeform 46"/>
                <p:cNvSpPr>
                  <a:spLocks noEditPoints="1"/>
                </p:cNvSpPr>
                <p:nvPr/>
              </p:nvSpPr>
              <p:spPr bwMode="auto">
                <a:xfrm>
                  <a:off x="5437602" y="3968871"/>
                  <a:ext cx="389158" cy="234710"/>
                </a:xfrm>
                <a:custGeom>
                  <a:avLst/>
                  <a:gdLst>
                    <a:gd name="T0" fmla="*/ 91 w 292"/>
                    <a:gd name="T1" fmla="*/ 48 h 176"/>
                    <a:gd name="T2" fmla="*/ 93 w 292"/>
                    <a:gd name="T3" fmla="*/ 128 h 176"/>
                    <a:gd name="T4" fmla="*/ 174 w 292"/>
                    <a:gd name="T5" fmla="*/ 138 h 176"/>
                    <a:gd name="T6" fmla="*/ 146 w 292"/>
                    <a:gd name="T7" fmla="*/ 161 h 176"/>
                    <a:gd name="T8" fmla="*/ 141 w 292"/>
                    <a:gd name="T9" fmla="*/ 138 h 176"/>
                    <a:gd name="T10" fmla="*/ 116 w 292"/>
                    <a:gd name="T11" fmla="*/ 161 h 176"/>
                    <a:gd name="T12" fmla="*/ 111 w 292"/>
                    <a:gd name="T13" fmla="*/ 138 h 176"/>
                    <a:gd name="T14" fmla="*/ 93 w 292"/>
                    <a:gd name="T15" fmla="*/ 144 h 176"/>
                    <a:gd name="T16" fmla="*/ 67 w 292"/>
                    <a:gd name="T17" fmla="*/ 146 h 176"/>
                    <a:gd name="T18" fmla="*/ 8 w 292"/>
                    <a:gd name="T19" fmla="*/ 146 h 176"/>
                    <a:gd name="T20" fmla="*/ 1 w 292"/>
                    <a:gd name="T21" fmla="*/ 87 h 176"/>
                    <a:gd name="T22" fmla="*/ 44 w 292"/>
                    <a:gd name="T23" fmla="*/ 47 h 176"/>
                    <a:gd name="T24" fmla="*/ 52 w 292"/>
                    <a:gd name="T25" fmla="*/ 150 h 176"/>
                    <a:gd name="T26" fmla="*/ 52 w 292"/>
                    <a:gd name="T27" fmla="*/ 150 h 176"/>
                    <a:gd name="T28" fmla="*/ 18 w 292"/>
                    <a:gd name="T29" fmla="*/ 150 h 176"/>
                    <a:gd name="T30" fmla="*/ 259 w 292"/>
                    <a:gd name="T31" fmla="*/ 150 h 176"/>
                    <a:gd name="T32" fmla="*/ 259 w 292"/>
                    <a:gd name="T33" fmla="*/ 150 h 176"/>
                    <a:gd name="T34" fmla="*/ 225 w 292"/>
                    <a:gd name="T35" fmla="*/ 150 h 176"/>
                    <a:gd name="T36" fmla="*/ 216 w 292"/>
                    <a:gd name="T37" fmla="*/ 150 h 176"/>
                    <a:gd name="T38" fmla="*/ 216 w 292"/>
                    <a:gd name="T39" fmla="*/ 150 h 176"/>
                    <a:gd name="T40" fmla="*/ 182 w 292"/>
                    <a:gd name="T41" fmla="*/ 150 h 176"/>
                    <a:gd name="T42" fmla="*/ 210 w 292"/>
                    <a:gd name="T43" fmla="*/ 128 h 176"/>
                    <a:gd name="T44" fmla="*/ 224 w 292"/>
                    <a:gd name="T45" fmla="*/ 138 h 176"/>
                    <a:gd name="T46" fmla="*/ 210 w 292"/>
                    <a:gd name="T47" fmla="*/ 128 h 176"/>
                    <a:gd name="T48" fmla="*/ 98 w 292"/>
                    <a:gd name="T49" fmla="*/ 123 h 176"/>
                    <a:gd name="T50" fmla="*/ 106 w 292"/>
                    <a:gd name="T51" fmla="*/ 0 h 176"/>
                    <a:gd name="T52" fmla="*/ 292 w 292"/>
                    <a:gd name="T53" fmla="*/ 9 h 176"/>
                    <a:gd name="T54" fmla="*/ 98 w 292"/>
                    <a:gd name="T55" fmla="*/ 123 h 176"/>
                    <a:gd name="T56" fmla="*/ 50 w 292"/>
                    <a:gd name="T57" fmla="*/ 87 h 176"/>
                    <a:gd name="T58" fmla="*/ 84 w 292"/>
                    <a:gd name="T59" fmla="*/ 54 h 176"/>
                    <a:gd name="T60" fmla="*/ 50 w 292"/>
                    <a:gd name="T61" fmla="*/ 87 h 176"/>
                    <a:gd name="T62" fmla="*/ 290 w 292"/>
                    <a:gd name="T63" fmla="*/ 128 h 176"/>
                    <a:gd name="T64" fmla="*/ 267 w 292"/>
                    <a:gd name="T65" fmla="*/ 138 h 176"/>
                    <a:gd name="T66" fmla="*/ 260 w 292"/>
                    <a:gd name="T67" fmla="*/ 12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92" h="176">
                      <a:moveTo>
                        <a:pt x="44" y="47"/>
                      </a:moveTo>
                      <a:cubicBezTo>
                        <a:pt x="51" y="46"/>
                        <a:pt x="88" y="46"/>
                        <a:pt x="91" y="48"/>
                      </a:cubicBezTo>
                      <a:cubicBezTo>
                        <a:pt x="92" y="49"/>
                        <a:pt x="93" y="51"/>
                        <a:pt x="93" y="52"/>
                      </a:cubicBezTo>
                      <a:cubicBezTo>
                        <a:pt x="93" y="78"/>
                        <a:pt x="93" y="103"/>
                        <a:pt x="93" y="128"/>
                      </a:cubicBezTo>
                      <a:cubicBezTo>
                        <a:pt x="122" y="128"/>
                        <a:pt x="152" y="128"/>
                        <a:pt x="181" y="128"/>
                      </a:cubicBezTo>
                      <a:cubicBezTo>
                        <a:pt x="178" y="131"/>
                        <a:pt x="175" y="134"/>
                        <a:pt x="174" y="138"/>
                      </a:cubicBezTo>
                      <a:cubicBezTo>
                        <a:pt x="165" y="138"/>
                        <a:pt x="155" y="138"/>
                        <a:pt x="146" y="138"/>
                      </a:cubicBezTo>
                      <a:cubicBezTo>
                        <a:pt x="146" y="146"/>
                        <a:pt x="146" y="154"/>
                        <a:pt x="146" y="161"/>
                      </a:cubicBezTo>
                      <a:cubicBezTo>
                        <a:pt x="144" y="161"/>
                        <a:pt x="143" y="161"/>
                        <a:pt x="141" y="161"/>
                      </a:cubicBezTo>
                      <a:cubicBezTo>
                        <a:pt x="141" y="154"/>
                        <a:pt x="141" y="146"/>
                        <a:pt x="141" y="138"/>
                      </a:cubicBezTo>
                      <a:cubicBezTo>
                        <a:pt x="133" y="138"/>
                        <a:pt x="124" y="138"/>
                        <a:pt x="116" y="138"/>
                      </a:cubicBezTo>
                      <a:cubicBezTo>
                        <a:pt x="116" y="146"/>
                        <a:pt x="116" y="154"/>
                        <a:pt x="116" y="161"/>
                      </a:cubicBezTo>
                      <a:cubicBezTo>
                        <a:pt x="114" y="161"/>
                        <a:pt x="112" y="161"/>
                        <a:pt x="111" y="161"/>
                      </a:cubicBezTo>
                      <a:cubicBezTo>
                        <a:pt x="111" y="154"/>
                        <a:pt x="111" y="146"/>
                        <a:pt x="111" y="138"/>
                      </a:cubicBezTo>
                      <a:cubicBezTo>
                        <a:pt x="105" y="138"/>
                        <a:pt x="99" y="138"/>
                        <a:pt x="93" y="138"/>
                      </a:cubicBezTo>
                      <a:cubicBezTo>
                        <a:pt x="93" y="140"/>
                        <a:pt x="93" y="142"/>
                        <a:pt x="93" y="144"/>
                      </a:cubicBezTo>
                      <a:cubicBezTo>
                        <a:pt x="84" y="144"/>
                        <a:pt x="75" y="144"/>
                        <a:pt x="67" y="144"/>
                      </a:cubicBezTo>
                      <a:cubicBezTo>
                        <a:pt x="67" y="145"/>
                        <a:pt x="67" y="145"/>
                        <a:pt x="67" y="146"/>
                      </a:cubicBezTo>
                      <a:cubicBezTo>
                        <a:pt x="63" y="146"/>
                        <a:pt x="59" y="146"/>
                        <a:pt x="55" y="146"/>
                      </a:cubicBezTo>
                      <a:cubicBezTo>
                        <a:pt x="55" y="119"/>
                        <a:pt x="12" y="113"/>
                        <a:pt x="8" y="146"/>
                      </a:cubicBezTo>
                      <a:cubicBezTo>
                        <a:pt x="6" y="146"/>
                        <a:pt x="3" y="146"/>
                        <a:pt x="1" y="146"/>
                      </a:cubicBezTo>
                      <a:cubicBezTo>
                        <a:pt x="0" y="127"/>
                        <a:pt x="0" y="107"/>
                        <a:pt x="1" y="87"/>
                      </a:cubicBezTo>
                      <a:cubicBezTo>
                        <a:pt x="13" y="87"/>
                        <a:pt x="26" y="87"/>
                        <a:pt x="39" y="87"/>
                      </a:cubicBezTo>
                      <a:cubicBezTo>
                        <a:pt x="41" y="74"/>
                        <a:pt x="42" y="60"/>
                        <a:pt x="44" y="47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lose/>
                      <a:moveTo>
                        <a:pt x="52" y="150"/>
                      </a:moveTo>
                      <a:cubicBezTo>
                        <a:pt x="52" y="176"/>
                        <a:pt x="11" y="176"/>
                        <a:pt x="11" y="150"/>
                      </a:cubicBezTo>
                      <a:cubicBezTo>
                        <a:pt x="11" y="123"/>
                        <a:pt x="52" y="123"/>
                        <a:pt x="52" y="150"/>
                      </a:cubicBezTo>
                      <a:close/>
                      <a:moveTo>
                        <a:pt x="45" y="150"/>
                      </a:moveTo>
                      <a:cubicBezTo>
                        <a:pt x="45" y="167"/>
                        <a:pt x="18" y="167"/>
                        <a:pt x="18" y="150"/>
                      </a:cubicBezTo>
                      <a:cubicBezTo>
                        <a:pt x="18" y="132"/>
                        <a:pt x="45" y="132"/>
                        <a:pt x="45" y="150"/>
                      </a:cubicBezTo>
                      <a:close/>
                      <a:moveTo>
                        <a:pt x="259" y="150"/>
                      </a:moveTo>
                      <a:cubicBezTo>
                        <a:pt x="259" y="167"/>
                        <a:pt x="232" y="167"/>
                        <a:pt x="232" y="150"/>
                      </a:cubicBezTo>
                      <a:cubicBezTo>
                        <a:pt x="232" y="132"/>
                        <a:pt x="259" y="132"/>
                        <a:pt x="259" y="150"/>
                      </a:cubicBezTo>
                      <a:close/>
                      <a:moveTo>
                        <a:pt x="266" y="150"/>
                      </a:moveTo>
                      <a:cubicBezTo>
                        <a:pt x="266" y="176"/>
                        <a:pt x="225" y="176"/>
                        <a:pt x="225" y="150"/>
                      </a:cubicBezTo>
                      <a:cubicBezTo>
                        <a:pt x="225" y="123"/>
                        <a:pt x="266" y="123"/>
                        <a:pt x="266" y="150"/>
                      </a:cubicBezTo>
                      <a:close/>
                      <a:moveTo>
                        <a:pt x="216" y="150"/>
                      </a:moveTo>
                      <a:cubicBezTo>
                        <a:pt x="216" y="176"/>
                        <a:pt x="175" y="176"/>
                        <a:pt x="175" y="150"/>
                      </a:cubicBezTo>
                      <a:cubicBezTo>
                        <a:pt x="175" y="123"/>
                        <a:pt x="216" y="123"/>
                        <a:pt x="216" y="150"/>
                      </a:cubicBezTo>
                      <a:close/>
                      <a:moveTo>
                        <a:pt x="209" y="150"/>
                      </a:moveTo>
                      <a:cubicBezTo>
                        <a:pt x="209" y="167"/>
                        <a:pt x="182" y="167"/>
                        <a:pt x="182" y="150"/>
                      </a:cubicBezTo>
                      <a:cubicBezTo>
                        <a:pt x="182" y="132"/>
                        <a:pt x="209" y="132"/>
                        <a:pt x="209" y="150"/>
                      </a:cubicBezTo>
                      <a:close/>
                      <a:moveTo>
                        <a:pt x="210" y="128"/>
                      </a:moveTo>
                      <a:cubicBezTo>
                        <a:pt x="217" y="128"/>
                        <a:pt x="224" y="128"/>
                        <a:pt x="232" y="128"/>
                      </a:cubicBezTo>
                      <a:cubicBezTo>
                        <a:pt x="228" y="131"/>
                        <a:pt x="225" y="134"/>
                        <a:pt x="224" y="138"/>
                      </a:cubicBezTo>
                      <a:cubicBezTo>
                        <a:pt x="222" y="138"/>
                        <a:pt x="220" y="138"/>
                        <a:pt x="217" y="138"/>
                      </a:cubicBezTo>
                      <a:cubicBezTo>
                        <a:pt x="216" y="134"/>
                        <a:pt x="213" y="131"/>
                        <a:pt x="210" y="128"/>
                      </a:cubicBezTo>
                      <a:cubicBezTo>
                        <a:pt x="210" y="128"/>
                        <a:pt x="210" y="128"/>
                        <a:pt x="210" y="128"/>
                      </a:cubicBezTo>
                      <a:close/>
                      <a:moveTo>
                        <a:pt x="98" y="123"/>
                      </a:moveTo>
                      <a:cubicBezTo>
                        <a:pt x="98" y="111"/>
                        <a:pt x="97" y="7"/>
                        <a:pt x="99" y="4"/>
                      </a:cubicBezTo>
                      <a:cubicBezTo>
                        <a:pt x="100" y="1"/>
                        <a:pt x="103" y="1"/>
                        <a:pt x="106" y="0"/>
                      </a:cubicBezTo>
                      <a:cubicBezTo>
                        <a:pt x="118" y="0"/>
                        <a:pt x="284" y="0"/>
                        <a:pt x="286" y="1"/>
                      </a:cubicBezTo>
                      <a:cubicBezTo>
                        <a:pt x="290" y="2"/>
                        <a:pt x="292" y="5"/>
                        <a:pt x="292" y="9"/>
                      </a:cubicBezTo>
                      <a:cubicBezTo>
                        <a:pt x="292" y="47"/>
                        <a:pt x="292" y="85"/>
                        <a:pt x="292" y="123"/>
                      </a:cubicBezTo>
                      <a:cubicBezTo>
                        <a:pt x="227" y="123"/>
                        <a:pt x="163" y="123"/>
                        <a:pt x="98" y="123"/>
                      </a:cubicBezTo>
                      <a:cubicBezTo>
                        <a:pt x="98" y="123"/>
                        <a:pt x="98" y="123"/>
                        <a:pt x="98" y="123"/>
                      </a:cubicBezTo>
                      <a:close/>
                      <a:moveTo>
                        <a:pt x="50" y="87"/>
                      </a:moveTo>
                      <a:cubicBezTo>
                        <a:pt x="62" y="87"/>
                        <a:pt x="73" y="87"/>
                        <a:pt x="85" y="87"/>
                      </a:cubicBezTo>
                      <a:cubicBezTo>
                        <a:pt x="85" y="82"/>
                        <a:pt x="86" y="54"/>
                        <a:pt x="84" y="54"/>
                      </a:cubicBezTo>
                      <a:cubicBezTo>
                        <a:pt x="81" y="52"/>
                        <a:pt x="56" y="52"/>
                        <a:pt x="50" y="52"/>
                      </a:cubicBezTo>
                      <a:cubicBezTo>
                        <a:pt x="50" y="87"/>
                        <a:pt x="50" y="87"/>
                        <a:pt x="50" y="87"/>
                      </a:cubicBezTo>
                      <a:close/>
                      <a:moveTo>
                        <a:pt x="260" y="128"/>
                      </a:moveTo>
                      <a:cubicBezTo>
                        <a:pt x="270" y="128"/>
                        <a:pt x="280" y="128"/>
                        <a:pt x="290" y="128"/>
                      </a:cubicBezTo>
                      <a:cubicBezTo>
                        <a:pt x="290" y="132"/>
                        <a:pt x="290" y="135"/>
                        <a:pt x="290" y="138"/>
                      </a:cubicBezTo>
                      <a:cubicBezTo>
                        <a:pt x="282" y="138"/>
                        <a:pt x="275" y="138"/>
                        <a:pt x="267" y="138"/>
                      </a:cubicBezTo>
                      <a:cubicBezTo>
                        <a:pt x="266" y="134"/>
                        <a:pt x="263" y="131"/>
                        <a:pt x="260" y="128"/>
                      </a:cubicBezTo>
                      <a:cubicBezTo>
                        <a:pt x="260" y="128"/>
                        <a:pt x="260" y="128"/>
                        <a:pt x="260" y="12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70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grpSp>
            <p:nvGrpSpPr>
              <p:cNvPr id="140" name="그룹 139"/>
              <p:cNvGrpSpPr/>
              <p:nvPr/>
            </p:nvGrpSpPr>
            <p:grpSpPr>
              <a:xfrm>
                <a:off x="4187299" y="5109414"/>
                <a:ext cx="442832" cy="462074"/>
                <a:chOff x="130766" y="5207020"/>
                <a:chExt cx="442832" cy="462074"/>
              </a:xfrm>
            </p:grpSpPr>
            <p:grpSp>
              <p:nvGrpSpPr>
                <p:cNvPr id="141" name="그룹 140"/>
                <p:cNvGrpSpPr/>
                <p:nvPr/>
              </p:nvGrpSpPr>
              <p:grpSpPr>
                <a:xfrm>
                  <a:off x="130766" y="5207020"/>
                  <a:ext cx="442832" cy="462074"/>
                  <a:chOff x="5310009" y="1566007"/>
                  <a:chExt cx="648111" cy="676275"/>
                </a:xfrm>
              </p:grpSpPr>
              <p:sp>
                <p:nvSpPr>
                  <p:cNvPr id="145" name="AutoShape 825"/>
                  <p:cNvSpPr>
                    <a:spLocks noChangeArrowheads="1"/>
                  </p:cNvSpPr>
                  <p:nvPr/>
                </p:nvSpPr>
                <p:spPr bwMode="auto">
                  <a:xfrm>
                    <a:off x="5310009" y="1566007"/>
                    <a:ext cx="648111" cy="676275"/>
                  </a:xfrm>
                  <a:prstGeom prst="roundRect">
                    <a:avLst>
                      <a:gd name="adj" fmla="val 3889"/>
                    </a:avLst>
                  </a:prstGeom>
                  <a:solidFill>
                    <a:srgbClr val="DDDDDD"/>
                  </a:solidFill>
                  <a:ln w="3175" algn="ctr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1pPr>
                    <a:lvl2pPr marL="742950" indent="-28575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2pPr>
                    <a:lvl3pPr marL="11430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3pPr>
                    <a:lvl4pPr marL="16002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4pPr>
                    <a:lvl5pPr marL="20574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9pPr>
                  </a:lstStyle>
                  <a:p>
                    <a:pPr algn="ctr" eaLnBrk="1" fontAlgn="base" latinLnBrk="0" hangingPunct="1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ko-KR" altLang="ko-KR" sz="700" kern="0">
                      <a:solidFill>
                        <a:srgbClr val="00000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</a:endParaRPr>
                  </a:p>
                </p:txBody>
              </p:sp>
              <p:sp>
                <p:nvSpPr>
                  <p:cNvPr id="146" name="AutoShape 826"/>
                  <p:cNvSpPr>
                    <a:spLocks noChangeArrowheads="1"/>
                  </p:cNvSpPr>
                  <p:nvPr/>
                </p:nvSpPr>
                <p:spPr bwMode="auto">
                  <a:xfrm>
                    <a:off x="5335600" y="1595909"/>
                    <a:ext cx="596931" cy="457200"/>
                  </a:xfrm>
                  <a:prstGeom prst="roundRect">
                    <a:avLst>
                      <a:gd name="adj" fmla="val 4787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1pPr>
                    <a:lvl2pPr marL="742950" indent="-28575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2pPr>
                    <a:lvl3pPr marL="11430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3pPr>
                    <a:lvl4pPr marL="16002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4pPr>
                    <a:lvl5pPr marL="2057400" indent="-228600" eaLnBrk="0" hangingPunct="0"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 kumimoji="1" sz="900">
                        <a:solidFill>
                          <a:srgbClr val="969696"/>
                        </a:solidFill>
                        <a:latin typeface="산돌명조B" pitchFamily="18" charset="-127"/>
                        <a:ea typeface="산돌명조B" pitchFamily="18" charset="-127"/>
                      </a:defRPr>
                    </a:lvl9pPr>
                  </a:lstStyle>
                  <a:p>
                    <a:pPr algn="ctr" eaLnBrk="1" fontAlgn="base" latinLnBrk="0" hangingPunct="1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endParaRPr lang="ko-KR" altLang="ko-KR" sz="700" kern="0">
                      <a:solidFill>
                        <a:srgbClr val="00000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</a:endParaRPr>
                  </a:p>
                </p:txBody>
              </p:sp>
              <p:sp>
                <p:nvSpPr>
                  <p:cNvPr id="147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58110" y="2076160"/>
                    <a:ext cx="351914" cy="1576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algn="ctr" eaLnBrk="1" latinLnBrk="0" hangingPunct="1">
                      <a:spcBef>
                        <a:spcPts val="500"/>
                      </a:spcBef>
                    </a:pPr>
                    <a:r>
                      <a:rPr lang="ko-KR" altLang="en-US" sz="700" dirty="0" err="1">
                        <a:ln w="0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rPr>
                      <a:t>포워더</a:t>
                    </a:r>
                    <a:endParaRPr lang="ko-KR" altLang="en-US" sz="700" dirty="0">
                      <a:ln w="0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</a:endParaRPr>
                  </a:p>
                </p:txBody>
              </p:sp>
            </p:grpSp>
            <p:grpSp>
              <p:nvGrpSpPr>
                <p:cNvPr id="142" name="그룹 141"/>
                <p:cNvGrpSpPr/>
                <p:nvPr/>
              </p:nvGrpSpPr>
              <p:grpSpPr>
                <a:xfrm>
                  <a:off x="226939" y="5274783"/>
                  <a:ext cx="241324" cy="225122"/>
                  <a:chOff x="1614977" y="7022237"/>
                  <a:chExt cx="400659" cy="373762"/>
                </a:xfrm>
              </p:grpSpPr>
              <p:sp>
                <p:nvSpPr>
                  <p:cNvPr id="143" name="Freeform 10"/>
                  <p:cNvSpPr>
                    <a:spLocks noEditPoints="1"/>
                  </p:cNvSpPr>
                  <p:nvPr/>
                </p:nvSpPr>
                <p:spPr bwMode="auto">
                  <a:xfrm>
                    <a:off x="1780415" y="7022237"/>
                    <a:ext cx="235221" cy="360904"/>
                  </a:xfrm>
                  <a:custGeom>
                    <a:avLst/>
                    <a:gdLst>
                      <a:gd name="T0" fmla="*/ 322 w 612"/>
                      <a:gd name="T1" fmla="*/ 875 h 939"/>
                      <a:gd name="T2" fmla="*/ 325 w 612"/>
                      <a:gd name="T3" fmla="*/ 875 h 939"/>
                      <a:gd name="T4" fmla="*/ 347 w 612"/>
                      <a:gd name="T5" fmla="*/ 939 h 939"/>
                      <a:gd name="T6" fmla="*/ 370 w 612"/>
                      <a:gd name="T7" fmla="*/ 939 h 939"/>
                      <a:gd name="T8" fmla="*/ 431 w 612"/>
                      <a:gd name="T9" fmla="*/ 0 h 939"/>
                      <a:gd name="T10" fmla="*/ 430 w 612"/>
                      <a:gd name="T11" fmla="*/ 0 h 939"/>
                      <a:gd name="T12" fmla="*/ 249 w 612"/>
                      <a:gd name="T13" fmla="*/ 344 h 939"/>
                      <a:gd name="T14" fmla="*/ 125 w 612"/>
                      <a:gd name="T15" fmla="*/ 292 h 939"/>
                      <a:gd name="T16" fmla="*/ 0 w 612"/>
                      <a:gd name="T17" fmla="*/ 344 h 939"/>
                      <a:gd name="T18" fmla="*/ 272 w 612"/>
                      <a:gd name="T19" fmla="*/ 125 h 939"/>
                      <a:gd name="T20" fmla="*/ 272 w 612"/>
                      <a:gd name="T21" fmla="*/ 148 h 939"/>
                      <a:gd name="T22" fmla="*/ 400 w 612"/>
                      <a:gd name="T23" fmla="*/ 128 h 939"/>
                      <a:gd name="T24" fmla="*/ 272 w 612"/>
                      <a:gd name="T25" fmla="*/ 169 h 939"/>
                      <a:gd name="T26" fmla="*/ 400 w 612"/>
                      <a:gd name="T27" fmla="*/ 205 h 939"/>
                      <a:gd name="T28" fmla="*/ 272 w 612"/>
                      <a:gd name="T29" fmla="*/ 258 h 939"/>
                      <a:gd name="T30" fmla="*/ 272 w 612"/>
                      <a:gd name="T31" fmla="*/ 281 h 939"/>
                      <a:gd name="T32" fmla="*/ 400 w 612"/>
                      <a:gd name="T33" fmla="*/ 269 h 939"/>
                      <a:gd name="T34" fmla="*/ 272 w 612"/>
                      <a:gd name="T35" fmla="*/ 303 h 939"/>
                      <a:gd name="T36" fmla="*/ 400 w 612"/>
                      <a:gd name="T37" fmla="*/ 344 h 939"/>
                      <a:gd name="T38" fmla="*/ 272 w 612"/>
                      <a:gd name="T39" fmla="*/ 392 h 939"/>
                      <a:gd name="T40" fmla="*/ 272 w 612"/>
                      <a:gd name="T41" fmla="*/ 414 h 939"/>
                      <a:gd name="T42" fmla="*/ 400 w 612"/>
                      <a:gd name="T43" fmla="*/ 410 h 939"/>
                      <a:gd name="T44" fmla="*/ 272 w 612"/>
                      <a:gd name="T45" fmla="*/ 436 h 939"/>
                      <a:gd name="T46" fmla="*/ 400 w 612"/>
                      <a:gd name="T47" fmla="*/ 483 h 939"/>
                      <a:gd name="T48" fmla="*/ 272 w 612"/>
                      <a:gd name="T49" fmla="*/ 525 h 939"/>
                      <a:gd name="T50" fmla="*/ 272 w 612"/>
                      <a:gd name="T51" fmla="*/ 548 h 939"/>
                      <a:gd name="T52" fmla="*/ 400 w 612"/>
                      <a:gd name="T53" fmla="*/ 550 h 939"/>
                      <a:gd name="T54" fmla="*/ 272 w 612"/>
                      <a:gd name="T55" fmla="*/ 569 h 939"/>
                      <a:gd name="T56" fmla="*/ 400 w 612"/>
                      <a:gd name="T57" fmla="*/ 622 h 939"/>
                      <a:gd name="T58" fmla="*/ 272 w 612"/>
                      <a:gd name="T59" fmla="*/ 658 h 939"/>
                      <a:gd name="T60" fmla="*/ 272 w 612"/>
                      <a:gd name="T61" fmla="*/ 681 h 939"/>
                      <a:gd name="T62" fmla="*/ 400 w 612"/>
                      <a:gd name="T63" fmla="*/ 691 h 939"/>
                      <a:gd name="T64" fmla="*/ 272 w 612"/>
                      <a:gd name="T65" fmla="*/ 703 h 939"/>
                      <a:gd name="T66" fmla="*/ 400 w 612"/>
                      <a:gd name="T67" fmla="*/ 761 h 939"/>
                      <a:gd name="T68" fmla="*/ 272 w 612"/>
                      <a:gd name="T69" fmla="*/ 792 h 939"/>
                      <a:gd name="T70" fmla="*/ 272 w 612"/>
                      <a:gd name="T71" fmla="*/ 814 h 939"/>
                      <a:gd name="T72" fmla="*/ 15 w 612"/>
                      <a:gd name="T73" fmla="*/ 884 h 939"/>
                      <a:gd name="T74" fmla="*/ 104 w 612"/>
                      <a:gd name="T75" fmla="*/ 875 h 939"/>
                      <a:gd name="T76" fmla="*/ 15 w 612"/>
                      <a:gd name="T77" fmla="*/ 824 h 939"/>
                      <a:gd name="T78" fmla="*/ 104 w 612"/>
                      <a:gd name="T79" fmla="*/ 783 h 939"/>
                      <a:gd name="T80" fmla="*/ 104 w 612"/>
                      <a:gd name="T81" fmla="*/ 767 h 939"/>
                      <a:gd name="T82" fmla="*/ 15 w 612"/>
                      <a:gd name="T83" fmla="*/ 751 h 939"/>
                      <a:gd name="T84" fmla="*/ 104 w 612"/>
                      <a:gd name="T85" fmla="*/ 737 h 939"/>
                      <a:gd name="T86" fmla="*/ 15 w 612"/>
                      <a:gd name="T87" fmla="*/ 690 h 939"/>
                      <a:gd name="T88" fmla="*/ 104 w 612"/>
                      <a:gd name="T89" fmla="*/ 645 h 939"/>
                      <a:gd name="T90" fmla="*/ 104 w 612"/>
                      <a:gd name="T91" fmla="*/ 627 h 939"/>
                      <a:gd name="T92" fmla="*/ 15 w 612"/>
                      <a:gd name="T93" fmla="*/ 617 h 939"/>
                      <a:gd name="T94" fmla="*/ 104 w 612"/>
                      <a:gd name="T95" fmla="*/ 599 h 939"/>
                      <a:gd name="T96" fmla="*/ 15 w 612"/>
                      <a:gd name="T97" fmla="*/ 557 h 939"/>
                      <a:gd name="T98" fmla="*/ 104 w 612"/>
                      <a:gd name="T99" fmla="*/ 507 h 939"/>
                      <a:gd name="T100" fmla="*/ 104 w 612"/>
                      <a:gd name="T101" fmla="*/ 488 h 939"/>
                      <a:gd name="T102" fmla="*/ 15 w 612"/>
                      <a:gd name="T103" fmla="*/ 483 h 939"/>
                      <a:gd name="T104" fmla="*/ 104 w 612"/>
                      <a:gd name="T105" fmla="*/ 461 h 939"/>
                      <a:gd name="T106" fmla="*/ 15 w 612"/>
                      <a:gd name="T107" fmla="*/ 423 h 939"/>
                      <a:gd name="T108" fmla="*/ 104 w 612"/>
                      <a:gd name="T109" fmla="*/ 369 h 939"/>
                      <a:gd name="T110" fmla="*/ 104 w 612"/>
                      <a:gd name="T111" fmla="*/ 348 h 9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12" h="939">
                        <a:moveTo>
                          <a:pt x="303" y="939"/>
                        </a:moveTo>
                        <a:lnTo>
                          <a:pt x="303" y="876"/>
                        </a:lnTo>
                        <a:lnTo>
                          <a:pt x="322" y="875"/>
                        </a:lnTo>
                        <a:lnTo>
                          <a:pt x="322" y="939"/>
                        </a:lnTo>
                        <a:lnTo>
                          <a:pt x="325" y="939"/>
                        </a:lnTo>
                        <a:lnTo>
                          <a:pt x="325" y="875"/>
                        </a:lnTo>
                        <a:lnTo>
                          <a:pt x="344" y="874"/>
                        </a:lnTo>
                        <a:lnTo>
                          <a:pt x="344" y="939"/>
                        </a:lnTo>
                        <a:lnTo>
                          <a:pt x="347" y="939"/>
                        </a:lnTo>
                        <a:lnTo>
                          <a:pt x="347" y="873"/>
                        </a:lnTo>
                        <a:lnTo>
                          <a:pt x="370" y="872"/>
                        </a:lnTo>
                        <a:lnTo>
                          <a:pt x="370" y="939"/>
                        </a:lnTo>
                        <a:lnTo>
                          <a:pt x="612" y="939"/>
                        </a:lnTo>
                        <a:lnTo>
                          <a:pt x="612" y="75"/>
                        </a:lnTo>
                        <a:lnTo>
                          <a:pt x="431" y="0"/>
                        </a:lnTo>
                        <a:lnTo>
                          <a:pt x="431" y="0"/>
                        </a:lnTo>
                        <a:lnTo>
                          <a:pt x="430" y="0"/>
                        </a:lnTo>
                        <a:lnTo>
                          <a:pt x="430" y="0"/>
                        </a:lnTo>
                        <a:lnTo>
                          <a:pt x="430" y="0"/>
                        </a:lnTo>
                        <a:lnTo>
                          <a:pt x="249" y="75"/>
                        </a:lnTo>
                        <a:lnTo>
                          <a:pt x="249" y="344"/>
                        </a:lnTo>
                        <a:lnTo>
                          <a:pt x="125" y="292"/>
                        </a:lnTo>
                        <a:lnTo>
                          <a:pt x="125" y="292"/>
                        </a:lnTo>
                        <a:lnTo>
                          <a:pt x="125" y="292"/>
                        </a:lnTo>
                        <a:lnTo>
                          <a:pt x="125" y="292"/>
                        </a:lnTo>
                        <a:lnTo>
                          <a:pt x="125" y="292"/>
                        </a:lnTo>
                        <a:lnTo>
                          <a:pt x="0" y="344"/>
                        </a:lnTo>
                        <a:lnTo>
                          <a:pt x="0" y="939"/>
                        </a:lnTo>
                        <a:lnTo>
                          <a:pt x="303" y="939"/>
                        </a:lnTo>
                        <a:close/>
                        <a:moveTo>
                          <a:pt x="272" y="125"/>
                        </a:moveTo>
                        <a:lnTo>
                          <a:pt x="400" y="82"/>
                        </a:lnTo>
                        <a:lnTo>
                          <a:pt x="400" y="112"/>
                        </a:lnTo>
                        <a:lnTo>
                          <a:pt x="272" y="148"/>
                        </a:lnTo>
                        <a:lnTo>
                          <a:pt x="272" y="125"/>
                        </a:lnTo>
                        <a:close/>
                        <a:moveTo>
                          <a:pt x="272" y="169"/>
                        </a:moveTo>
                        <a:lnTo>
                          <a:pt x="400" y="128"/>
                        </a:lnTo>
                        <a:lnTo>
                          <a:pt x="400" y="158"/>
                        </a:lnTo>
                        <a:lnTo>
                          <a:pt x="272" y="192"/>
                        </a:lnTo>
                        <a:lnTo>
                          <a:pt x="272" y="169"/>
                        </a:lnTo>
                        <a:close/>
                        <a:moveTo>
                          <a:pt x="272" y="214"/>
                        </a:moveTo>
                        <a:lnTo>
                          <a:pt x="400" y="175"/>
                        </a:lnTo>
                        <a:lnTo>
                          <a:pt x="400" y="205"/>
                        </a:lnTo>
                        <a:lnTo>
                          <a:pt x="272" y="237"/>
                        </a:lnTo>
                        <a:lnTo>
                          <a:pt x="272" y="214"/>
                        </a:lnTo>
                        <a:close/>
                        <a:moveTo>
                          <a:pt x="272" y="258"/>
                        </a:moveTo>
                        <a:lnTo>
                          <a:pt x="400" y="222"/>
                        </a:lnTo>
                        <a:lnTo>
                          <a:pt x="400" y="251"/>
                        </a:lnTo>
                        <a:lnTo>
                          <a:pt x="272" y="281"/>
                        </a:lnTo>
                        <a:lnTo>
                          <a:pt x="272" y="258"/>
                        </a:lnTo>
                        <a:close/>
                        <a:moveTo>
                          <a:pt x="272" y="303"/>
                        </a:moveTo>
                        <a:lnTo>
                          <a:pt x="400" y="269"/>
                        </a:lnTo>
                        <a:lnTo>
                          <a:pt x="400" y="297"/>
                        </a:lnTo>
                        <a:lnTo>
                          <a:pt x="272" y="326"/>
                        </a:lnTo>
                        <a:lnTo>
                          <a:pt x="272" y="303"/>
                        </a:lnTo>
                        <a:close/>
                        <a:moveTo>
                          <a:pt x="272" y="347"/>
                        </a:moveTo>
                        <a:lnTo>
                          <a:pt x="400" y="316"/>
                        </a:lnTo>
                        <a:lnTo>
                          <a:pt x="400" y="344"/>
                        </a:lnTo>
                        <a:lnTo>
                          <a:pt x="272" y="370"/>
                        </a:lnTo>
                        <a:lnTo>
                          <a:pt x="272" y="347"/>
                        </a:lnTo>
                        <a:close/>
                        <a:moveTo>
                          <a:pt x="272" y="392"/>
                        </a:moveTo>
                        <a:lnTo>
                          <a:pt x="400" y="363"/>
                        </a:lnTo>
                        <a:lnTo>
                          <a:pt x="400" y="390"/>
                        </a:lnTo>
                        <a:lnTo>
                          <a:pt x="272" y="414"/>
                        </a:lnTo>
                        <a:lnTo>
                          <a:pt x="272" y="392"/>
                        </a:lnTo>
                        <a:close/>
                        <a:moveTo>
                          <a:pt x="272" y="436"/>
                        </a:moveTo>
                        <a:lnTo>
                          <a:pt x="400" y="410"/>
                        </a:lnTo>
                        <a:lnTo>
                          <a:pt x="400" y="436"/>
                        </a:lnTo>
                        <a:lnTo>
                          <a:pt x="272" y="459"/>
                        </a:lnTo>
                        <a:lnTo>
                          <a:pt x="272" y="436"/>
                        </a:lnTo>
                        <a:close/>
                        <a:moveTo>
                          <a:pt x="272" y="481"/>
                        </a:moveTo>
                        <a:lnTo>
                          <a:pt x="400" y="457"/>
                        </a:lnTo>
                        <a:lnTo>
                          <a:pt x="400" y="483"/>
                        </a:lnTo>
                        <a:lnTo>
                          <a:pt x="272" y="503"/>
                        </a:lnTo>
                        <a:lnTo>
                          <a:pt x="272" y="481"/>
                        </a:lnTo>
                        <a:close/>
                        <a:moveTo>
                          <a:pt x="272" y="525"/>
                        </a:moveTo>
                        <a:lnTo>
                          <a:pt x="400" y="503"/>
                        </a:lnTo>
                        <a:lnTo>
                          <a:pt x="400" y="529"/>
                        </a:lnTo>
                        <a:lnTo>
                          <a:pt x="272" y="548"/>
                        </a:lnTo>
                        <a:lnTo>
                          <a:pt x="272" y="525"/>
                        </a:lnTo>
                        <a:close/>
                        <a:moveTo>
                          <a:pt x="272" y="569"/>
                        </a:moveTo>
                        <a:lnTo>
                          <a:pt x="400" y="550"/>
                        </a:lnTo>
                        <a:lnTo>
                          <a:pt x="400" y="575"/>
                        </a:lnTo>
                        <a:lnTo>
                          <a:pt x="272" y="592"/>
                        </a:lnTo>
                        <a:lnTo>
                          <a:pt x="272" y="569"/>
                        </a:lnTo>
                        <a:close/>
                        <a:moveTo>
                          <a:pt x="272" y="614"/>
                        </a:moveTo>
                        <a:lnTo>
                          <a:pt x="400" y="597"/>
                        </a:lnTo>
                        <a:lnTo>
                          <a:pt x="400" y="622"/>
                        </a:lnTo>
                        <a:lnTo>
                          <a:pt x="272" y="636"/>
                        </a:lnTo>
                        <a:lnTo>
                          <a:pt x="272" y="614"/>
                        </a:lnTo>
                        <a:close/>
                        <a:moveTo>
                          <a:pt x="272" y="658"/>
                        </a:moveTo>
                        <a:lnTo>
                          <a:pt x="400" y="644"/>
                        </a:lnTo>
                        <a:lnTo>
                          <a:pt x="400" y="668"/>
                        </a:lnTo>
                        <a:lnTo>
                          <a:pt x="272" y="681"/>
                        </a:lnTo>
                        <a:lnTo>
                          <a:pt x="272" y="658"/>
                        </a:lnTo>
                        <a:close/>
                        <a:moveTo>
                          <a:pt x="272" y="703"/>
                        </a:moveTo>
                        <a:lnTo>
                          <a:pt x="400" y="691"/>
                        </a:lnTo>
                        <a:lnTo>
                          <a:pt x="400" y="714"/>
                        </a:lnTo>
                        <a:lnTo>
                          <a:pt x="272" y="725"/>
                        </a:lnTo>
                        <a:lnTo>
                          <a:pt x="272" y="703"/>
                        </a:lnTo>
                        <a:close/>
                        <a:moveTo>
                          <a:pt x="272" y="747"/>
                        </a:moveTo>
                        <a:lnTo>
                          <a:pt x="400" y="738"/>
                        </a:lnTo>
                        <a:lnTo>
                          <a:pt x="400" y="761"/>
                        </a:lnTo>
                        <a:lnTo>
                          <a:pt x="272" y="770"/>
                        </a:lnTo>
                        <a:lnTo>
                          <a:pt x="272" y="747"/>
                        </a:lnTo>
                        <a:close/>
                        <a:moveTo>
                          <a:pt x="272" y="792"/>
                        </a:moveTo>
                        <a:lnTo>
                          <a:pt x="400" y="785"/>
                        </a:lnTo>
                        <a:lnTo>
                          <a:pt x="400" y="807"/>
                        </a:lnTo>
                        <a:lnTo>
                          <a:pt x="272" y="814"/>
                        </a:lnTo>
                        <a:lnTo>
                          <a:pt x="272" y="792"/>
                        </a:lnTo>
                        <a:close/>
                        <a:moveTo>
                          <a:pt x="104" y="875"/>
                        </a:moveTo>
                        <a:lnTo>
                          <a:pt x="15" y="884"/>
                        </a:lnTo>
                        <a:lnTo>
                          <a:pt x="15" y="868"/>
                        </a:lnTo>
                        <a:lnTo>
                          <a:pt x="104" y="859"/>
                        </a:lnTo>
                        <a:lnTo>
                          <a:pt x="104" y="875"/>
                        </a:lnTo>
                        <a:close/>
                        <a:moveTo>
                          <a:pt x="104" y="829"/>
                        </a:moveTo>
                        <a:lnTo>
                          <a:pt x="15" y="840"/>
                        </a:lnTo>
                        <a:lnTo>
                          <a:pt x="15" y="824"/>
                        </a:lnTo>
                        <a:lnTo>
                          <a:pt x="104" y="813"/>
                        </a:lnTo>
                        <a:lnTo>
                          <a:pt x="104" y="829"/>
                        </a:lnTo>
                        <a:close/>
                        <a:moveTo>
                          <a:pt x="104" y="783"/>
                        </a:moveTo>
                        <a:lnTo>
                          <a:pt x="15" y="795"/>
                        </a:lnTo>
                        <a:lnTo>
                          <a:pt x="15" y="779"/>
                        </a:lnTo>
                        <a:lnTo>
                          <a:pt x="104" y="767"/>
                        </a:lnTo>
                        <a:lnTo>
                          <a:pt x="104" y="783"/>
                        </a:lnTo>
                        <a:close/>
                        <a:moveTo>
                          <a:pt x="104" y="737"/>
                        </a:moveTo>
                        <a:lnTo>
                          <a:pt x="15" y="751"/>
                        </a:lnTo>
                        <a:lnTo>
                          <a:pt x="15" y="735"/>
                        </a:lnTo>
                        <a:lnTo>
                          <a:pt x="104" y="720"/>
                        </a:lnTo>
                        <a:lnTo>
                          <a:pt x="104" y="737"/>
                        </a:lnTo>
                        <a:close/>
                        <a:moveTo>
                          <a:pt x="104" y="691"/>
                        </a:moveTo>
                        <a:lnTo>
                          <a:pt x="15" y="706"/>
                        </a:lnTo>
                        <a:lnTo>
                          <a:pt x="15" y="690"/>
                        </a:lnTo>
                        <a:lnTo>
                          <a:pt x="104" y="674"/>
                        </a:lnTo>
                        <a:lnTo>
                          <a:pt x="104" y="691"/>
                        </a:lnTo>
                        <a:close/>
                        <a:moveTo>
                          <a:pt x="104" y="645"/>
                        </a:moveTo>
                        <a:lnTo>
                          <a:pt x="15" y="661"/>
                        </a:lnTo>
                        <a:lnTo>
                          <a:pt x="15" y="646"/>
                        </a:lnTo>
                        <a:lnTo>
                          <a:pt x="104" y="627"/>
                        </a:lnTo>
                        <a:lnTo>
                          <a:pt x="104" y="645"/>
                        </a:lnTo>
                        <a:close/>
                        <a:moveTo>
                          <a:pt x="104" y="599"/>
                        </a:moveTo>
                        <a:lnTo>
                          <a:pt x="15" y="617"/>
                        </a:lnTo>
                        <a:lnTo>
                          <a:pt x="15" y="601"/>
                        </a:lnTo>
                        <a:lnTo>
                          <a:pt x="104" y="581"/>
                        </a:lnTo>
                        <a:lnTo>
                          <a:pt x="104" y="599"/>
                        </a:lnTo>
                        <a:close/>
                        <a:moveTo>
                          <a:pt x="104" y="553"/>
                        </a:moveTo>
                        <a:lnTo>
                          <a:pt x="15" y="572"/>
                        </a:lnTo>
                        <a:lnTo>
                          <a:pt x="15" y="557"/>
                        </a:lnTo>
                        <a:lnTo>
                          <a:pt x="104" y="534"/>
                        </a:lnTo>
                        <a:lnTo>
                          <a:pt x="104" y="553"/>
                        </a:lnTo>
                        <a:close/>
                        <a:moveTo>
                          <a:pt x="104" y="507"/>
                        </a:moveTo>
                        <a:lnTo>
                          <a:pt x="15" y="527"/>
                        </a:lnTo>
                        <a:lnTo>
                          <a:pt x="15" y="512"/>
                        </a:lnTo>
                        <a:lnTo>
                          <a:pt x="104" y="488"/>
                        </a:lnTo>
                        <a:lnTo>
                          <a:pt x="104" y="507"/>
                        </a:lnTo>
                        <a:close/>
                        <a:moveTo>
                          <a:pt x="104" y="461"/>
                        </a:moveTo>
                        <a:lnTo>
                          <a:pt x="15" y="483"/>
                        </a:lnTo>
                        <a:lnTo>
                          <a:pt x="15" y="468"/>
                        </a:lnTo>
                        <a:lnTo>
                          <a:pt x="104" y="442"/>
                        </a:lnTo>
                        <a:lnTo>
                          <a:pt x="104" y="461"/>
                        </a:lnTo>
                        <a:close/>
                        <a:moveTo>
                          <a:pt x="104" y="415"/>
                        </a:moveTo>
                        <a:lnTo>
                          <a:pt x="15" y="438"/>
                        </a:lnTo>
                        <a:lnTo>
                          <a:pt x="15" y="423"/>
                        </a:lnTo>
                        <a:lnTo>
                          <a:pt x="104" y="395"/>
                        </a:lnTo>
                        <a:lnTo>
                          <a:pt x="104" y="415"/>
                        </a:lnTo>
                        <a:close/>
                        <a:moveTo>
                          <a:pt x="104" y="369"/>
                        </a:moveTo>
                        <a:lnTo>
                          <a:pt x="15" y="394"/>
                        </a:lnTo>
                        <a:lnTo>
                          <a:pt x="15" y="378"/>
                        </a:lnTo>
                        <a:lnTo>
                          <a:pt x="104" y="348"/>
                        </a:lnTo>
                        <a:lnTo>
                          <a:pt x="104" y="369"/>
                        </a:lnTo>
                        <a:close/>
                      </a:path>
                    </a:pathLst>
                  </a:custGeom>
                  <a:solidFill>
                    <a:srgbClr val="8799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</a:endParaRPr>
                  </a:p>
                </p:txBody>
              </p:sp>
              <p:sp>
                <p:nvSpPr>
                  <p:cNvPr id="144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1614977" y="7077711"/>
                    <a:ext cx="214732" cy="318288"/>
                  </a:xfrm>
                  <a:custGeom>
                    <a:avLst/>
                    <a:gdLst>
                      <a:gd name="T0" fmla="*/ 3 w 316"/>
                      <a:gd name="T1" fmla="*/ 467 h 467"/>
                      <a:gd name="T2" fmla="*/ 18 w 316"/>
                      <a:gd name="T3" fmla="*/ 242 h 467"/>
                      <a:gd name="T4" fmla="*/ 28 w 316"/>
                      <a:gd name="T5" fmla="*/ 216 h 467"/>
                      <a:gd name="T6" fmla="*/ 106 w 316"/>
                      <a:gd name="T7" fmla="*/ 185 h 467"/>
                      <a:gd name="T8" fmla="*/ 141 w 316"/>
                      <a:gd name="T9" fmla="*/ 303 h 467"/>
                      <a:gd name="T10" fmla="*/ 147 w 316"/>
                      <a:gd name="T11" fmla="*/ 225 h 467"/>
                      <a:gd name="T12" fmla="*/ 158 w 316"/>
                      <a:gd name="T13" fmla="*/ 219 h 467"/>
                      <a:gd name="T14" fmla="*/ 169 w 316"/>
                      <a:gd name="T15" fmla="*/ 225 h 467"/>
                      <a:gd name="T16" fmla="*/ 175 w 316"/>
                      <a:gd name="T17" fmla="*/ 303 h 467"/>
                      <a:gd name="T18" fmla="*/ 210 w 316"/>
                      <a:gd name="T19" fmla="*/ 185 h 467"/>
                      <a:gd name="T20" fmla="*/ 289 w 316"/>
                      <a:gd name="T21" fmla="*/ 216 h 467"/>
                      <a:gd name="T22" fmla="*/ 298 w 316"/>
                      <a:gd name="T23" fmla="*/ 242 h 467"/>
                      <a:gd name="T24" fmla="*/ 313 w 316"/>
                      <a:gd name="T25" fmla="*/ 467 h 467"/>
                      <a:gd name="T26" fmla="*/ 3 w 316"/>
                      <a:gd name="T27" fmla="*/ 467 h 467"/>
                      <a:gd name="T28" fmla="*/ 158 w 316"/>
                      <a:gd name="T29" fmla="*/ 0 h 467"/>
                      <a:gd name="T30" fmla="*/ 224 w 316"/>
                      <a:gd name="T31" fmla="*/ 65 h 467"/>
                      <a:gd name="T32" fmla="*/ 158 w 316"/>
                      <a:gd name="T33" fmla="*/ 166 h 467"/>
                      <a:gd name="T34" fmla="*/ 92 w 316"/>
                      <a:gd name="T35" fmla="*/ 65 h 467"/>
                      <a:gd name="T36" fmla="*/ 158 w 316"/>
                      <a:gd name="T37" fmla="*/ 0 h 4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16" h="467">
                        <a:moveTo>
                          <a:pt x="3" y="467"/>
                        </a:moveTo>
                        <a:cubicBezTo>
                          <a:pt x="0" y="397"/>
                          <a:pt x="10" y="312"/>
                          <a:pt x="18" y="242"/>
                        </a:cubicBezTo>
                        <a:cubicBezTo>
                          <a:pt x="19" y="233"/>
                          <a:pt x="20" y="221"/>
                          <a:pt x="28" y="216"/>
                        </a:cubicBezTo>
                        <a:cubicBezTo>
                          <a:pt x="31" y="213"/>
                          <a:pt x="98" y="187"/>
                          <a:pt x="106" y="185"/>
                        </a:cubicBezTo>
                        <a:cubicBezTo>
                          <a:pt x="113" y="213"/>
                          <a:pt x="127" y="277"/>
                          <a:pt x="141" y="303"/>
                        </a:cubicBezTo>
                        <a:cubicBezTo>
                          <a:pt x="142" y="290"/>
                          <a:pt x="147" y="238"/>
                          <a:pt x="147" y="225"/>
                        </a:cubicBezTo>
                        <a:cubicBezTo>
                          <a:pt x="151" y="223"/>
                          <a:pt x="154" y="221"/>
                          <a:pt x="158" y="219"/>
                        </a:cubicBezTo>
                        <a:cubicBezTo>
                          <a:pt x="162" y="221"/>
                          <a:pt x="165" y="223"/>
                          <a:pt x="169" y="225"/>
                        </a:cubicBezTo>
                        <a:cubicBezTo>
                          <a:pt x="169" y="238"/>
                          <a:pt x="174" y="290"/>
                          <a:pt x="175" y="303"/>
                        </a:cubicBezTo>
                        <a:cubicBezTo>
                          <a:pt x="189" y="277"/>
                          <a:pt x="203" y="213"/>
                          <a:pt x="210" y="185"/>
                        </a:cubicBezTo>
                        <a:cubicBezTo>
                          <a:pt x="218" y="187"/>
                          <a:pt x="286" y="214"/>
                          <a:pt x="289" y="216"/>
                        </a:cubicBezTo>
                        <a:cubicBezTo>
                          <a:pt x="296" y="222"/>
                          <a:pt x="297" y="233"/>
                          <a:pt x="298" y="242"/>
                        </a:cubicBezTo>
                        <a:cubicBezTo>
                          <a:pt x="306" y="312"/>
                          <a:pt x="316" y="397"/>
                          <a:pt x="313" y="467"/>
                        </a:cubicBezTo>
                        <a:cubicBezTo>
                          <a:pt x="3" y="467"/>
                          <a:pt x="3" y="467"/>
                          <a:pt x="3" y="467"/>
                        </a:cubicBezTo>
                        <a:close/>
                        <a:moveTo>
                          <a:pt x="158" y="0"/>
                        </a:moveTo>
                        <a:cubicBezTo>
                          <a:pt x="200" y="0"/>
                          <a:pt x="224" y="32"/>
                          <a:pt x="224" y="65"/>
                        </a:cubicBezTo>
                        <a:cubicBezTo>
                          <a:pt x="224" y="97"/>
                          <a:pt x="199" y="166"/>
                          <a:pt x="158" y="166"/>
                        </a:cubicBezTo>
                        <a:cubicBezTo>
                          <a:pt x="117" y="166"/>
                          <a:pt x="92" y="97"/>
                          <a:pt x="92" y="65"/>
                        </a:cubicBezTo>
                        <a:cubicBezTo>
                          <a:pt x="92" y="32"/>
                          <a:pt x="116" y="0"/>
                          <a:pt x="158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</a:endParaRPr>
                  </a:p>
                </p:txBody>
              </p:sp>
            </p:grpSp>
          </p:grpSp>
        </p:grpSp>
        <p:grpSp>
          <p:nvGrpSpPr>
            <p:cNvPr id="169" name="그룹 168"/>
            <p:cNvGrpSpPr/>
            <p:nvPr/>
          </p:nvGrpSpPr>
          <p:grpSpPr>
            <a:xfrm>
              <a:off x="1415110" y="4651955"/>
              <a:ext cx="729578" cy="671113"/>
              <a:chOff x="6299993" y="7462328"/>
              <a:chExt cx="408542" cy="294831"/>
            </a:xfrm>
          </p:grpSpPr>
          <p:pic>
            <p:nvPicPr>
              <p:cNvPr id="170" name="Picture 118" descr="DB_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9993" y="7462328"/>
                <a:ext cx="408542" cy="294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149"/>
              <p:cNvSpPr>
                <a:spLocks/>
              </p:cNvSpPr>
              <p:nvPr/>
            </p:nvSpPr>
            <p:spPr bwMode="auto">
              <a:xfrm>
                <a:off x="6307267" y="7564332"/>
                <a:ext cx="393648" cy="91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800" spc="-51" dirty="0">
                    <a:solidFill>
                      <a:srgbClr val="141313"/>
                    </a:solidFill>
                    <a:latin typeface="Rix고딕 M" panose="02020603020101020101" pitchFamily="18" charset="-127"/>
                    <a:ea typeface="Rix고딕 M" panose="02020603020101020101" pitchFamily="18" charset="-127"/>
                    <a:sym typeface="RixMGo B" charset="-128"/>
                  </a:rPr>
                  <a:t>컨테이너 가용 </a:t>
                </a:r>
                <a:r>
                  <a:rPr lang="en-US" altLang="ko-KR" sz="800" spc="-51" dirty="0">
                    <a:solidFill>
                      <a:srgbClr val="141313"/>
                    </a:solidFill>
                    <a:latin typeface="Rix고딕 M" panose="02020603020101020101" pitchFamily="18" charset="-127"/>
                    <a:ea typeface="Rix고딕 M" panose="02020603020101020101" pitchFamily="18" charset="-127"/>
                    <a:sym typeface="RixMGo B" charset="-128"/>
                  </a:rPr>
                  <a:t>SPACE </a:t>
                </a:r>
                <a:r>
                  <a:rPr lang="ko-KR" altLang="en-US" sz="800" spc="-51" dirty="0">
                    <a:solidFill>
                      <a:srgbClr val="141313"/>
                    </a:solidFill>
                    <a:latin typeface="Rix고딕 M" panose="02020603020101020101" pitchFamily="18" charset="-127"/>
                    <a:ea typeface="Rix고딕 M" panose="02020603020101020101" pitchFamily="18" charset="-127"/>
                    <a:sym typeface="RixMGo B" charset="-128"/>
                  </a:rPr>
                  <a:t>정보</a:t>
                </a:r>
                <a:endParaRPr lang="en-US" altLang="ko-KR" sz="800" spc="-51" dirty="0">
                  <a:solidFill>
                    <a:srgbClr val="141313"/>
                  </a:solidFill>
                  <a:latin typeface="Rix고딕 M" panose="02020603020101020101" pitchFamily="18" charset="-127"/>
                  <a:ea typeface="Rix고딕 M" panose="02020603020101020101" pitchFamily="18" charset="-127"/>
                  <a:sym typeface="RixMGo B" charset="-128"/>
                </a:endParaRPr>
              </a:p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800" spc="-51" dirty="0">
                    <a:solidFill>
                      <a:srgbClr val="141313"/>
                    </a:solidFill>
                    <a:latin typeface="Rix고딕 M" panose="02020603020101020101" pitchFamily="18" charset="-127"/>
                    <a:ea typeface="Rix고딕 M" panose="02020603020101020101" pitchFamily="18" charset="-127"/>
                    <a:sym typeface="RixMGo B" charset="-128"/>
                  </a:rPr>
                  <a:t>분배</a:t>
                </a:r>
              </a:p>
            </p:txBody>
          </p:sp>
        </p:grpSp>
        <p:pic>
          <p:nvPicPr>
            <p:cNvPr id="172" name="Picture 19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04" y="4581128"/>
              <a:ext cx="661812" cy="444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3" name="Picture 19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524" y="4911216"/>
              <a:ext cx="661812" cy="444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5" name="직선 화살표 연결선 54"/>
            <p:cNvCxnSpPr/>
            <p:nvPr/>
          </p:nvCxnSpPr>
          <p:spPr bwMode="auto">
            <a:xfrm>
              <a:off x="2220646" y="5321365"/>
              <a:ext cx="621752" cy="0"/>
            </a:xfrm>
            <a:prstGeom prst="straightConnector1">
              <a:avLst/>
            </a:prstGeom>
            <a:solidFill>
              <a:srgbClr val="FBB779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76" name="그룹 175"/>
            <p:cNvGrpSpPr/>
            <p:nvPr/>
          </p:nvGrpSpPr>
          <p:grpSpPr>
            <a:xfrm>
              <a:off x="1069646" y="5406834"/>
              <a:ext cx="853940" cy="886438"/>
              <a:chOff x="4627885" y="4412228"/>
              <a:chExt cx="648111" cy="676275"/>
            </a:xfrm>
          </p:grpSpPr>
          <p:grpSp>
            <p:nvGrpSpPr>
              <p:cNvPr id="177" name="그룹 176"/>
              <p:cNvGrpSpPr/>
              <p:nvPr/>
            </p:nvGrpSpPr>
            <p:grpSpPr>
              <a:xfrm>
                <a:off x="4627885" y="4412228"/>
                <a:ext cx="648111" cy="676275"/>
                <a:chOff x="2699678" y="6523298"/>
                <a:chExt cx="858862" cy="676275"/>
              </a:xfrm>
            </p:grpSpPr>
            <p:sp>
              <p:nvSpPr>
                <p:cNvPr id="181" name="AutoShape 825"/>
                <p:cNvSpPr>
                  <a:spLocks noChangeArrowheads="1"/>
                </p:cNvSpPr>
                <p:nvPr/>
              </p:nvSpPr>
              <p:spPr bwMode="auto">
                <a:xfrm>
                  <a:off x="2699678" y="6523298"/>
                  <a:ext cx="858862" cy="676275"/>
                </a:xfrm>
                <a:prstGeom prst="roundRect">
                  <a:avLst>
                    <a:gd name="adj" fmla="val 3889"/>
                  </a:avLst>
                </a:prstGeom>
                <a:solidFill>
                  <a:srgbClr val="97D9F7"/>
                </a:solidFill>
                <a:ln w="317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1pPr>
                  <a:lvl2pPr marL="742950" indent="-285750"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2pPr>
                  <a:lvl3pPr marL="1143000" indent="-228600"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3pPr>
                  <a:lvl4pPr marL="1600200" indent="-228600"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4pPr>
                  <a:lvl5pPr marL="2057400" indent="-228600"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9pPr>
                </a:lstStyle>
                <a:p>
                  <a:pPr algn="ctr" eaLnBrk="1" fontAlgn="base" latinLnBrk="0" hangingPunct="1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ko-KR" altLang="ko-KR" sz="700" ker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82" name="AutoShape 826"/>
                <p:cNvSpPr>
                  <a:spLocks noChangeArrowheads="1"/>
                </p:cNvSpPr>
                <p:nvPr/>
              </p:nvSpPr>
              <p:spPr bwMode="auto">
                <a:xfrm>
                  <a:off x="2733591" y="6553200"/>
                  <a:ext cx="791039" cy="457200"/>
                </a:xfrm>
                <a:prstGeom prst="roundRect">
                  <a:avLst>
                    <a:gd name="adj" fmla="val 4787"/>
                  </a:avLst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1pPr>
                  <a:lvl2pPr marL="742950" indent="-285750"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2pPr>
                  <a:lvl3pPr marL="1143000" indent="-228600"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3pPr>
                  <a:lvl4pPr marL="1600200" indent="-228600"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4pPr>
                  <a:lvl5pPr marL="2057400" indent="-228600" eaLnBrk="0" hangingPunct="0"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rgbClr val="969696"/>
                      </a:solidFill>
                      <a:latin typeface="산돌명조B" pitchFamily="18" charset="-127"/>
                      <a:ea typeface="산돌명조B" pitchFamily="18" charset="-127"/>
                    </a:defRPr>
                  </a:lvl9pPr>
                </a:lstStyle>
                <a:p>
                  <a:pPr algn="ctr" eaLnBrk="1" fontAlgn="base" latinLnBrk="0" hangingPunct="1"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ko-KR" altLang="ko-KR" sz="700" ker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8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752655" y="7033451"/>
                  <a:ext cx="752918" cy="10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latinLnBrk="0" hangingPunct="1">
                    <a:spcBef>
                      <a:spcPts val="500"/>
                    </a:spcBef>
                  </a:pPr>
                  <a:r>
                    <a:rPr lang="ko-KR" altLang="en-US" sz="900" spc="-100" dirty="0">
                      <a:ln w="0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컨테이너 소요계획</a:t>
                  </a:r>
                </a:p>
              </p:txBody>
            </p:sp>
          </p:grpSp>
          <p:grpSp>
            <p:nvGrpSpPr>
              <p:cNvPr id="178" name="그룹 177"/>
              <p:cNvGrpSpPr/>
              <p:nvPr/>
            </p:nvGrpSpPr>
            <p:grpSpPr>
              <a:xfrm>
                <a:off x="4781871" y="4523920"/>
                <a:ext cx="448144" cy="317086"/>
                <a:chOff x="2414149" y="8338704"/>
                <a:chExt cx="448144" cy="317086"/>
              </a:xfrm>
              <a:solidFill>
                <a:srgbClr val="0FABE3"/>
              </a:solidFill>
            </p:grpSpPr>
            <p:sp>
              <p:nvSpPr>
                <p:cNvPr id="179" name="Freeform 34"/>
                <p:cNvSpPr>
                  <a:spLocks noEditPoints="1"/>
                </p:cNvSpPr>
                <p:nvPr/>
              </p:nvSpPr>
              <p:spPr bwMode="auto">
                <a:xfrm>
                  <a:off x="2639901" y="8388096"/>
                  <a:ext cx="222392" cy="232204"/>
                </a:xfrm>
                <a:custGeom>
                  <a:avLst/>
                  <a:gdLst>
                    <a:gd name="T0" fmla="*/ 115 w 982"/>
                    <a:gd name="T1" fmla="*/ 701 h 1024"/>
                    <a:gd name="T2" fmla="*/ 296 w 982"/>
                    <a:gd name="T3" fmla="*/ 678 h 1024"/>
                    <a:gd name="T4" fmla="*/ 298 w 982"/>
                    <a:gd name="T5" fmla="*/ 720 h 1024"/>
                    <a:gd name="T6" fmla="*/ 133 w 982"/>
                    <a:gd name="T7" fmla="*/ 633 h 1024"/>
                    <a:gd name="T8" fmla="*/ 132 w 982"/>
                    <a:gd name="T9" fmla="*/ 591 h 1024"/>
                    <a:gd name="T10" fmla="*/ 493 w 982"/>
                    <a:gd name="T11" fmla="*/ 590 h 1024"/>
                    <a:gd name="T12" fmla="*/ 495 w 982"/>
                    <a:gd name="T13" fmla="*/ 631 h 1024"/>
                    <a:gd name="T14" fmla="*/ 133 w 982"/>
                    <a:gd name="T15" fmla="*/ 633 h 1024"/>
                    <a:gd name="T16" fmla="*/ 111 w 982"/>
                    <a:gd name="T17" fmla="*/ 523 h 1024"/>
                    <a:gd name="T18" fmla="*/ 413 w 982"/>
                    <a:gd name="T19" fmla="*/ 502 h 1024"/>
                    <a:gd name="T20" fmla="*/ 715 w 982"/>
                    <a:gd name="T21" fmla="*/ 523 h 1024"/>
                    <a:gd name="T22" fmla="*/ 413 w 982"/>
                    <a:gd name="T23" fmla="*/ 543 h 1024"/>
                    <a:gd name="T24" fmla="*/ 886 w 982"/>
                    <a:gd name="T25" fmla="*/ 700 h 1024"/>
                    <a:gd name="T26" fmla="*/ 977 w 982"/>
                    <a:gd name="T27" fmla="*/ 714 h 1024"/>
                    <a:gd name="T28" fmla="*/ 954 w 982"/>
                    <a:gd name="T29" fmla="*/ 753 h 1024"/>
                    <a:gd name="T30" fmla="*/ 886 w 982"/>
                    <a:gd name="T31" fmla="*/ 700 h 1024"/>
                    <a:gd name="T32" fmla="*/ 313 w 982"/>
                    <a:gd name="T33" fmla="*/ 845 h 1024"/>
                    <a:gd name="T34" fmla="*/ 267 w 982"/>
                    <a:gd name="T35" fmla="*/ 879 h 1024"/>
                    <a:gd name="T36" fmla="*/ 325 w 982"/>
                    <a:gd name="T37" fmla="*/ 888 h 1024"/>
                    <a:gd name="T38" fmla="*/ 355 w 982"/>
                    <a:gd name="T39" fmla="*/ 812 h 1024"/>
                    <a:gd name="T40" fmla="*/ 630 w 982"/>
                    <a:gd name="T41" fmla="*/ 759 h 1024"/>
                    <a:gd name="T42" fmla="*/ 856 w 982"/>
                    <a:gd name="T43" fmla="*/ 717 h 1024"/>
                    <a:gd name="T44" fmla="*/ 410 w 982"/>
                    <a:gd name="T45" fmla="*/ 821 h 1024"/>
                    <a:gd name="T46" fmla="*/ 371 w 982"/>
                    <a:gd name="T47" fmla="*/ 808 h 1024"/>
                    <a:gd name="T48" fmla="*/ 867 w 982"/>
                    <a:gd name="T49" fmla="*/ 694 h 1024"/>
                    <a:gd name="T50" fmla="*/ 644 w 982"/>
                    <a:gd name="T51" fmla="*/ 835 h 1024"/>
                    <a:gd name="T52" fmla="*/ 371 w 982"/>
                    <a:gd name="T53" fmla="*/ 808 h 1024"/>
                    <a:gd name="T54" fmla="*/ 705 w 982"/>
                    <a:gd name="T55" fmla="*/ 703 h 1024"/>
                    <a:gd name="T56" fmla="*/ 865 w 982"/>
                    <a:gd name="T57" fmla="*/ 685 h 1024"/>
                    <a:gd name="T58" fmla="*/ 555 w 982"/>
                    <a:gd name="T59" fmla="*/ 755 h 1024"/>
                    <a:gd name="T60" fmla="*/ 239 w 982"/>
                    <a:gd name="T61" fmla="*/ 0 h 1024"/>
                    <a:gd name="T62" fmla="*/ 834 w 982"/>
                    <a:gd name="T63" fmla="*/ 18 h 1024"/>
                    <a:gd name="T64" fmla="*/ 827 w 982"/>
                    <a:gd name="T65" fmla="*/ 348 h 1024"/>
                    <a:gd name="T66" fmla="*/ 788 w 982"/>
                    <a:gd name="T67" fmla="*/ 668 h 1024"/>
                    <a:gd name="T68" fmla="*/ 809 w 982"/>
                    <a:gd name="T69" fmla="*/ 57 h 1024"/>
                    <a:gd name="T70" fmla="*/ 252 w 982"/>
                    <a:gd name="T71" fmla="*/ 42 h 1024"/>
                    <a:gd name="T72" fmla="*/ 221 w 982"/>
                    <a:gd name="T73" fmla="*/ 248 h 1024"/>
                    <a:gd name="T74" fmla="*/ 43 w 982"/>
                    <a:gd name="T75" fmla="*/ 614 h 1024"/>
                    <a:gd name="T76" fmla="*/ 437 w 982"/>
                    <a:gd name="T77" fmla="*/ 972 h 1024"/>
                    <a:gd name="T78" fmla="*/ 799 w 982"/>
                    <a:gd name="T79" fmla="*/ 817 h 1024"/>
                    <a:gd name="T80" fmla="*/ 856 w 982"/>
                    <a:gd name="T81" fmla="*/ 980 h 1024"/>
                    <a:gd name="T82" fmla="*/ 440 w 982"/>
                    <a:gd name="T83" fmla="*/ 1012 h 1024"/>
                    <a:gd name="T84" fmla="*/ 21 w 982"/>
                    <a:gd name="T85" fmla="*/ 1004 h 1024"/>
                    <a:gd name="T86" fmla="*/ 9 w 982"/>
                    <a:gd name="T87" fmla="*/ 227 h 1024"/>
                    <a:gd name="T88" fmla="*/ 224 w 982"/>
                    <a:gd name="T89" fmla="*/ 6 h 1024"/>
                    <a:gd name="T90" fmla="*/ 239 w 982"/>
                    <a:gd name="T91" fmla="*/ 0 h 1024"/>
                    <a:gd name="T92" fmla="*/ 212 w 982"/>
                    <a:gd name="T93" fmla="*/ 72 h 1024"/>
                    <a:gd name="T94" fmla="*/ 201 w 982"/>
                    <a:gd name="T95" fmla="*/ 211 h 1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82" h="1024">
                      <a:moveTo>
                        <a:pt x="137" y="722"/>
                      </a:moveTo>
                      <a:cubicBezTo>
                        <a:pt x="125" y="722"/>
                        <a:pt x="116" y="713"/>
                        <a:pt x="115" y="701"/>
                      </a:cubicBezTo>
                      <a:cubicBezTo>
                        <a:pt x="115" y="690"/>
                        <a:pt x="124" y="680"/>
                        <a:pt x="135" y="680"/>
                      </a:cubicBezTo>
                      <a:cubicBezTo>
                        <a:pt x="188" y="680"/>
                        <a:pt x="242" y="679"/>
                        <a:pt x="296" y="678"/>
                      </a:cubicBezTo>
                      <a:cubicBezTo>
                        <a:pt x="307" y="678"/>
                        <a:pt x="316" y="688"/>
                        <a:pt x="317" y="699"/>
                      </a:cubicBezTo>
                      <a:cubicBezTo>
                        <a:pt x="317" y="710"/>
                        <a:pt x="309" y="720"/>
                        <a:pt x="298" y="720"/>
                      </a:cubicBezTo>
                      <a:cubicBezTo>
                        <a:pt x="244" y="721"/>
                        <a:pt x="190" y="721"/>
                        <a:pt x="137" y="722"/>
                      </a:cubicBezTo>
                      <a:close/>
                      <a:moveTo>
                        <a:pt x="133" y="633"/>
                      </a:moveTo>
                      <a:cubicBezTo>
                        <a:pt x="122" y="633"/>
                        <a:pt x="113" y="624"/>
                        <a:pt x="112" y="612"/>
                      </a:cubicBezTo>
                      <a:cubicBezTo>
                        <a:pt x="112" y="601"/>
                        <a:pt x="121" y="591"/>
                        <a:pt x="132" y="591"/>
                      </a:cubicBezTo>
                      <a:cubicBezTo>
                        <a:pt x="192" y="591"/>
                        <a:pt x="252" y="591"/>
                        <a:pt x="313" y="591"/>
                      </a:cubicBezTo>
                      <a:cubicBezTo>
                        <a:pt x="373" y="590"/>
                        <a:pt x="433" y="590"/>
                        <a:pt x="493" y="590"/>
                      </a:cubicBezTo>
                      <a:cubicBezTo>
                        <a:pt x="504" y="590"/>
                        <a:pt x="514" y="599"/>
                        <a:pt x="514" y="610"/>
                      </a:cubicBezTo>
                      <a:cubicBezTo>
                        <a:pt x="514" y="621"/>
                        <a:pt x="506" y="631"/>
                        <a:pt x="495" y="631"/>
                      </a:cubicBezTo>
                      <a:cubicBezTo>
                        <a:pt x="434" y="631"/>
                        <a:pt x="374" y="631"/>
                        <a:pt x="314" y="632"/>
                      </a:cubicBezTo>
                      <a:cubicBezTo>
                        <a:pt x="254" y="632"/>
                        <a:pt x="193" y="633"/>
                        <a:pt x="133" y="633"/>
                      </a:cubicBezTo>
                      <a:close/>
                      <a:moveTo>
                        <a:pt x="131" y="544"/>
                      </a:moveTo>
                      <a:cubicBezTo>
                        <a:pt x="120" y="544"/>
                        <a:pt x="111" y="534"/>
                        <a:pt x="111" y="523"/>
                      </a:cubicBezTo>
                      <a:cubicBezTo>
                        <a:pt x="111" y="511"/>
                        <a:pt x="120" y="502"/>
                        <a:pt x="131" y="502"/>
                      </a:cubicBezTo>
                      <a:cubicBezTo>
                        <a:pt x="225" y="502"/>
                        <a:pt x="319" y="502"/>
                        <a:pt x="413" y="502"/>
                      </a:cubicBezTo>
                      <a:cubicBezTo>
                        <a:pt x="507" y="502"/>
                        <a:pt x="600" y="502"/>
                        <a:pt x="694" y="502"/>
                      </a:cubicBezTo>
                      <a:cubicBezTo>
                        <a:pt x="705" y="502"/>
                        <a:pt x="715" y="511"/>
                        <a:pt x="715" y="523"/>
                      </a:cubicBezTo>
                      <a:cubicBezTo>
                        <a:pt x="715" y="534"/>
                        <a:pt x="706" y="543"/>
                        <a:pt x="695" y="543"/>
                      </a:cubicBezTo>
                      <a:cubicBezTo>
                        <a:pt x="601" y="543"/>
                        <a:pt x="507" y="543"/>
                        <a:pt x="413" y="543"/>
                      </a:cubicBezTo>
                      <a:cubicBezTo>
                        <a:pt x="319" y="543"/>
                        <a:pt x="225" y="543"/>
                        <a:pt x="131" y="544"/>
                      </a:cubicBezTo>
                      <a:close/>
                      <a:moveTo>
                        <a:pt x="886" y="700"/>
                      </a:moveTo>
                      <a:cubicBezTo>
                        <a:pt x="903" y="696"/>
                        <a:pt x="919" y="693"/>
                        <a:pt x="936" y="689"/>
                      </a:cubicBezTo>
                      <a:cubicBezTo>
                        <a:pt x="954" y="685"/>
                        <a:pt x="972" y="696"/>
                        <a:pt x="977" y="714"/>
                      </a:cubicBezTo>
                      <a:cubicBezTo>
                        <a:pt x="977" y="714"/>
                        <a:pt x="977" y="714"/>
                        <a:pt x="977" y="714"/>
                      </a:cubicBezTo>
                      <a:cubicBezTo>
                        <a:pt x="982" y="731"/>
                        <a:pt x="972" y="749"/>
                        <a:pt x="954" y="753"/>
                      </a:cubicBezTo>
                      <a:cubicBezTo>
                        <a:pt x="938" y="757"/>
                        <a:pt x="921" y="760"/>
                        <a:pt x="904" y="764"/>
                      </a:cubicBezTo>
                      <a:cubicBezTo>
                        <a:pt x="898" y="743"/>
                        <a:pt x="892" y="721"/>
                        <a:pt x="886" y="700"/>
                      </a:cubicBezTo>
                      <a:close/>
                      <a:moveTo>
                        <a:pt x="355" y="812"/>
                      </a:moveTo>
                      <a:cubicBezTo>
                        <a:pt x="341" y="822"/>
                        <a:pt x="328" y="835"/>
                        <a:pt x="313" y="845"/>
                      </a:cubicBezTo>
                      <a:cubicBezTo>
                        <a:pt x="299" y="855"/>
                        <a:pt x="284" y="862"/>
                        <a:pt x="269" y="872"/>
                      </a:cubicBezTo>
                      <a:cubicBezTo>
                        <a:pt x="267" y="874"/>
                        <a:pt x="266" y="877"/>
                        <a:pt x="267" y="879"/>
                      </a:cubicBezTo>
                      <a:cubicBezTo>
                        <a:pt x="268" y="882"/>
                        <a:pt x="270" y="884"/>
                        <a:pt x="273" y="884"/>
                      </a:cubicBezTo>
                      <a:cubicBezTo>
                        <a:pt x="291" y="887"/>
                        <a:pt x="307" y="886"/>
                        <a:pt x="325" y="888"/>
                      </a:cubicBezTo>
                      <a:cubicBezTo>
                        <a:pt x="343" y="890"/>
                        <a:pt x="362" y="896"/>
                        <a:pt x="379" y="898"/>
                      </a:cubicBezTo>
                      <a:cubicBezTo>
                        <a:pt x="371" y="870"/>
                        <a:pt x="363" y="841"/>
                        <a:pt x="355" y="812"/>
                      </a:cubicBezTo>
                      <a:close/>
                      <a:moveTo>
                        <a:pt x="407" y="811"/>
                      </a:moveTo>
                      <a:cubicBezTo>
                        <a:pt x="481" y="794"/>
                        <a:pt x="556" y="776"/>
                        <a:pt x="630" y="759"/>
                      </a:cubicBezTo>
                      <a:cubicBezTo>
                        <a:pt x="705" y="742"/>
                        <a:pt x="779" y="725"/>
                        <a:pt x="854" y="708"/>
                      </a:cubicBezTo>
                      <a:cubicBezTo>
                        <a:pt x="855" y="711"/>
                        <a:pt x="856" y="714"/>
                        <a:pt x="856" y="717"/>
                      </a:cubicBezTo>
                      <a:cubicBezTo>
                        <a:pt x="782" y="734"/>
                        <a:pt x="707" y="751"/>
                        <a:pt x="633" y="769"/>
                      </a:cubicBezTo>
                      <a:cubicBezTo>
                        <a:pt x="559" y="786"/>
                        <a:pt x="484" y="803"/>
                        <a:pt x="410" y="821"/>
                      </a:cubicBezTo>
                      <a:cubicBezTo>
                        <a:pt x="409" y="818"/>
                        <a:pt x="408" y="814"/>
                        <a:pt x="407" y="811"/>
                      </a:cubicBezTo>
                      <a:close/>
                      <a:moveTo>
                        <a:pt x="371" y="808"/>
                      </a:moveTo>
                      <a:cubicBezTo>
                        <a:pt x="454" y="789"/>
                        <a:pt x="537" y="769"/>
                        <a:pt x="619" y="750"/>
                      </a:cubicBezTo>
                      <a:cubicBezTo>
                        <a:pt x="702" y="731"/>
                        <a:pt x="785" y="713"/>
                        <a:pt x="867" y="694"/>
                      </a:cubicBezTo>
                      <a:cubicBezTo>
                        <a:pt x="875" y="722"/>
                        <a:pt x="883" y="750"/>
                        <a:pt x="891" y="778"/>
                      </a:cubicBezTo>
                      <a:cubicBezTo>
                        <a:pt x="809" y="797"/>
                        <a:pt x="726" y="816"/>
                        <a:pt x="644" y="835"/>
                      </a:cubicBezTo>
                      <a:cubicBezTo>
                        <a:pt x="561" y="854"/>
                        <a:pt x="478" y="874"/>
                        <a:pt x="396" y="894"/>
                      </a:cubicBezTo>
                      <a:cubicBezTo>
                        <a:pt x="388" y="866"/>
                        <a:pt x="379" y="837"/>
                        <a:pt x="371" y="808"/>
                      </a:cubicBezTo>
                      <a:close/>
                      <a:moveTo>
                        <a:pt x="550" y="738"/>
                      </a:moveTo>
                      <a:cubicBezTo>
                        <a:pt x="602" y="726"/>
                        <a:pt x="653" y="714"/>
                        <a:pt x="705" y="703"/>
                      </a:cubicBezTo>
                      <a:cubicBezTo>
                        <a:pt x="757" y="691"/>
                        <a:pt x="808" y="680"/>
                        <a:pt x="860" y="668"/>
                      </a:cubicBezTo>
                      <a:cubicBezTo>
                        <a:pt x="862" y="673"/>
                        <a:pt x="863" y="679"/>
                        <a:pt x="865" y="685"/>
                      </a:cubicBezTo>
                      <a:cubicBezTo>
                        <a:pt x="813" y="696"/>
                        <a:pt x="761" y="708"/>
                        <a:pt x="710" y="720"/>
                      </a:cubicBezTo>
                      <a:cubicBezTo>
                        <a:pt x="658" y="731"/>
                        <a:pt x="606" y="743"/>
                        <a:pt x="555" y="755"/>
                      </a:cubicBezTo>
                      <a:cubicBezTo>
                        <a:pt x="553" y="750"/>
                        <a:pt x="552" y="744"/>
                        <a:pt x="550" y="738"/>
                      </a:cubicBezTo>
                      <a:close/>
                      <a:moveTo>
                        <a:pt x="239" y="0"/>
                      </a:moveTo>
                      <a:cubicBezTo>
                        <a:pt x="338" y="3"/>
                        <a:pt x="437" y="6"/>
                        <a:pt x="536" y="9"/>
                      </a:cubicBezTo>
                      <a:cubicBezTo>
                        <a:pt x="635" y="12"/>
                        <a:pt x="735" y="15"/>
                        <a:pt x="834" y="18"/>
                      </a:cubicBezTo>
                      <a:cubicBezTo>
                        <a:pt x="845" y="18"/>
                        <a:pt x="853" y="27"/>
                        <a:pt x="852" y="38"/>
                      </a:cubicBezTo>
                      <a:cubicBezTo>
                        <a:pt x="842" y="142"/>
                        <a:pt x="832" y="245"/>
                        <a:pt x="827" y="348"/>
                      </a:cubicBezTo>
                      <a:cubicBezTo>
                        <a:pt x="823" y="452"/>
                        <a:pt x="825" y="555"/>
                        <a:pt x="828" y="659"/>
                      </a:cubicBezTo>
                      <a:cubicBezTo>
                        <a:pt x="815" y="662"/>
                        <a:pt x="802" y="665"/>
                        <a:pt x="788" y="668"/>
                      </a:cubicBezTo>
                      <a:cubicBezTo>
                        <a:pt x="785" y="566"/>
                        <a:pt x="782" y="464"/>
                        <a:pt x="786" y="362"/>
                      </a:cubicBezTo>
                      <a:cubicBezTo>
                        <a:pt x="790" y="260"/>
                        <a:pt x="799" y="159"/>
                        <a:pt x="809" y="57"/>
                      </a:cubicBezTo>
                      <a:cubicBezTo>
                        <a:pt x="716" y="55"/>
                        <a:pt x="624" y="52"/>
                        <a:pt x="531" y="50"/>
                      </a:cubicBezTo>
                      <a:cubicBezTo>
                        <a:pt x="438" y="47"/>
                        <a:pt x="345" y="45"/>
                        <a:pt x="252" y="42"/>
                      </a:cubicBezTo>
                      <a:cubicBezTo>
                        <a:pt x="247" y="105"/>
                        <a:pt x="243" y="168"/>
                        <a:pt x="239" y="230"/>
                      </a:cubicBezTo>
                      <a:cubicBezTo>
                        <a:pt x="238" y="240"/>
                        <a:pt x="230" y="248"/>
                        <a:pt x="221" y="248"/>
                      </a:cubicBezTo>
                      <a:cubicBezTo>
                        <a:pt x="163" y="247"/>
                        <a:pt x="106" y="246"/>
                        <a:pt x="49" y="245"/>
                      </a:cubicBezTo>
                      <a:cubicBezTo>
                        <a:pt x="43" y="368"/>
                        <a:pt x="40" y="491"/>
                        <a:pt x="43" y="614"/>
                      </a:cubicBezTo>
                      <a:cubicBezTo>
                        <a:pt x="46" y="736"/>
                        <a:pt x="53" y="859"/>
                        <a:pt x="61" y="982"/>
                      </a:cubicBezTo>
                      <a:cubicBezTo>
                        <a:pt x="186" y="978"/>
                        <a:pt x="311" y="975"/>
                        <a:pt x="437" y="972"/>
                      </a:cubicBezTo>
                      <a:cubicBezTo>
                        <a:pt x="562" y="968"/>
                        <a:pt x="687" y="965"/>
                        <a:pt x="813" y="962"/>
                      </a:cubicBezTo>
                      <a:cubicBezTo>
                        <a:pt x="808" y="914"/>
                        <a:pt x="803" y="866"/>
                        <a:pt x="799" y="817"/>
                      </a:cubicBezTo>
                      <a:cubicBezTo>
                        <a:pt x="812" y="814"/>
                        <a:pt x="825" y="811"/>
                        <a:pt x="839" y="808"/>
                      </a:cubicBezTo>
                      <a:cubicBezTo>
                        <a:pt x="844" y="866"/>
                        <a:pt x="850" y="923"/>
                        <a:pt x="856" y="980"/>
                      </a:cubicBezTo>
                      <a:cubicBezTo>
                        <a:pt x="857" y="991"/>
                        <a:pt x="849" y="1000"/>
                        <a:pt x="838" y="1001"/>
                      </a:cubicBezTo>
                      <a:cubicBezTo>
                        <a:pt x="705" y="1005"/>
                        <a:pt x="573" y="1008"/>
                        <a:pt x="440" y="1012"/>
                      </a:cubicBezTo>
                      <a:cubicBezTo>
                        <a:pt x="308" y="1016"/>
                        <a:pt x="175" y="1020"/>
                        <a:pt x="43" y="1024"/>
                      </a:cubicBezTo>
                      <a:cubicBezTo>
                        <a:pt x="31" y="1024"/>
                        <a:pt x="22" y="1015"/>
                        <a:pt x="21" y="1004"/>
                      </a:cubicBezTo>
                      <a:cubicBezTo>
                        <a:pt x="14" y="874"/>
                        <a:pt x="6" y="745"/>
                        <a:pt x="3" y="615"/>
                      </a:cubicBezTo>
                      <a:cubicBezTo>
                        <a:pt x="0" y="486"/>
                        <a:pt x="3" y="356"/>
                        <a:pt x="9" y="227"/>
                      </a:cubicBezTo>
                      <a:cubicBezTo>
                        <a:pt x="9" y="220"/>
                        <a:pt x="12" y="215"/>
                        <a:pt x="16" y="211"/>
                      </a:cubicBezTo>
                      <a:cubicBezTo>
                        <a:pt x="85" y="142"/>
                        <a:pt x="154" y="74"/>
                        <a:pt x="224" y="6"/>
                      </a:cubicBezTo>
                      <a:cubicBezTo>
                        <a:pt x="228" y="2"/>
                        <a:pt x="234" y="0"/>
                        <a:pt x="239" y="0"/>
                      </a:cubicBezTo>
                      <a:cubicBezTo>
                        <a:pt x="239" y="0"/>
                        <a:pt x="239" y="0"/>
                        <a:pt x="239" y="0"/>
                      </a:cubicBezTo>
                      <a:close/>
                      <a:moveTo>
                        <a:pt x="201" y="211"/>
                      </a:moveTo>
                      <a:cubicBezTo>
                        <a:pt x="212" y="72"/>
                        <a:pt x="212" y="72"/>
                        <a:pt x="212" y="72"/>
                      </a:cubicBezTo>
                      <a:cubicBezTo>
                        <a:pt x="73" y="209"/>
                        <a:pt x="73" y="209"/>
                        <a:pt x="73" y="209"/>
                      </a:cubicBezTo>
                      <a:cubicBezTo>
                        <a:pt x="201" y="211"/>
                        <a:pt x="201" y="211"/>
                        <a:pt x="201" y="2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80" name="Freeform 9"/>
                <p:cNvSpPr>
                  <a:spLocks noEditPoints="1"/>
                </p:cNvSpPr>
                <p:nvPr/>
              </p:nvSpPr>
              <p:spPr bwMode="auto">
                <a:xfrm>
                  <a:off x="2414149" y="8338704"/>
                  <a:ext cx="309224" cy="317086"/>
                </a:xfrm>
                <a:custGeom>
                  <a:avLst/>
                  <a:gdLst>
                    <a:gd name="T0" fmla="*/ 306 w 790"/>
                    <a:gd name="T1" fmla="*/ 0 h 812"/>
                    <a:gd name="T2" fmla="*/ 400 w 790"/>
                    <a:gd name="T3" fmla="*/ 90 h 812"/>
                    <a:gd name="T4" fmla="*/ 306 w 790"/>
                    <a:gd name="T5" fmla="*/ 249 h 812"/>
                    <a:gd name="T6" fmla="*/ 211 w 790"/>
                    <a:gd name="T7" fmla="*/ 90 h 812"/>
                    <a:gd name="T8" fmla="*/ 306 w 790"/>
                    <a:gd name="T9" fmla="*/ 0 h 812"/>
                    <a:gd name="T10" fmla="*/ 141 w 790"/>
                    <a:gd name="T11" fmla="*/ 777 h 812"/>
                    <a:gd name="T12" fmla="*/ 146 w 790"/>
                    <a:gd name="T13" fmla="*/ 474 h 812"/>
                    <a:gd name="T14" fmla="*/ 102 w 790"/>
                    <a:gd name="T15" fmla="*/ 595 h 812"/>
                    <a:gd name="T16" fmla="*/ 141 w 790"/>
                    <a:gd name="T17" fmla="*/ 777 h 812"/>
                    <a:gd name="T18" fmla="*/ 573 w 790"/>
                    <a:gd name="T19" fmla="*/ 455 h 812"/>
                    <a:gd name="T20" fmla="*/ 683 w 790"/>
                    <a:gd name="T21" fmla="*/ 323 h 812"/>
                    <a:gd name="T22" fmla="*/ 752 w 790"/>
                    <a:gd name="T23" fmla="*/ 371 h 812"/>
                    <a:gd name="T24" fmla="*/ 596 w 790"/>
                    <a:gd name="T25" fmla="*/ 569 h 812"/>
                    <a:gd name="T26" fmla="*/ 535 w 790"/>
                    <a:gd name="T27" fmla="*/ 569 h 812"/>
                    <a:gd name="T28" fmla="*/ 471 w 790"/>
                    <a:gd name="T29" fmla="*/ 488 h 812"/>
                    <a:gd name="T30" fmla="*/ 471 w 790"/>
                    <a:gd name="T31" fmla="*/ 812 h 812"/>
                    <a:gd name="T32" fmla="*/ 306 w 790"/>
                    <a:gd name="T33" fmla="*/ 812 h 812"/>
                    <a:gd name="T34" fmla="*/ 155 w 790"/>
                    <a:gd name="T35" fmla="*/ 812 h 812"/>
                    <a:gd name="T36" fmla="*/ 58 w 790"/>
                    <a:gd name="T37" fmla="*/ 812 h 812"/>
                    <a:gd name="T38" fmla="*/ 3 w 790"/>
                    <a:gd name="T39" fmla="*/ 608 h 812"/>
                    <a:gd name="T40" fmla="*/ 7 w 790"/>
                    <a:gd name="T41" fmla="*/ 562 h 812"/>
                    <a:gd name="T42" fmla="*/ 117 w 790"/>
                    <a:gd name="T43" fmla="*/ 320 h 812"/>
                    <a:gd name="T44" fmla="*/ 164 w 790"/>
                    <a:gd name="T45" fmla="*/ 296 h 812"/>
                    <a:gd name="T46" fmla="*/ 232 w 790"/>
                    <a:gd name="T47" fmla="*/ 272 h 812"/>
                    <a:gd name="T48" fmla="*/ 281 w 790"/>
                    <a:gd name="T49" fmla="*/ 448 h 812"/>
                    <a:gd name="T50" fmla="*/ 288 w 790"/>
                    <a:gd name="T51" fmla="*/ 334 h 812"/>
                    <a:gd name="T52" fmla="*/ 306 w 790"/>
                    <a:gd name="T53" fmla="*/ 323 h 812"/>
                    <a:gd name="T54" fmla="*/ 324 w 790"/>
                    <a:gd name="T55" fmla="*/ 334 h 812"/>
                    <a:gd name="T56" fmla="*/ 331 w 790"/>
                    <a:gd name="T57" fmla="*/ 448 h 812"/>
                    <a:gd name="T58" fmla="*/ 372 w 790"/>
                    <a:gd name="T59" fmla="*/ 270 h 812"/>
                    <a:gd name="T60" fmla="*/ 466 w 790"/>
                    <a:gd name="T61" fmla="*/ 304 h 812"/>
                    <a:gd name="T62" fmla="*/ 503 w 790"/>
                    <a:gd name="T63" fmla="*/ 346 h 812"/>
                    <a:gd name="T64" fmla="*/ 573 w 790"/>
                    <a:gd name="T65" fmla="*/ 455 h 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90" h="812">
                      <a:moveTo>
                        <a:pt x="306" y="0"/>
                      </a:moveTo>
                      <a:cubicBezTo>
                        <a:pt x="357" y="0"/>
                        <a:pt x="400" y="41"/>
                        <a:pt x="400" y="90"/>
                      </a:cubicBezTo>
                      <a:cubicBezTo>
                        <a:pt x="400" y="138"/>
                        <a:pt x="364" y="249"/>
                        <a:pt x="306" y="249"/>
                      </a:cubicBezTo>
                      <a:cubicBezTo>
                        <a:pt x="247" y="249"/>
                        <a:pt x="211" y="138"/>
                        <a:pt x="211" y="90"/>
                      </a:cubicBezTo>
                      <a:cubicBezTo>
                        <a:pt x="211" y="41"/>
                        <a:pt x="254" y="0"/>
                        <a:pt x="306" y="0"/>
                      </a:cubicBezTo>
                      <a:close/>
                      <a:moveTo>
                        <a:pt x="141" y="777"/>
                      </a:moveTo>
                      <a:cubicBezTo>
                        <a:pt x="142" y="668"/>
                        <a:pt x="144" y="584"/>
                        <a:pt x="146" y="474"/>
                      </a:cubicBezTo>
                      <a:cubicBezTo>
                        <a:pt x="125" y="513"/>
                        <a:pt x="114" y="555"/>
                        <a:pt x="102" y="595"/>
                      </a:cubicBezTo>
                      <a:cubicBezTo>
                        <a:pt x="110" y="654"/>
                        <a:pt x="124" y="703"/>
                        <a:pt x="141" y="777"/>
                      </a:cubicBezTo>
                      <a:close/>
                      <a:moveTo>
                        <a:pt x="573" y="455"/>
                      </a:moveTo>
                      <a:cubicBezTo>
                        <a:pt x="613" y="413"/>
                        <a:pt x="635" y="386"/>
                        <a:pt x="683" y="323"/>
                      </a:cubicBezTo>
                      <a:cubicBezTo>
                        <a:pt x="723" y="270"/>
                        <a:pt x="790" y="316"/>
                        <a:pt x="752" y="371"/>
                      </a:cubicBezTo>
                      <a:cubicBezTo>
                        <a:pt x="698" y="450"/>
                        <a:pt x="674" y="486"/>
                        <a:pt x="596" y="569"/>
                      </a:cubicBezTo>
                      <a:cubicBezTo>
                        <a:pt x="582" y="585"/>
                        <a:pt x="551" y="585"/>
                        <a:pt x="535" y="569"/>
                      </a:cubicBezTo>
                      <a:cubicBezTo>
                        <a:pt x="504" y="536"/>
                        <a:pt x="500" y="532"/>
                        <a:pt x="471" y="488"/>
                      </a:cubicBezTo>
                      <a:cubicBezTo>
                        <a:pt x="472" y="597"/>
                        <a:pt x="472" y="702"/>
                        <a:pt x="471" y="812"/>
                      </a:cubicBezTo>
                      <a:cubicBezTo>
                        <a:pt x="306" y="812"/>
                        <a:pt x="306" y="812"/>
                        <a:pt x="306" y="812"/>
                      </a:cubicBezTo>
                      <a:cubicBezTo>
                        <a:pt x="155" y="812"/>
                        <a:pt x="155" y="812"/>
                        <a:pt x="155" y="812"/>
                      </a:cubicBezTo>
                      <a:cubicBezTo>
                        <a:pt x="58" y="812"/>
                        <a:pt x="58" y="812"/>
                        <a:pt x="58" y="812"/>
                      </a:cubicBezTo>
                      <a:cubicBezTo>
                        <a:pt x="43" y="754"/>
                        <a:pt x="14" y="668"/>
                        <a:pt x="3" y="608"/>
                      </a:cubicBezTo>
                      <a:cubicBezTo>
                        <a:pt x="0" y="588"/>
                        <a:pt x="4" y="572"/>
                        <a:pt x="7" y="562"/>
                      </a:cubicBezTo>
                      <a:cubicBezTo>
                        <a:pt x="33" y="483"/>
                        <a:pt x="67" y="389"/>
                        <a:pt x="117" y="320"/>
                      </a:cubicBezTo>
                      <a:cubicBezTo>
                        <a:pt x="132" y="299"/>
                        <a:pt x="138" y="303"/>
                        <a:pt x="164" y="296"/>
                      </a:cubicBezTo>
                      <a:cubicBezTo>
                        <a:pt x="196" y="287"/>
                        <a:pt x="199" y="281"/>
                        <a:pt x="232" y="272"/>
                      </a:cubicBezTo>
                      <a:cubicBezTo>
                        <a:pt x="242" y="310"/>
                        <a:pt x="266" y="411"/>
                        <a:pt x="281" y="448"/>
                      </a:cubicBezTo>
                      <a:cubicBezTo>
                        <a:pt x="288" y="334"/>
                        <a:pt x="288" y="334"/>
                        <a:pt x="288" y="334"/>
                      </a:cubicBezTo>
                      <a:cubicBezTo>
                        <a:pt x="306" y="323"/>
                        <a:pt x="306" y="323"/>
                        <a:pt x="306" y="323"/>
                      </a:cubicBezTo>
                      <a:cubicBezTo>
                        <a:pt x="324" y="334"/>
                        <a:pt x="324" y="334"/>
                        <a:pt x="324" y="334"/>
                      </a:cubicBezTo>
                      <a:cubicBezTo>
                        <a:pt x="331" y="448"/>
                        <a:pt x="331" y="448"/>
                        <a:pt x="331" y="448"/>
                      </a:cubicBezTo>
                      <a:cubicBezTo>
                        <a:pt x="346" y="407"/>
                        <a:pt x="365" y="309"/>
                        <a:pt x="372" y="270"/>
                      </a:cubicBezTo>
                      <a:cubicBezTo>
                        <a:pt x="415" y="282"/>
                        <a:pt x="427" y="287"/>
                        <a:pt x="466" y="304"/>
                      </a:cubicBezTo>
                      <a:cubicBezTo>
                        <a:pt x="484" y="312"/>
                        <a:pt x="492" y="327"/>
                        <a:pt x="503" y="346"/>
                      </a:cubicBezTo>
                      <a:cubicBezTo>
                        <a:pt x="531" y="391"/>
                        <a:pt x="538" y="410"/>
                        <a:pt x="573" y="4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</p:grpSp>
        <p:sp>
          <p:nvSpPr>
            <p:cNvPr id="184" name="AutoShape 193"/>
            <p:cNvSpPr>
              <a:spLocks/>
            </p:cNvSpPr>
            <p:nvPr/>
          </p:nvSpPr>
          <p:spPr bwMode="auto">
            <a:xfrm>
              <a:off x="590097" y="4443074"/>
              <a:ext cx="3930855" cy="1865651"/>
            </a:xfrm>
            <a:prstGeom prst="roundRect">
              <a:avLst>
                <a:gd name="adj" fmla="val 2880"/>
              </a:avLst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latinLnBrk="0">
                <a:defRPr/>
              </a:pPr>
              <a:endParaRPr lang="ko-KR" altLang="ko-KR" sz="4500" spc="-5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Gill Sans" charset="0"/>
              </a:endParaRPr>
            </a:p>
          </p:txBody>
        </p:sp>
        <p:sp>
          <p:nvSpPr>
            <p:cNvPr id="41" name="AutoShape 79"/>
            <p:cNvSpPr>
              <a:spLocks/>
            </p:cNvSpPr>
            <p:nvPr/>
          </p:nvSpPr>
          <p:spPr bwMode="auto">
            <a:xfrm>
              <a:off x="640831" y="4365104"/>
              <a:ext cx="2237428" cy="1671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7D9F7"/>
            </a:solidFill>
            <a:ln w="12700">
              <a:solidFill>
                <a:srgbClr val="97D9F7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ko-KR" altLang="en-US" sz="11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컨테이너 </a:t>
              </a:r>
              <a:r>
                <a:rPr lang="en-US" altLang="ko-KR" sz="11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SPACE </a:t>
              </a:r>
              <a:r>
                <a:rPr lang="ko-KR" altLang="en-US" sz="1100" spc="-5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RixMGo B" charset="-128"/>
                </a:rPr>
                <a:t>정보 관리</a:t>
              </a:r>
            </a:p>
          </p:txBody>
        </p:sp>
        <p:cxnSp>
          <p:nvCxnSpPr>
            <p:cNvPr id="185" name="직선 화살표 연결선 54"/>
            <p:cNvCxnSpPr/>
            <p:nvPr/>
          </p:nvCxnSpPr>
          <p:spPr bwMode="auto">
            <a:xfrm>
              <a:off x="2220898" y="5640308"/>
              <a:ext cx="621752" cy="0"/>
            </a:xfrm>
            <a:prstGeom prst="straightConnector1">
              <a:avLst/>
            </a:prstGeom>
            <a:solidFill>
              <a:srgbClr val="FBB779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86" name="모서리가 둥근 직사각형 185"/>
            <p:cNvSpPr/>
            <p:nvPr/>
          </p:nvSpPr>
          <p:spPr>
            <a:xfrm>
              <a:off x="2107918" y="5025000"/>
              <a:ext cx="847207" cy="42571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분배</a:t>
              </a:r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2108684" y="5307542"/>
              <a:ext cx="847207" cy="42571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소요계획</a:t>
              </a:r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609469" y="5716722"/>
            <a:ext cx="230142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en-US" altLang="ko-KR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※</a:t>
            </a: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관련 기능은 고객 과 </a:t>
            </a:r>
            <a:r>
              <a:rPr lang="ko-KR" altLang="en-US" sz="1200" dirty="0" err="1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합의후</a:t>
            </a:r>
            <a:r>
              <a:rPr lang="ko-KR" altLang="en-US" sz="12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 진행여부  결정</a:t>
            </a:r>
          </a:p>
        </p:txBody>
      </p:sp>
      <p:sp>
        <p:nvSpPr>
          <p:cNvPr id="189" name="AutoShape 79"/>
          <p:cNvSpPr>
            <a:spLocks/>
          </p:cNvSpPr>
          <p:nvPr/>
        </p:nvSpPr>
        <p:spPr bwMode="auto">
          <a:xfrm>
            <a:off x="1674446" y="2620454"/>
            <a:ext cx="2347633" cy="1671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7D9F7"/>
          </a:solidFill>
          <a:ln w="12700">
            <a:solidFill>
              <a:srgbClr val="97D9F7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>
              <a:defRPr/>
            </a:pP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컨테이너 </a:t>
            </a: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SPACE 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정보 관리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6888420" y="5949280"/>
            <a:ext cx="2529076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342142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(2) </a:t>
            </a:r>
            <a:r>
              <a:rPr lang="ko-KR" altLang="en-US" dirty="0"/>
              <a:t>해상수출 스케줄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오더 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화주의 오더</a:t>
            </a:r>
            <a:r>
              <a:rPr lang="en-US" altLang="ko-KR" dirty="0"/>
              <a:t>(S/O, D/O, B/R)</a:t>
            </a:r>
            <a:r>
              <a:rPr lang="ko-KR" altLang="en-US" dirty="0"/>
              <a:t>를 기반으로 물류 </a:t>
            </a:r>
            <a:r>
              <a:rPr lang="ko-KR" altLang="en-US" dirty="0" err="1"/>
              <a:t>실행오더를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관리기능을 기반으로 </a:t>
            </a:r>
            <a:r>
              <a:rPr lang="ko-KR" altLang="en-US" dirty="0" err="1"/>
              <a:t>오더관리를</a:t>
            </a:r>
            <a:r>
              <a:rPr lang="ko-KR" altLang="en-US" dirty="0"/>
              <a:t> 구축하며</a:t>
            </a:r>
            <a:r>
              <a:rPr lang="en-US" altLang="ko-KR" dirty="0"/>
              <a:t>, </a:t>
            </a:r>
            <a:r>
              <a:rPr lang="ko-KR" altLang="en-US" dirty="0" err="1"/>
              <a:t>화주오더의</a:t>
            </a:r>
            <a:r>
              <a:rPr lang="ko-KR" altLang="en-US" dirty="0"/>
              <a:t> 접수기능 및 이력관리 </a:t>
            </a:r>
            <a:r>
              <a:rPr lang="ko-KR" altLang="en-US" dirty="0" err="1"/>
              <a:t>기능등을</a:t>
            </a:r>
            <a:r>
              <a:rPr lang="ko-KR" altLang="en-US" dirty="0"/>
              <a:t> 제공합니다</a:t>
            </a:r>
            <a:r>
              <a:rPr lang="en-US" altLang="ko-KR" dirty="0"/>
              <a:t>. </a:t>
            </a:r>
            <a:r>
              <a:rPr lang="ko-KR" altLang="en-US" dirty="0" err="1"/>
              <a:t>화주별로</a:t>
            </a:r>
            <a:r>
              <a:rPr lang="ko-KR" altLang="en-US" dirty="0"/>
              <a:t> 프로세스를 </a:t>
            </a:r>
            <a:r>
              <a:rPr lang="ko-KR" altLang="en-US" dirty="0" err="1"/>
              <a:t>정의할수</a:t>
            </a:r>
            <a:r>
              <a:rPr lang="ko-KR" altLang="en-US" dirty="0"/>
              <a:t> 있으며</a:t>
            </a:r>
            <a:r>
              <a:rPr lang="en-US" altLang="ko-KR" dirty="0"/>
              <a:t>, </a:t>
            </a:r>
            <a:r>
              <a:rPr lang="ko-KR" altLang="en-US" dirty="0" err="1"/>
              <a:t>화주별</a:t>
            </a:r>
            <a:r>
              <a:rPr lang="ko-KR" altLang="en-US" dirty="0"/>
              <a:t> 맞춤형 정보 생성을 구현합니다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6476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오더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해상수출 오더 관리 기능 설명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2520" y="2329826"/>
            <a:ext cx="6048672" cy="3400148"/>
            <a:chOff x="370445" y="1987502"/>
            <a:chExt cx="5760639" cy="3084935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b="17947"/>
            <a:stretch/>
          </p:blipFill>
          <p:spPr>
            <a:xfrm>
              <a:off x="370445" y="1987502"/>
              <a:ext cx="5760639" cy="2387023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18" y="4455659"/>
              <a:ext cx="5708495" cy="616778"/>
            </a:xfrm>
            <a:prstGeom prst="rect">
              <a:avLst/>
            </a:prstGeom>
          </p:spPr>
        </p:pic>
      </p:grpSp>
      <p:sp>
        <p:nvSpPr>
          <p:cNvPr id="51" name="Rectangle 9"/>
          <p:cNvSpPr/>
          <p:nvPr/>
        </p:nvSpPr>
        <p:spPr>
          <a:xfrm>
            <a:off x="7053289" y="2674742"/>
            <a:ext cx="2175692" cy="6407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오더 기본정보</a:t>
            </a:r>
          </a:p>
        </p:txBody>
      </p:sp>
      <p:sp>
        <p:nvSpPr>
          <p:cNvPr id="52" name="Rectangle 36"/>
          <p:cNvSpPr/>
          <p:nvPr/>
        </p:nvSpPr>
        <p:spPr>
          <a:xfrm>
            <a:off x="7052760" y="3713026"/>
            <a:ext cx="2176221" cy="6407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운항 기본정보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099865" y="2973258"/>
            <a:ext cx="2048289" cy="291802"/>
            <a:chOff x="814662" y="4136946"/>
            <a:chExt cx="1465672" cy="294905"/>
          </a:xfrm>
        </p:grpSpPr>
        <p:sp>
          <p:nvSpPr>
            <p:cNvPr id="54" name="모서리가 둥근 직사각형 185"/>
            <p:cNvSpPr/>
            <p:nvPr/>
          </p:nvSpPr>
          <p:spPr>
            <a:xfrm>
              <a:off x="814662" y="4136946"/>
              <a:ext cx="718207" cy="294905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업무 유형</a:t>
              </a:r>
            </a:p>
          </p:txBody>
        </p:sp>
        <p:sp>
          <p:nvSpPr>
            <p:cNvPr id="55" name="모서리가 둥근 직사각형 185"/>
            <p:cNvSpPr/>
            <p:nvPr/>
          </p:nvSpPr>
          <p:spPr>
            <a:xfrm>
              <a:off x="1562127" y="4136946"/>
              <a:ext cx="718207" cy="294905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화주정보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118789" y="3957850"/>
            <a:ext cx="1963526" cy="359718"/>
            <a:chOff x="821475" y="4951869"/>
            <a:chExt cx="1385422" cy="363543"/>
          </a:xfrm>
        </p:grpSpPr>
        <p:sp>
          <p:nvSpPr>
            <p:cNvPr id="57" name="모서리가 둥근 직사각형 185"/>
            <p:cNvSpPr/>
            <p:nvPr/>
          </p:nvSpPr>
          <p:spPr>
            <a:xfrm>
              <a:off x="821475" y="4952293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컨테이너 정보</a:t>
              </a:r>
            </a:p>
          </p:txBody>
        </p:sp>
        <p:sp>
          <p:nvSpPr>
            <p:cNvPr id="58" name="모서리가 둥근 직사각형 185"/>
            <p:cNvSpPr/>
            <p:nvPr/>
          </p:nvSpPr>
          <p:spPr>
            <a:xfrm>
              <a:off x="1532699" y="4951869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화물가격정보</a:t>
              </a:r>
            </a:p>
          </p:txBody>
        </p:sp>
        <p:sp>
          <p:nvSpPr>
            <p:cNvPr id="59" name="모서리가 둥근 직사각형 185"/>
            <p:cNvSpPr/>
            <p:nvPr/>
          </p:nvSpPr>
          <p:spPr>
            <a:xfrm>
              <a:off x="821475" y="5157925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화물상세정보</a:t>
              </a:r>
            </a:p>
          </p:txBody>
        </p:sp>
        <p:sp>
          <p:nvSpPr>
            <p:cNvPr id="60" name="모서리가 둥근 직사각형 185"/>
            <p:cNvSpPr/>
            <p:nvPr/>
          </p:nvSpPr>
          <p:spPr>
            <a:xfrm>
              <a:off x="1532699" y="5157501"/>
              <a:ext cx="674198" cy="157487"/>
            </a:xfrm>
            <a:prstGeom prst="roundRect">
              <a:avLst>
                <a:gd name="adj" fmla="val 579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prstDash val="dash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spc="-5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운송유형</a:t>
              </a:r>
            </a:p>
          </p:txBody>
        </p:sp>
      </p:grpSp>
      <p:grpSp>
        <p:nvGrpSpPr>
          <p:cNvPr id="61" name="Group 109"/>
          <p:cNvGrpSpPr>
            <a:grpSpLocks/>
          </p:cNvGrpSpPr>
          <p:nvPr/>
        </p:nvGrpSpPr>
        <p:grpSpPr bwMode="auto">
          <a:xfrm>
            <a:off x="7869885" y="3345674"/>
            <a:ext cx="448654" cy="326132"/>
            <a:chOff x="3417" y="1217"/>
            <a:chExt cx="158" cy="161"/>
          </a:xfrm>
          <a:solidFill>
            <a:schemeClr val="bg1">
              <a:lumMod val="75000"/>
            </a:schemeClr>
          </a:solidFill>
        </p:grpSpPr>
        <p:sp>
          <p:nvSpPr>
            <p:cNvPr id="62" name="Oval 110"/>
            <p:cNvSpPr>
              <a:spLocks noChangeArrowheads="1"/>
            </p:cNvSpPr>
            <p:nvPr/>
          </p:nvSpPr>
          <p:spPr bwMode="auto">
            <a:xfrm>
              <a:off x="3474" y="1217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3" name="Oval 111"/>
            <p:cNvSpPr>
              <a:spLocks noChangeArrowheads="1"/>
            </p:cNvSpPr>
            <p:nvPr/>
          </p:nvSpPr>
          <p:spPr bwMode="auto">
            <a:xfrm>
              <a:off x="3474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4" name="Oval 112"/>
            <p:cNvSpPr>
              <a:spLocks noChangeArrowheads="1"/>
            </p:cNvSpPr>
            <p:nvPr/>
          </p:nvSpPr>
          <p:spPr bwMode="auto">
            <a:xfrm>
              <a:off x="3474" y="1334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5" name="Oval 113"/>
            <p:cNvSpPr>
              <a:spLocks noChangeArrowheads="1"/>
            </p:cNvSpPr>
            <p:nvPr/>
          </p:nvSpPr>
          <p:spPr bwMode="auto">
            <a:xfrm>
              <a:off x="3531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6" name="Oval 114"/>
            <p:cNvSpPr>
              <a:spLocks noChangeArrowheads="1"/>
            </p:cNvSpPr>
            <p:nvPr/>
          </p:nvSpPr>
          <p:spPr bwMode="auto">
            <a:xfrm>
              <a:off x="3417" y="1275"/>
              <a:ext cx="44" cy="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ko-KR" altLang="ko-KR" b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88" name="양쪽 모서리가 둥근 사각형 87"/>
          <p:cNvSpPr/>
          <p:nvPr/>
        </p:nvSpPr>
        <p:spPr bwMode="auto">
          <a:xfrm flipV="1">
            <a:off x="7016768" y="4470520"/>
            <a:ext cx="2220043" cy="287215"/>
          </a:xfrm>
          <a:prstGeom prst="round2SameRect">
            <a:avLst>
              <a:gd name="adj1" fmla="val 0"/>
              <a:gd name="adj2" fmla="val 33828"/>
            </a:avLst>
          </a:prstGeom>
          <a:solidFill>
            <a:srgbClr val="E66914"/>
          </a:solidFill>
          <a:ln w="158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99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598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97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196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995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40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5929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3919" algn="l" defTabSz="93598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580" indent="-101580" algn="ctr" defTabSz="1042847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700" kern="0">
              <a:solidFill>
                <a:prstClr val="black">
                  <a:lumMod val="75000"/>
                  <a:lumOff val="2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9" name="Rectangle 70"/>
          <p:cNvSpPr>
            <a:spLocks noChangeArrowheads="1"/>
          </p:cNvSpPr>
          <p:nvPr/>
        </p:nvSpPr>
        <p:spPr bwMode="auto">
          <a:xfrm>
            <a:off x="7093667" y="4561180"/>
            <a:ext cx="94897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ts val="300"/>
              </a:spcBef>
              <a:spcAft>
                <a:spcPct val="10000"/>
              </a:spcAft>
              <a:buClr>
                <a:srgbClr val="7BA8D5"/>
              </a:buClr>
              <a:buSzPct val="90000"/>
            </a:pPr>
            <a:r>
              <a:rPr kumimoji="1"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맞춤형 </a:t>
            </a:r>
            <a:r>
              <a:rPr kumimoji="1" lang="ko-KR" altLang="en-US" sz="900" spc="-100" dirty="0" err="1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화주오더</a:t>
            </a:r>
            <a:r>
              <a:rPr kumimoji="1"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 서비스</a:t>
            </a:r>
          </a:p>
        </p:txBody>
      </p:sp>
      <p:sp>
        <p:nvSpPr>
          <p:cNvPr id="90" name="Rectangle 70"/>
          <p:cNvSpPr>
            <a:spLocks noChangeArrowheads="1"/>
          </p:cNvSpPr>
          <p:nvPr/>
        </p:nvSpPr>
        <p:spPr bwMode="auto">
          <a:xfrm>
            <a:off x="8243923" y="4561180"/>
            <a:ext cx="85600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ts val="300"/>
              </a:spcBef>
              <a:spcAft>
                <a:spcPct val="10000"/>
              </a:spcAft>
              <a:buClr>
                <a:srgbClr val="7BA8D5"/>
              </a:buClr>
              <a:buSzPct val="90000"/>
            </a:pPr>
            <a:r>
              <a:rPr lang="ko-KR" altLang="en-US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오더 등록 및 </a:t>
            </a:r>
            <a:r>
              <a:rPr lang="en-US" altLang="ko-KR" sz="900" spc="-1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Interface</a:t>
            </a:r>
            <a:endParaRPr kumimoji="1" lang="ko-KR" altLang="en-US" sz="900" spc="-100" dirty="0">
              <a:ln>
                <a:solidFill>
                  <a:srgbClr val="F78E3F">
                    <a:alpha val="0"/>
                  </a:srgbClr>
                </a:solidFill>
              </a:ln>
              <a:solidFill>
                <a:prstClr val="white"/>
              </a:solidFill>
              <a:latin typeface="Rix고딕 B" pitchFamily="18" charset="-127"/>
              <a:ea typeface="Rix고딕 B" pitchFamily="18" charset="-127"/>
              <a:sym typeface="Monotype Sorts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922412" y="5561285"/>
            <a:ext cx="1328971" cy="24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pc="-100" dirty="0" err="1">
                <a:solidFill>
                  <a:prstClr val="black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화주별</a:t>
            </a:r>
            <a:r>
              <a:rPr lang="ko-KR" altLang="en-US" sz="800" spc="-100" dirty="0">
                <a:solidFill>
                  <a:prstClr val="black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 </a:t>
            </a:r>
            <a:r>
              <a:rPr lang="ko-KR" altLang="en-US" sz="800" spc="-100" dirty="0" err="1">
                <a:solidFill>
                  <a:prstClr val="black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오더환경</a:t>
            </a:r>
            <a:r>
              <a:rPr lang="ko-KR" altLang="en-US" sz="800" spc="-100" dirty="0">
                <a:solidFill>
                  <a:prstClr val="black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제공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8034461" y="4941066"/>
            <a:ext cx="1195504" cy="641228"/>
            <a:chOff x="5822250" y="5215737"/>
            <a:chExt cx="971573" cy="474233"/>
          </a:xfrm>
        </p:grpSpPr>
        <p:grpSp>
          <p:nvGrpSpPr>
            <p:cNvPr id="93" name="그룹 92"/>
            <p:cNvGrpSpPr/>
            <p:nvPr/>
          </p:nvGrpSpPr>
          <p:grpSpPr>
            <a:xfrm>
              <a:off x="6313740" y="5215737"/>
              <a:ext cx="480083" cy="474233"/>
              <a:chOff x="6313740" y="5215737"/>
              <a:chExt cx="480083" cy="474233"/>
            </a:xfrm>
          </p:grpSpPr>
          <p:sp>
            <p:nvSpPr>
              <p:cNvPr id="102" name="Freeform 65"/>
              <p:cNvSpPr>
                <a:spLocks noEditPoints="1"/>
              </p:cNvSpPr>
              <p:nvPr/>
            </p:nvSpPr>
            <p:spPr bwMode="auto">
              <a:xfrm>
                <a:off x="6386227" y="5215737"/>
                <a:ext cx="337484" cy="224594"/>
              </a:xfrm>
              <a:custGeom>
                <a:avLst/>
                <a:gdLst>
                  <a:gd name="T0" fmla="*/ 3 w 120"/>
                  <a:gd name="T1" fmla="*/ 80 h 80"/>
                  <a:gd name="T2" fmla="*/ 117 w 120"/>
                  <a:gd name="T3" fmla="*/ 80 h 80"/>
                  <a:gd name="T4" fmla="*/ 120 w 120"/>
                  <a:gd name="T5" fmla="*/ 78 h 80"/>
                  <a:gd name="T6" fmla="*/ 120 w 120"/>
                  <a:gd name="T7" fmla="*/ 3 h 80"/>
                  <a:gd name="T8" fmla="*/ 117 w 120"/>
                  <a:gd name="T9" fmla="*/ 0 h 80"/>
                  <a:gd name="T10" fmla="*/ 3 w 120"/>
                  <a:gd name="T11" fmla="*/ 0 h 80"/>
                  <a:gd name="T12" fmla="*/ 0 w 120"/>
                  <a:gd name="T13" fmla="*/ 3 h 80"/>
                  <a:gd name="T14" fmla="*/ 0 w 120"/>
                  <a:gd name="T15" fmla="*/ 78 h 80"/>
                  <a:gd name="T16" fmla="*/ 3 w 120"/>
                  <a:gd name="T17" fmla="*/ 80 h 80"/>
                  <a:gd name="T18" fmla="*/ 6 w 120"/>
                  <a:gd name="T19" fmla="*/ 6 h 80"/>
                  <a:gd name="T20" fmla="*/ 114 w 120"/>
                  <a:gd name="T21" fmla="*/ 6 h 80"/>
                  <a:gd name="T22" fmla="*/ 114 w 120"/>
                  <a:gd name="T23" fmla="*/ 75 h 80"/>
                  <a:gd name="T24" fmla="*/ 6 w 120"/>
                  <a:gd name="T25" fmla="*/ 75 h 80"/>
                  <a:gd name="T26" fmla="*/ 6 w 120"/>
                  <a:gd name="T27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80">
                    <a:moveTo>
                      <a:pt x="3" y="8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18" y="80"/>
                      <a:pt x="120" y="79"/>
                      <a:pt x="120" y="78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1"/>
                      <a:pt x="118" y="0"/>
                      <a:pt x="11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9"/>
                      <a:pt x="1" y="80"/>
                      <a:pt x="3" y="80"/>
                    </a:cubicBezTo>
                    <a:close/>
                    <a:moveTo>
                      <a:pt x="6" y="6"/>
                    </a:moveTo>
                    <a:cubicBezTo>
                      <a:pt x="114" y="6"/>
                      <a:pt x="114" y="6"/>
                      <a:pt x="114" y="6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6" y="75"/>
                      <a:pt x="6" y="75"/>
                      <a:pt x="6" y="75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6427198" y="5570390"/>
                <a:ext cx="255542" cy="119580"/>
                <a:chOff x="6369590" y="5580552"/>
                <a:chExt cx="370757" cy="173496"/>
              </a:xfrm>
            </p:grpSpPr>
            <p:sp>
              <p:nvSpPr>
                <p:cNvPr id="105" name="Oval 64"/>
                <p:cNvSpPr>
                  <a:spLocks noChangeArrowheads="1"/>
                </p:cNvSpPr>
                <p:nvPr/>
              </p:nvSpPr>
              <p:spPr bwMode="auto">
                <a:xfrm>
                  <a:off x="6501495" y="5653040"/>
                  <a:ext cx="104573" cy="101008"/>
                </a:xfrm>
                <a:prstGeom prst="ellipse">
                  <a:avLst/>
                </a:prstGeom>
                <a:solidFill>
                  <a:srgbClr val="66A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66"/>
                <p:cNvSpPr>
                  <a:spLocks/>
                </p:cNvSpPr>
                <p:nvPr/>
              </p:nvSpPr>
              <p:spPr bwMode="auto">
                <a:xfrm>
                  <a:off x="6369590" y="5683936"/>
                  <a:ext cx="121209" cy="39215"/>
                </a:xfrm>
                <a:custGeom>
                  <a:avLst/>
                  <a:gdLst>
                    <a:gd name="T0" fmla="*/ 7 w 43"/>
                    <a:gd name="T1" fmla="*/ 0 h 14"/>
                    <a:gd name="T2" fmla="*/ 0 w 43"/>
                    <a:gd name="T3" fmla="*/ 7 h 14"/>
                    <a:gd name="T4" fmla="*/ 7 w 43"/>
                    <a:gd name="T5" fmla="*/ 14 h 14"/>
                    <a:gd name="T6" fmla="*/ 43 w 43"/>
                    <a:gd name="T7" fmla="*/ 14 h 14"/>
                    <a:gd name="T8" fmla="*/ 42 w 43"/>
                    <a:gd name="T9" fmla="*/ 7 h 14"/>
                    <a:gd name="T10" fmla="*/ 43 w 43"/>
                    <a:gd name="T11" fmla="*/ 0 h 14"/>
                    <a:gd name="T12" fmla="*/ 7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2" y="12"/>
                        <a:pt x="42" y="10"/>
                        <a:pt x="42" y="7"/>
                      </a:cubicBezTo>
                      <a:cubicBezTo>
                        <a:pt x="42" y="5"/>
                        <a:pt x="42" y="2"/>
                        <a:pt x="43" y="0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67"/>
                <p:cNvSpPr>
                  <a:spLocks/>
                </p:cNvSpPr>
                <p:nvPr/>
              </p:nvSpPr>
              <p:spPr bwMode="auto">
                <a:xfrm>
                  <a:off x="6619138" y="5683936"/>
                  <a:ext cx="121209" cy="39215"/>
                </a:xfrm>
                <a:custGeom>
                  <a:avLst/>
                  <a:gdLst>
                    <a:gd name="T0" fmla="*/ 36 w 43"/>
                    <a:gd name="T1" fmla="*/ 0 h 14"/>
                    <a:gd name="T2" fmla="*/ 0 w 43"/>
                    <a:gd name="T3" fmla="*/ 0 h 14"/>
                    <a:gd name="T4" fmla="*/ 1 w 43"/>
                    <a:gd name="T5" fmla="*/ 7 h 14"/>
                    <a:gd name="T6" fmla="*/ 0 w 43"/>
                    <a:gd name="T7" fmla="*/ 14 h 14"/>
                    <a:gd name="T8" fmla="*/ 36 w 43"/>
                    <a:gd name="T9" fmla="*/ 14 h 14"/>
                    <a:gd name="T10" fmla="*/ 43 w 43"/>
                    <a:gd name="T11" fmla="*/ 7 h 14"/>
                    <a:gd name="T12" fmla="*/ 36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3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1" y="5"/>
                        <a:pt x="1" y="7"/>
                      </a:cubicBezTo>
                      <a:cubicBezTo>
                        <a:pt x="1" y="10"/>
                        <a:pt x="1" y="12"/>
                        <a:pt x="0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40" y="14"/>
                        <a:pt x="43" y="11"/>
                        <a:pt x="43" y="7"/>
                      </a:cubicBezTo>
                      <a:cubicBezTo>
                        <a:pt x="43" y="3"/>
                        <a:pt x="40" y="0"/>
                        <a:pt x="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68"/>
                <p:cNvSpPr>
                  <a:spLocks/>
                </p:cNvSpPr>
                <p:nvPr/>
              </p:nvSpPr>
              <p:spPr bwMode="auto">
                <a:xfrm>
                  <a:off x="6534768" y="5580552"/>
                  <a:ext cx="40403" cy="59416"/>
                </a:xfrm>
                <a:custGeom>
                  <a:avLst/>
                  <a:gdLst>
                    <a:gd name="T0" fmla="*/ 0 w 14"/>
                    <a:gd name="T1" fmla="*/ 0 h 21"/>
                    <a:gd name="T2" fmla="*/ 0 w 14"/>
                    <a:gd name="T3" fmla="*/ 21 h 21"/>
                    <a:gd name="T4" fmla="*/ 7 w 14"/>
                    <a:gd name="T5" fmla="*/ 20 h 21"/>
                    <a:gd name="T6" fmla="*/ 14 w 14"/>
                    <a:gd name="T7" fmla="*/ 21 h 21"/>
                    <a:gd name="T8" fmla="*/ 14 w 14"/>
                    <a:gd name="T9" fmla="*/ 0 h 21"/>
                    <a:gd name="T10" fmla="*/ 0 w 14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21">
                      <a:moveTo>
                        <a:pt x="0" y="0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20"/>
                        <a:pt x="4" y="20"/>
                        <a:pt x="7" y="20"/>
                      </a:cubicBezTo>
                      <a:cubicBezTo>
                        <a:pt x="9" y="20"/>
                        <a:pt x="12" y="20"/>
                        <a:pt x="14" y="21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4" name="Freeform 69"/>
              <p:cNvSpPr>
                <a:spLocks/>
              </p:cNvSpPr>
              <p:nvPr/>
            </p:nvSpPr>
            <p:spPr bwMode="auto">
              <a:xfrm>
                <a:off x="6313740" y="5456966"/>
                <a:ext cx="480083" cy="82414"/>
              </a:xfrm>
              <a:custGeom>
                <a:avLst/>
                <a:gdLst>
                  <a:gd name="T0" fmla="*/ 171 w 171"/>
                  <a:gd name="T1" fmla="*/ 36 h 39"/>
                  <a:gd name="T2" fmla="*/ 146 w 171"/>
                  <a:gd name="T3" fmla="*/ 0 h 39"/>
                  <a:gd name="T4" fmla="*/ 26 w 171"/>
                  <a:gd name="T5" fmla="*/ 0 h 39"/>
                  <a:gd name="T6" fmla="*/ 1 w 171"/>
                  <a:gd name="T7" fmla="*/ 36 h 39"/>
                  <a:gd name="T8" fmla="*/ 2 w 171"/>
                  <a:gd name="T9" fmla="*/ 39 h 39"/>
                  <a:gd name="T10" fmla="*/ 169 w 171"/>
                  <a:gd name="T11" fmla="*/ 39 h 39"/>
                  <a:gd name="T12" fmla="*/ 171 w 171"/>
                  <a:gd name="T13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39">
                    <a:moveTo>
                      <a:pt x="171" y="36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1" y="39"/>
                      <a:pt x="2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71" y="39"/>
                      <a:pt x="171" y="37"/>
                      <a:pt x="171" y="3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5822250" y="5215737"/>
              <a:ext cx="480083" cy="474233"/>
              <a:chOff x="6313740" y="5215737"/>
              <a:chExt cx="480083" cy="474233"/>
            </a:xfrm>
          </p:grpSpPr>
          <p:sp>
            <p:nvSpPr>
              <p:cNvPr id="95" name="Freeform 65"/>
              <p:cNvSpPr>
                <a:spLocks noEditPoints="1"/>
              </p:cNvSpPr>
              <p:nvPr/>
            </p:nvSpPr>
            <p:spPr bwMode="auto">
              <a:xfrm>
                <a:off x="6386227" y="5215737"/>
                <a:ext cx="337484" cy="224594"/>
              </a:xfrm>
              <a:custGeom>
                <a:avLst/>
                <a:gdLst>
                  <a:gd name="T0" fmla="*/ 3 w 120"/>
                  <a:gd name="T1" fmla="*/ 80 h 80"/>
                  <a:gd name="T2" fmla="*/ 117 w 120"/>
                  <a:gd name="T3" fmla="*/ 80 h 80"/>
                  <a:gd name="T4" fmla="*/ 120 w 120"/>
                  <a:gd name="T5" fmla="*/ 78 h 80"/>
                  <a:gd name="T6" fmla="*/ 120 w 120"/>
                  <a:gd name="T7" fmla="*/ 3 h 80"/>
                  <a:gd name="T8" fmla="*/ 117 w 120"/>
                  <a:gd name="T9" fmla="*/ 0 h 80"/>
                  <a:gd name="T10" fmla="*/ 3 w 120"/>
                  <a:gd name="T11" fmla="*/ 0 h 80"/>
                  <a:gd name="T12" fmla="*/ 0 w 120"/>
                  <a:gd name="T13" fmla="*/ 3 h 80"/>
                  <a:gd name="T14" fmla="*/ 0 w 120"/>
                  <a:gd name="T15" fmla="*/ 78 h 80"/>
                  <a:gd name="T16" fmla="*/ 3 w 120"/>
                  <a:gd name="T17" fmla="*/ 80 h 80"/>
                  <a:gd name="T18" fmla="*/ 6 w 120"/>
                  <a:gd name="T19" fmla="*/ 6 h 80"/>
                  <a:gd name="T20" fmla="*/ 114 w 120"/>
                  <a:gd name="T21" fmla="*/ 6 h 80"/>
                  <a:gd name="T22" fmla="*/ 114 w 120"/>
                  <a:gd name="T23" fmla="*/ 75 h 80"/>
                  <a:gd name="T24" fmla="*/ 6 w 120"/>
                  <a:gd name="T25" fmla="*/ 75 h 80"/>
                  <a:gd name="T26" fmla="*/ 6 w 120"/>
                  <a:gd name="T27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80">
                    <a:moveTo>
                      <a:pt x="3" y="8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18" y="80"/>
                      <a:pt x="120" y="79"/>
                      <a:pt x="120" y="78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1"/>
                      <a:pt x="118" y="0"/>
                      <a:pt x="11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9"/>
                      <a:pt x="1" y="80"/>
                      <a:pt x="3" y="80"/>
                    </a:cubicBezTo>
                    <a:close/>
                    <a:moveTo>
                      <a:pt x="6" y="6"/>
                    </a:moveTo>
                    <a:cubicBezTo>
                      <a:pt x="114" y="6"/>
                      <a:pt x="114" y="6"/>
                      <a:pt x="114" y="6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6" y="75"/>
                      <a:pt x="6" y="75"/>
                      <a:pt x="6" y="75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6" name="그룹 95"/>
              <p:cNvGrpSpPr/>
              <p:nvPr/>
            </p:nvGrpSpPr>
            <p:grpSpPr>
              <a:xfrm>
                <a:off x="6427198" y="5570390"/>
                <a:ext cx="255542" cy="119580"/>
                <a:chOff x="6369590" y="5580552"/>
                <a:chExt cx="370757" cy="173496"/>
              </a:xfrm>
            </p:grpSpPr>
            <p:sp>
              <p:nvSpPr>
                <p:cNvPr id="98" name="Oval 64"/>
                <p:cNvSpPr>
                  <a:spLocks noChangeArrowheads="1"/>
                </p:cNvSpPr>
                <p:nvPr/>
              </p:nvSpPr>
              <p:spPr bwMode="auto">
                <a:xfrm>
                  <a:off x="6501495" y="5653040"/>
                  <a:ext cx="104573" cy="101008"/>
                </a:xfrm>
                <a:prstGeom prst="ellipse">
                  <a:avLst/>
                </a:prstGeom>
                <a:solidFill>
                  <a:srgbClr val="66A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66"/>
                <p:cNvSpPr>
                  <a:spLocks/>
                </p:cNvSpPr>
                <p:nvPr/>
              </p:nvSpPr>
              <p:spPr bwMode="auto">
                <a:xfrm>
                  <a:off x="6369590" y="5683936"/>
                  <a:ext cx="121209" cy="39215"/>
                </a:xfrm>
                <a:custGeom>
                  <a:avLst/>
                  <a:gdLst>
                    <a:gd name="T0" fmla="*/ 7 w 43"/>
                    <a:gd name="T1" fmla="*/ 0 h 14"/>
                    <a:gd name="T2" fmla="*/ 0 w 43"/>
                    <a:gd name="T3" fmla="*/ 7 h 14"/>
                    <a:gd name="T4" fmla="*/ 7 w 43"/>
                    <a:gd name="T5" fmla="*/ 14 h 14"/>
                    <a:gd name="T6" fmla="*/ 43 w 43"/>
                    <a:gd name="T7" fmla="*/ 14 h 14"/>
                    <a:gd name="T8" fmla="*/ 42 w 43"/>
                    <a:gd name="T9" fmla="*/ 7 h 14"/>
                    <a:gd name="T10" fmla="*/ 43 w 43"/>
                    <a:gd name="T11" fmla="*/ 0 h 14"/>
                    <a:gd name="T12" fmla="*/ 7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2" y="12"/>
                        <a:pt x="42" y="10"/>
                        <a:pt x="42" y="7"/>
                      </a:cubicBezTo>
                      <a:cubicBezTo>
                        <a:pt x="42" y="5"/>
                        <a:pt x="42" y="2"/>
                        <a:pt x="43" y="0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67"/>
                <p:cNvSpPr>
                  <a:spLocks/>
                </p:cNvSpPr>
                <p:nvPr/>
              </p:nvSpPr>
              <p:spPr bwMode="auto">
                <a:xfrm>
                  <a:off x="6619138" y="5683936"/>
                  <a:ext cx="121209" cy="39215"/>
                </a:xfrm>
                <a:custGeom>
                  <a:avLst/>
                  <a:gdLst>
                    <a:gd name="T0" fmla="*/ 36 w 43"/>
                    <a:gd name="T1" fmla="*/ 0 h 14"/>
                    <a:gd name="T2" fmla="*/ 0 w 43"/>
                    <a:gd name="T3" fmla="*/ 0 h 14"/>
                    <a:gd name="T4" fmla="*/ 1 w 43"/>
                    <a:gd name="T5" fmla="*/ 7 h 14"/>
                    <a:gd name="T6" fmla="*/ 0 w 43"/>
                    <a:gd name="T7" fmla="*/ 14 h 14"/>
                    <a:gd name="T8" fmla="*/ 36 w 43"/>
                    <a:gd name="T9" fmla="*/ 14 h 14"/>
                    <a:gd name="T10" fmla="*/ 43 w 43"/>
                    <a:gd name="T11" fmla="*/ 7 h 14"/>
                    <a:gd name="T12" fmla="*/ 36 w 4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3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"/>
                        <a:pt x="1" y="5"/>
                        <a:pt x="1" y="7"/>
                      </a:cubicBezTo>
                      <a:cubicBezTo>
                        <a:pt x="1" y="10"/>
                        <a:pt x="1" y="12"/>
                        <a:pt x="0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40" y="14"/>
                        <a:pt x="43" y="11"/>
                        <a:pt x="43" y="7"/>
                      </a:cubicBezTo>
                      <a:cubicBezTo>
                        <a:pt x="43" y="3"/>
                        <a:pt x="40" y="0"/>
                        <a:pt x="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68"/>
                <p:cNvSpPr>
                  <a:spLocks/>
                </p:cNvSpPr>
                <p:nvPr/>
              </p:nvSpPr>
              <p:spPr bwMode="auto">
                <a:xfrm>
                  <a:off x="6534768" y="5580552"/>
                  <a:ext cx="40403" cy="59416"/>
                </a:xfrm>
                <a:custGeom>
                  <a:avLst/>
                  <a:gdLst>
                    <a:gd name="T0" fmla="*/ 0 w 14"/>
                    <a:gd name="T1" fmla="*/ 0 h 21"/>
                    <a:gd name="T2" fmla="*/ 0 w 14"/>
                    <a:gd name="T3" fmla="*/ 21 h 21"/>
                    <a:gd name="T4" fmla="*/ 7 w 14"/>
                    <a:gd name="T5" fmla="*/ 20 h 21"/>
                    <a:gd name="T6" fmla="*/ 14 w 14"/>
                    <a:gd name="T7" fmla="*/ 21 h 21"/>
                    <a:gd name="T8" fmla="*/ 14 w 14"/>
                    <a:gd name="T9" fmla="*/ 0 h 21"/>
                    <a:gd name="T10" fmla="*/ 0 w 14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21">
                      <a:moveTo>
                        <a:pt x="0" y="0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20"/>
                        <a:pt x="4" y="20"/>
                        <a:pt x="7" y="20"/>
                      </a:cubicBezTo>
                      <a:cubicBezTo>
                        <a:pt x="9" y="20"/>
                        <a:pt x="12" y="20"/>
                        <a:pt x="14" y="21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7" name="Freeform 69"/>
              <p:cNvSpPr>
                <a:spLocks/>
              </p:cNvSpPr>
              <p:nvPr/>
            </p:nvSpPr>
            <p:spPr bwMode="auto">
              <a:xfrm>
                <a:off x="6313740" y="5456966"/>
                <a:ext cx="480083" cy="82414"/>
              </a:xfrm>
              <a:custGeom>
                <a:avLst/>
                <a:gdLst>
                  <a:gd name="T0" fmla="*/ 171 w 171"/>
                  <a:gd name="T1" fmla="*/ 36 h 39"/>
                  <a:gd name="T2" fmla="*/ 146 w 171"/>
                  <a:gd name="T3" fmla="*/ 0 h 39"/>
                  <a:gd name="T4" fmla="*/ 26 w 171"/>
                  <a:gd name="T5" fmla="*/ 0 h 39"/>
                  <a:gd name="T6" fmla="*/ 1 w 171"/>
                  <a:gd name="T7" fmla="*/ 36 h 39"/>
                  <a:gd name="T8" fmla="*/ 2 w 171"/>
                  <a:gd name="T9" fmla="*/ 39 h 39"/>
                  <a:gd name="T10" fmla="*/ 169 w 171"/>
                  <a:gd name="T11" fmla="*/ 39 h 39"/>
                  <a:gd name="T12" fmla="*/ 171 w 171"/>
                  <a:gd name="T13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39">
                    <a:moveTo>
                      <a:pt x="171" y="36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1" y="39"/>
                      <a:pt x="2" y="39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71" y="39"/>
                      <a:pt x="171" y="37"/>
                      <a:pt x="171" y="3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9" name="직사각형 108"/>
          <p:cNvSpPr/>
          <p:nvPr/>
        </p:nvSpPr>
        <p:spPr>
          <a:xfrm>
            <a:off x="8137613" y="5006072"/>
            <a:ext cx="354227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오더 접수</a:t>
            </a:r>
            <a:r>
              <a:rPr lang="en-US" altLang="ko-KR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이력관리</a:t>
            </a:r>
            <a:endParaRPr lang="en-US" altLang="ko-KR" sz="600" b="1" dirty="0">
              <a:solidFill>
                <a:srgbClr val="E669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8653901" y="4966820"/>
            <a:ext cx="59098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화주</a:t>
            </a:r>
            <a:r>
              <a:rPr lang="en-US" altLang="ko-KR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Legacy System </a:t>
            </a:r>
            <a:r>
              <a:rPr lang="ko-KR" altLang="en-US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과의</a:t>
            </a:r>
            <a:r>
              <a:rPr lang="en-US" altLang="ko-KR" sz="600" b="1" dirty="0">
                <a:solidFill>
                  <a:srgbClr val="E669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Interface</a:t>
            </a:r>
          </a:p>
        </p:txBody>
      </p:sp>
      <p:cxnSp>
        <p:nvCxnSpPr>
          <p:cNvPr id="111" name="직선 연결선 110"/>
          <p:cNvCxnSpPr/>
          <p:nvPr/>
        </p:nvCxnSpPr>
        <p:spPr>
          <a:xfrm>
            <a:off x="7016768" y="4550182"/>
            <a:ext cx="0" cy="2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8114970" y="4550182"/>
            <a:ext cx="0" cy="2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7093666" y="4810335"/>
            <a:ext cx="916735" cy="66077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6910762" y="5860139"/>
            <a:ext cx="239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•Booking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연계된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BL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컨테이너 정보를 파악 </a:t>
            </a:r>
            <a:r>
              <a:rPr lang="ko-KR" altLang="en-US" sz="1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할수있으며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Booking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별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Status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관리를 통한 실시간 모니터링 제공</a:t>
            </a:r>
            <a:b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32520" y="5949279"/>
            <a:ext cx="3096344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188216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(2) </a:t>
            </a:r>
            <a:r>
              <a:rPr lang="ko-KR" altLang="en-US" dirty="0"/>
              <a:t>해상수출 </a:t>
            </a:r>
            <a:r>
              <a:rPr lang="en-US" altLang="ko-KR" dirty="0"/>
              <a:t>Booking</a:t>
            </a:r>
            <a:r>
              <a:rPr lang="ko-KR" altLang="en-US" dirty="0"/>
              <a:t> 관리 </a:t>
            </a:r>
            <a:r>
              <a:rPr lang="en-US" altLang="ko-KR" dirty="0"/>
              <a:t>&gt; (</a:t>
            </a:r>
            <a:r>
              <a:rPr lang="ko-KR" altLang="en-US" dirty="0"/>
              <a:t>나</a:t>
            </a:r>
            <a:r>
              <a:rPr lang="en-US" altLang="ko-KR" dirty="0"/>
              <a:t>) Booking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화주오더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 err="1">
                <a:solidFill>
                  <a:srgbClr val="000000"/>
                </a:solidFill>
              </a:rPr>
              <a:t>실행오더</a:t>
            </a:r>
            <a:r>
              <a:rPr lang="en-US" altLang="ko-KR" dirty="0">
                <a:solidFill>
                  <a:srgbClr val="000000"/>
                </a:solidFill>
              </a:rPr>
              <a:t>) </a:t>
            </a:r>
            <a:r>
              <a:rPr lang="ko-KR" altLang="en-US" dirty="0">
                <a:solidFill>
                  <a:srgbClr val="000000"/>
                </a:solidFill>
              </a:rPr>
              <a:t>기준으로 </a:t>
            </a:r>
            <a:r>
              <a:rPr lang="ko-KR" altLang="en-US" dirty="0" err="1">
                <a:solidFill>
                  <a:srgbClr val="000000"/>
                </a:solidFill>
              </a:rPr>
              <a:t>실행사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선사나 </a:t>
            </a:r>
            <a:r>
              <a:rPr lang="ko-KR" altLang="en-US" dirty="0" err="1">
                <a:solidFill>
                  <a:srgbClr val="000000"/>
                </a:solidFill>
              </a:rPr>
              <a:t>포워더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에게 </a:t>
            </a:r>
            <a:r>
              <a:rPr lang="en-US" altLang="ko-KR" dirty="0">
                <a:solidFill>
                  <a:srgbClr val="000000"/>
                </a:solidFill>
              </a:rPr>
              <a:t>Booking </a:t>
            </a:r>
            <a:r>
              <a:rPr lang="ko-KR" altLang="en-US" dirty="0">
                <a:solidFill>
                  <a:srgbClr val="000000"/>
                </a:solidFill>
              </a:rPr>
              <a:t>요청 및 승인 기능을 통합물류플랫폼 </a:t>
            </a:r>
            <a:r>
              <a:rPr lang="en-US" altLang="ko-KR" dirty="0">
                <a:solidFill>
                  <a:srgbClr val="000000"/>
                </a:solidFill>
              </a:rPr>
              <a:t>FMS </a:t>
            </a:r>
            <a:r>
              <a:rPr lang="ko-KR" altLang="en-US" dirty="0">
                <a:solidFill>
                  <a:srgbClr val="000000"/>
                </a:solidFill>
              </a:rPr>
              <a:t>시스템에 구축하며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화주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 err="1">
                <a:solidFill>
                  <a:srgbClr val="000000"/>
                </a:solidFill>
              </a:rPr>
              <a:t>실행사와의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B/R, B/C</a:t>
            </a:r>
            <a:r>
              <a:rPr lang="ko-KR" altLang="en-US" dirty="0">
                <a:solidFill>
                  <a:srgbClr val="000000"/>
                </a:solidFill>
              </a:rPr>
              <a:t>의 연계기능을 제공합니다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/>
              <a:t>화주 별로 기존에 정의 된 프로세스를 바탕으로 맞춤형 정보 생성이 가능합니다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140743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Booking 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관리 화면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39" y="2456892"/>
              <a:ext cx="2161739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해상수출</a:t>
              </a: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Booking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362236" y="2823340"/>
            <a:ext cx="779684" cy="475292"/>
            <a:chOff x="6711806" y="4854655"/>
            <a:chExt cx="917769" cy="475292"/>
          </a:xfrm>
        </p:grpSpPr>
        <p:pic>
          <p:nvPicPr>
            <p:cNvPr id="55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56" name="직사각형 55"/>
            <p:cNvSpPr/>
            <p:nvPr/>
          </p:nvSpPr>
          <p:spPr>
            <a:xfrm>
              <a:off x="6816043" y="4987878"/>
              <a:ext cx="69365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ko-KR" altLang="en-US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부킹정보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생성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230522" y="4761149"/>
            <a:ext cx="430794" cy="606115"/>
            <a:chOff x="6878004" y="3708493"/>
            <a:chExt cx="320569" cy="465189"/>
          </a:xfrm>
        </p:grpSpPr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6917052" y="4067385"/>
              <a:ext cx="232605" cy="106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spcBef>
                  <a:spcPts val="500"/>
                </a:spcBef>
              </a:pPr>
              <a:r>
                <a:rPr lang="ko-KR" altLang="en-US" sz="90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포워더</a:t>
              </a:r>
              <a:endParaRPr lang="ko-KR" altLang="en-US" sz="90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6878004" y="3708493"/>
              <a:ext cx="320569" cy="318205"/>
              <a:chOff x="5986241" y="8257150"/>
              <a:chExt cx="417576" cy="414498"/>
            </a:xfrm>
          </p:grpSpPr>
          <p:sp>
            <p:nvSpPr>
              <p:cNvPr id="60" name="Freeform 60"/>
              <p:cNvSpPr>
                <a:spLocks/>
              </p:cNvSpPr>
              <p:nvPr/>
            </p:nvSpPr>
            <p:spPr bwMode="auto">
              <a:xfrm>
                <a:off x="6326895" y="8444399"/>
                <a:ext cx="18461" cy="128789"/>
              </a:xfrm>
              <a:custGeom>
                <a:avLst/>
                <a:gdLst>
                  <a:gd name="T0" fmla="*/ 0 w 42"/>
                  <a:gd name="T1" fmla="*/ 0 h 293"/>
                  <a:gd name="T2" fmla="*/ 42 w 42"/>
                  <a:gd name="T3" fmla="*/ 0 h 293"/>
                  <a:gd name="T4" fmla="*/ 42 w 42"/>
                  <a:gd name="T5" fmla="*/ 293 h 293"/>
                  <a:gd name="T6" fmla="*/ 0 w 42"/>
                  <a:gd name="T7" fmla="*/ 293 h 293"/>
                  <a:gd name="T8" fmla="*/ 0 w 42"/>
                  <a:gd name="T9" fmla="*/ 0 h 293"/>
                  <a:gd name="T10" fmla="*/ 0 w 42"/>
                  <a:gd name="T11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93">
                    <a:moveTo>
                      <a:pt x="0" y="0"/>
                    </a:moveTo>
                    <a:lnTo>
                      <a:pt x="42" y="0"/>
                    </a:lnTo>
                    <a:lnTo>
                      <a:pt x="42" y="293"/>
                    </a:lnTo>
                    <a:lnTo>
                      <a:pt x="0" y="29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1" name="Freeform 61"/>
              <p:cNvSpPr>
                <a:spLocks/>
              </p:cNvSpPr>
              <p:nvPr/>
            </p:nvSpPr>
            <p:spPr bwMode="auto">
              <a:xfrm>
                <a:off x="6244699" y="8405719"/>
                <a:ext cx="159118" cy="39999"/>
              </a:xfrm>
              <a:custGeom>
                <a:avLst/>
                <a:gdLst>
                  <a:gd name="T0" fmla="*/ 57 w 362"/>
                  <a:gd name="T1" fmla="*/ 0 h 91"/>
                  <a:gd name="T2" fmla="*/ 362 w 362"/>
                  <a:gd name="T3" fmla="*/ 0 h 91"/>
                  <a:gd name="T4" fmla="*/ 362 w 362"/>
                  <a:gd name="T5" fmla="*/ 91 h 91"/>
                  <a:gd name="T6" fmla="*/ 70 w 362"/>
                  <a:gd name="T7" fmla="*/ 91 h 91"/>
                  <a:gd name="T8" fmla="*/ 57 w 362"/>
                  <a:gd name="T9" fmla="*/ 91 h 91"/>
                  <a:gd name="T10" fmla="*/ 0 w 362"/>
                  <a:gd name="T11" fmla="*/ 91 h 91"/>
                  <a:gd name="T12" fmla="*/ 0 w 362"/>
                  <a:gd name="T13" fmla="*/ 46 h 91"/>
                  <a:gd name="T14" fmla="*/ 57 w 362"/>
                  <a:gd name="T15" fmla="*/ 46 h 91"/>
                  <a:gd name="T16" fmla="*/ 57 w 362"/>
                  <a:gd name="T17" fmla="*/ 0 h 91"/>
                  <a:gd name="T18" fmla="*/ 57 w 362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2" h="91">
                    <a:moveTo>
                      <a:pt x="57" y="0"/>
                    </a:moveTo>
                    <a:lnTo>
                      <a:pt x="362" y="0"/>
                    </a:lnTo>
                    <a:lnTo>
                      <a:pt x="362" y="91"/>
                    </a:lnTo>
                    <a:lnTo>
                      <a:pt x="70" y="91"/>
                    </a:lnTo>
                    <a:lnTo>
                      <a:pt x="57" y="91"/>
                    </a:lnTo>
                    <a:lnTo>
                      <a:pt x="0" y="91"/>
                    </a:lnTo>
                    <a:lnTo>
                      <a:pt x="0" y="46"/>
                    </a:lnTo>
                    <a:lnTo>
                      <a:pt x="57" y="46"/>
                    </a:lnTo>
                    <a:lnTo>
                      <a:pt x="57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2" name="Freeform 62"/>
              <p:cNvSpPr>
                <a:spLocks/>
              </p:cNvSpPr>
              <p:nvPr/>
            </p:nvSpPr>
            <p:spPr bwMode="auto">
              <a:xfrm>
                <a:off x="6310192" y="8345060"/>
                <a:ext cx="50109" cy="60658"/>
              </a:xfrm>
              <a:custGeom>
                <a:avLst/>
                <a:gdLst>
                  <a:gd name="T0" fmla="*/ 70 w 114"/>
                  <a:gd name="T1" fmla="*/ 0 h 138"/>
                  <a:gd name="T2" fmla="*/ 114 w 114"/>
                  <a:gd name="T3" fmla="*/ 0 h 138"/>
                  <a:gd name="T4" fmla="*/ 114 w 114"/>
                  <a:gd name="T5" fmla="*/ 138 h 138"/>
                  <a:gd name="T6" fmla="*/ 0 w 114"/>
                  <a:gd name="T7" fmla="*/ 138 h 138"/>
                  <a:gd name="T8" fmla="*/ 0 w 114"/>
                  <a:gd name="T9" fmla="*/ 79 h 138"/>
                  <a:gd name="T10" fmla="*/ 70 w 114"/>
                  <a:gd name="T11" fmla="*/ 0 h 138"/>
                  <a:gd name="T12" fmla="*/ 70 w 114"/>
                  <a:gd name="T1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138">
                    <a:moveTo>
                      <a:pt x="70" y="0"/>
                    </a:moveTo>
                    <a:lnTo>
                      <a:pt x="114" y="0"/>
                    </a:lnTo>
                    <a:lnTo>
                      <a:pt x="114" y="138"/>
                    </a:lnTo>
                    <a:lnTo>
                      <a:pt x="0" y="138"/>
                    </a:lnTo>
                    <a:lnTo>
                      <a:pt x="0" y="79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3" name="Freeform 63"/>
              <p:cNvSpPr>
                <a:spLocks/>
              </p:cNvSpPr>
              <p:nvPr/>
            </p:nvSpPr>
            <p:spPr bwMode="auto">
              <a:xfrm>
                <a:off x="6106679" y="8272534"/>
                <a:ext cx="159118" cy="168788"/>
              </a:xfrm>
              <a:custGeom>
                <a:avLst/>
                <a:gdLst>
                  <a:gd name="T0" fmla="*/ 1 w 291"/>
                  <a:gd name="T1" fmla="*/ 5 h 309"/>
                  <a:gd name="T2" fmla="*/ 4 w 291"/>
                  <a:gd name="T3" fmla="*/ 2 h 309"/>
                  <a:gd name="T4" fmla="*/ 8 w 291"/>
                  <a:gd name="T5" fmla="*/ 2 h 309"/>
                  <a:gd name="T6" fmla="*/ 290 w 291"/>
                  <a:gd name="T7" fmla="*/ 288 h 309"/>
                  <a:gd name="T8" fmla="*/ 290 w 291"/>
                  <a:gd name="T9" fmla="*/ 292 h 309"/>
                  <a:gd name="T10" fmla="*/ 273 w 291"/>
                  <a:gd name="T11" fmla="*/ 308 h 309"/>
                  <a:gd name="T12" fmla="*/ 269 w 291"/>
                  <a:gd name="T13" fmla="*/ 308 h 309"/>
                  <a:gd name="T14" fmla="*/ 1 w 291"/>
                  <a:gd name="T15" fmla="*/ 9 h 309"/>
                  <a:gd name="T16" fmla="*/ 1 w 291"/>
                  <a:gd name="T17" fmla="*/ 5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1" h="309">
                    <a:moveTo>
                      <a:pt x="1" y="5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7" y="1"/>
                      <a:pt x="8" y="2"/>
                    </a:cubicBezTo>
                    <a:cubicBezTo>
                      <a:pt x="290" y="288"/>
                      <a:pt x="290" y="288"/>
                      <a:pt x="290" y="288"/>
                    </a:cubicBezTo>
                    <a:cubicBezTo>
                      <a:pt x="291" y="289"/>
                      <a:pt x="291" y="291"/>
                      <a:pt x="290" y="292"/>
                    </a:cubicBezTo>
                    <a:cubicBezTo>
                      <a:pt x="273" y="308"/>
                      <a:pt x="273" y="308"/>
                      <a:pt x="273" y="308"/>
                    </a:cubicBezTo>
                    <a:cubicBezTo>
                      <a:pt x="272" y="309"/>
                      <a:pt x="270" y="309"/>
                      <a:pt x="269" y="30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6"/>
                      <a:pt x="1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6161623" y="8272974"/>
                <a:ext cx="196920" cy="88790"/>
              </a:xfrm>
              <a:custGeom>
                <a:avLst/>
                <a:gdLst>
                  <a:gd name="T0" fmla="*/ 1 w 360"/>
                  <a:gd name="T1" fmla="*/ 6 h 163"/>
                  <a:gd name="T2" fmla="*/ 3 w 360"/>
                  <a:gd name="T3" fmla="*/ 2 h 163"/>
                  <a:gd name="T4" fmla="*/ 6 w 360"/>
                  <a:gd name="T5" fmla="*/ 0 h 163"/>
                  <a:gd name="T6" fmla="*/ 358 w 360"/>
                  <a:gd name="T7" fmla="*/ 136 h 163"/>
                  <a:gd name="T8" fmla="*/ 359 w 360"/>
                  <a:gd name="T9" fmla="*/ 140 h 163"/>
                  <a:gd name="T10" fmla="*/ 348 w 360"/>
                  <a:gd name="T11" fmla="*/ 161 h 163"/>
                  <a:gd name="T12" fmla="*/ 344 w 360"/>
                  <a:gd name="T13" fmla="*/ 162 h 163"/>
                  <a:gd name="T14" fmla="*/ 2 w 360"/>
                  <a:gd name="T15" fmla="*/ 9 h 163"/>
                  <a:gd name="T16" fmla="*/ 1 w 360"/>
                  <a:gd name="T17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163">
                    <a:moveTo>
                      <a:pt x="1" y="6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5" y="0"/>
                      <a:pt x="6" y="0"/>
                    </a:cubicBezTo>
                    <a:cubicBezTo>
                      <a:pt x="358" y="136"/>
                      <a:pt x="358" y="136"/>
                      <a:pt x="358" y="136"/>
                    </a:cubicBezTo>
                    <a:cubicBezTo>
                      <a:pt x="359" y="137"/>
                      <a:pt x="360" y="139"/>
                      <a:pt x="359" y="140"/>
                    </a:cubicBezTo>
                    <a:cubicBezTo>
                      <a:pt x="348" y="161"/>
                      <a:pt x="348" y="161"/>
                      <a:pt x="348" y="161"/>
                    </a:cubicBezTo>
                    <a:cubicBezTo>
                      <a:pt x="347" y="163"/>
                      <a:pt x="346" y="163"/>
                      <a:pt x="344" y="16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7"/>
                      <a:pt x="1" y="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5" name="Freeform 65"/>
              <p:cNvSpPr>
                <a:spLocks/>
              </p:cNvSpPr>
              <p:nvPr/>
            </p:nvSpPr>
            <p:spPr bwMode="auto">
              <a:xfrm>
                <a:off x="6238984" y="8333192"/>
                <a:ext cx="69889" cy="80438"/>
              </a:xfrm>
              <a:custGeom>
                <a:avLst/>
                <a:gdLst>
                  <a:gd name="T0" fmla="*/ 125 w 127"/>
                  <a:gd name="T1" fmla="*/ 1 h 148"/>
                  <a:gd name="T2" fmla="*/ 125 w 127"/>
                  <a:gd name="T3" fmla="*/ 1 h 148"/>
                  <a:gd name="T4" fmla="*/ 126 w 127"/>
                  <a:gd name="T5" fmla="*/ 6 h 148"/>
                  <a:gd name="T6" fmla="*/ 6 w 127"/>
                  <a:gd name="T7" fmla="*/ 146 h 148"/>
                  <a:gd name="T8" fmla="*/ 1 w 127"/>
                  <a:gd name="T9" fmla="*/ 147 h 148"/>
                  <a:gd name="T10" fmla="*/ 1 w 127"/>
                  <a:gd name="T11" fmla="*/ 147 h 148"/>
                  <a:gd name="T12" fmla="*/ 1 w 127"/>
                  <a:gd name="T13" fmla="*/ 142 h 148"/>
                  <a:gd name="T14" fmla="*/ 121 w 127"/>
                  <a:gd name="T15" fmla="*/ 2 h 148"/>
                  <a:gd name="T16" fmla="*/ 125 w 127"/>
                  <a:gd name="T17" fmla="*/ 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148">
                    <a:moveTo>
                      <a:pt x="125" y="1"/>
                    </a:moveTo>
                    <a:cubicBezTo>
                      <a:pt x="125" y="1"/>
                      <a:pt x="125" y="1"/>
                      <a:pt x="125" y="1"/>
                    </a:cubicBezTo>
                    <a:cubicBezTo>
                      <a:pt x="127" y="2"/>
                      <a:pt x="127" y="5"/>
                      <a:pt x="126" y="6"/>
                    </a:cubicBezTo>
                    <a:cubicBezTo>
                      <a:pt x="6" y="146"/>
                      <a:pt x="6" y="146"/>
                      <a:pt x="6" y="146"/>
                    </a:cubicBezTo>
                    <a:cubicBezTo>
                      <a:pt x="5" y="148"/>
                      <a:pt x="3" y="148"/>
                      <a:pt x="1" y="147"/>
                    </a:cubicBezTo>
                    <a:cubicBezTo>
                      <a:pt x="1" y="147"/>
                      <a:pt x="1" y="147"/>
                      <a:pt x="1" y="147"/>
                    </a:cubicBezTo>
                    <a:cubicBezTo>
                      <a:pt x="0" y="145"/>
                      <a:pt x="0" y="143"/>
                      <a:pt x="1" y="142"/>
                    </a:cubicBezTo>
                    <a:cubicBezTo>
                      <a:pt x="121" y="2"/>
                      <a:pt x="121" y="2"/>
                      <a:pt x="121" y="2"/>
                    </a:cubicBezTo>
                    <a:cubicBezTo>
                      <a:pt x="122" y="0"/>
                      <a:pt x="124" y="0"/>
                      <a:pt x="125" y="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6" name="Freeform 66"/>
              <p:cNvSpPr>
                <a:spLocks/>
              </p:cNvSpPr>
              <p:nvPr/>
            </p:nvSpPr>
            <p:spPr bwMode="auto">
              <a:xfrm>
                <a:off x="6081185" y="8351654"/>
                <a:ext cx="3516" cy="136701"/>
              </a:xfrm>
              <a:custGeom>
                <a:avLst/>
                <a:gdLst>
                  <a:gd name="T0" fmla="*/ 0 w 8"/>
                  <a:gd name="T1" fmla="*/ 0 h 311"/>
                  <a:gd name="T2" fmla="*/ 8 w 8"/>
                  <a:gd name="T3" fmla="*/ 0 h 311"/>
                  <a:gd name="T4" fmla="*/ 8 w 8"/>
                  <a:gd name="T5" fmla="*/ 311 h 311"/>
                  <a:gd name="T6" fmla="*/ 0 w 8"/>
                  <a:gd name="T7" fmla="*/ 311 h 311"/>
                  <a:gd name="T8" fmla="*/ 0 w 8"/>
                  <a:gd name="T9" fmla="*/ 0 h 311"/>
                  <a:gd name="T10" fmla="*/ 0 w 8"/>
                  <a:gd name="T11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11">
                    <a:moveTo>
                      <a:pt x="0" y="0"/>
                    </a:moveTo>
                    <a:lnTo>
                      <a:pt x="8" y="0"/>
                    </a:lnTo>
                    <a:lnTo>
                      <a:pt x="8" y="311"/>
                    </a:lnTo>
                    <a:lnTo>
                      <a:pt x="0" y="3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7" name="Freeform 67"/>
              <p:cNvSpPr>
                <a:spLocks/>
              </p:cNvSpPr>
              <p:nvPr/>
            </p:nvSpPr>
            <p:spPr bwMode="auto">
              <a:xfrm>
                <a:off x="6075031" y="8476486"/>
                <a:ext cx="15824" cy="13626"/>
              </a:xfrm>
              <a:custGeom>
                <a:avLst/>
                <a:gdLst>
                  <a:gd name="T0" fmla="*/ 7 w 29"/>
                  <a:gd name="T1" fmla="*/ 0 h 25"/>
                  <a:gd name="T2" fmla="*/ 22 w 29"/>
                  <a:gd name="T3" fmla="*/ 0 h 25"/>
                  <a:gd name="T4" fmla="*/ 29 w 29"/>
                  <a:gd name="T5" fmla="*/ 7 h 25"/>
                  <a:gd name="T6" fmla="*/ 29 w 29"/>
                  <a:gd name="T7" fmla="*/ 18 h 25"/>
                  <a:gd name="T8" fmla="*/ 22 w 29"/>
                  <a:gd name="T9" fmla="*/ 25 h 25"/>
                  <a:gd name="T10" fmla="*/ 7 w 29"/>
                  <a:gd name="T11" fmla="*/ 25 h 25"/>
                  <a:gd name="T12" fmla="*/ 0 w 29"/>
                  <a:gd name="T13" fmla="*/ 18 h 25"/>
                  <a:gd name="T14" fmla="*/ 0 w 29"/>
                  <a:gd name="T15" fmla="*/ 7 h 25"/>
                  <a:gd name="T16" fmla="*/ 7 w 29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5">
                    <a:moveTo>
                      <a:pt x="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29" y="3"/>
                      <a:pt x="29" y="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1"/>
                      <a:pt x="26" y="25"/>
                      <a:pt x="22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5"/>
                      <a:pt x="0" y="21"/>
                      <a:pt x="0" y="1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8" name="Freeform 68"/>
              <p:cNvSpPr>
                <a:spLocks/>
              </p:cNvSpPr>
              <p:nvPr/>
            </p:nvSpPr>
            <p:spPr bwMode="auto">
              <a:xfrm>
                <a:off x="6071075" y="8486596"/>
                <a:ext cx="17143" cy="28131"/>
              </a:xfrm>
              <a:custGeom>
                <a:avLst/>
                <a:gdLst>
                  <a:gd name="T0" fmla="*/ 19 w 31"/>
                  <a:gd name="T1" fmla="*/ 15 h 52"/>
                  <a:gd name="T2" fmla="*/ 19 w 31"/>
                  <a:gd name="T3" fmla="*/ 2 h 52"/>
                  <a:gd name="T4" fmla="*/ 22 w 31"/>
                  <a:gd name="T5" fmla="*/ 0 h 52"/>
                  <a:gd name="T6" fmla="*/ 25 w 31"/>
                  <a:gd name="T7" fmla="*/ 2 h 52"/>
                  <a:gd name="T8" fmla="*/ 24 w 31"/>
                  <a:gd name="T9" fmla="*/ 18 h 52"/>
                  <a:gd name="T10" fmla="*/ 24 w 31"/>
                  <a:gd name="T11" fmla="*/ 20 h 52"/>
                  <a:gd name="T12" fmla="*/ 22 w 31"/>
                  <a:gd name="T13" fmla="*/ 20 h 52"/>
                  <a:gd name="T14" fmla="*/ 6 w 31"/>
                  <a:gd name="T15" fmla="*/ 30 h 52"/>
                  <a:gd name="T16" fmla="*/ 25 w 31"/>
                  <a:gd name="T17" fmla="*/ 34 h 52"/>
                  <a:gd name="T18" fmla="*/ 28 w 31"/>
                  <a:gd name="T19" fmla="*/ 32 h 52"/>
                  <a:gd name="T20" fmla="*/ 31 w 31"/>
                  <a:gd name="T21" fmla="*/ 35 h 52"/>
                  <a:gd name="T22" fmla="*/ 1 w 31"/>
                  <a:gd name="T23" fmla="*/ 31 h 52"/>
                  <a:gd name="T24" fmla="*/ 19 w 31"/>
                  <a:gd name="T25" fmla="*/ 1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52">
                    <a:moveTo>
                      <a:pt x="19" y="15"/>
                    </a:moveTo>
                    <a:cubicBezTo>
                      <a:pt x="19" y="12"/>
                      <a:pt x="19" y="5"/>
                      <a:pt x="19" y="2"/>
                    </a:cubicBezTo>
                    <a:cubicBezTo>
                      <a:pt x="19" y="1"/>
                      <a:pt x="21" y="0"/>
                      <a:pt x="22" y="0"/>
                    </a:cubicBezTo>
                    <a:cubicBezTo>
                      <a:pt x="23" y="0"/>
                      <a:pt x="25" y="1"/>
                      <a:pt x="25" y="2"/>
                    </a:cubicBezTo>
                    <a:cubicBezTo>
                      <a:pt x="25" y="6"/>
                      <a:pt x="25" y="14"/>
                      <a:pt x="24" y="18"/>
                    </a:cubicBezTo>
                    <a:cubicBezTo>
                      <a:pt x="24" y="19"/>
                      <a:pt x="24" y="19"/>
                      <a:pt x="24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4" y="20"/>
                      <a:pt x="6" y="22"/>
                      <a:pt x="6" y="30"/>
                    </a:cubicBezTo>
                    <a:cubicBezTo>
                      <a:pt x="6" y="43"/>
                      <a:pt x="24" y="45"/>
                      <a:pt x="25" y="34"/>
                    </a:cubicBezTo>
                    <a:cubicBezTo>
                      <a:pt x="26" y="33"/>
                      <a:pt x="27" y="32"/>
                      <a:pt x="28" y="32"/>
                    </a:cubicBezTo>
                    <a:cubicBezTo>
                      <a:pt x="30" y="33"/>
                      <a:pt x="31" y="34"/>
                      <a:pt x="31" y="35"/>
                    </a:cubicBezTo>
                    <a:cubicBezTo>
                      <a:pt x="28" y="52"/>
                      <a:pt x="1" y="50"/>
                      <a:pt x="1" y="31"/>
                    </a:cubicBezTo>
                    <a:cubicBezTo>
                      <a:pt x="0" y="20"/>
                      <a:pt x="9" y="15"/>
                      <a:pt x="19" y="1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9" name="Freeform 69"/>
              <p:cNvSpPr>
                <a:spLocks noEditPoints="1"/>
              </p:cNvSpPr>
              <p:nvPr/>
            </p:nvSpPr>
            <p:spPr bwMode="auto">
              <a:xfrm>
                <a:off x="6275907" y="8410554"/>
                <a:ext cx="121757" cy="12747"/>
              </a:xfrm>
              <a:custGeom>
                <a:avLst/>
                <a:gdLst>
                  <a:gd name="T0" fmla="*/ 238 w 277"/>
                  <a:gd name="T1" fmla="*/ 0 h 29"/>
                  <a:gd name="T2" fmla="*/ 277 w 277"/>
                  <a:gd name="T3" fmla="*/ 0 h 29"/>
                  <a:gd name="T4" fmla="*/ 277 w 277"/>
                  <a:gd name="T5" fmla="*/ 29 h 29"/>
                  <a:gd name="T6" fmla="*/ 238 w 277"/>
                  <a:gd name="T7" fmla="*/ 29 h 29"/>
                  <a:gd name="T8" fmla="*/ 238 w 277"/>
                  <a:gd name="T9" fmla="*/ 0 h 29"/>
                  <a:gd name="T10" fmla="*/ 238 w 277"/>
                  <a:gd name="T11" fmla="*/ 0 h 29"/>
                  <a:gd name="T12" fmla="*/ 0 w 277"/>
                  <a:gd name="T13" fmla="*/ 0 h 29"/>
                  <a:gd name="T14" fmla="*/ 40 w 277"/>
                  <a:gd name="T15" fmla="*/ 0 h 29"/>
                  <a:gd name="T16" fmla="*/ 40 w 277"/>
                  <a:gd name="T17" fmla="*/ 29 h 29"/>
                  <a:gd name="T18" fmla="*/ 0 w 277"/>
                  <a:gd name="T19" fmla="*/ 29 h 29"/>
                  <a:gd name="T20" fmla="*/ 0 w 277"/>
                  <a:gd name="T21" fmla="*/ 0 h 29"/>
                  <a:gd name="T22" fmla="*/ 0 w 277"/>
                  <a:gd name="T23" fmla="*/ 0 h 29"/>
                  <a:gd name="T24" fmla="*/ 60 w 277"/>
                  <a:gd name="T25" fmla="*/ 0 h 29"/>
                  <a:gd name="T26" fmla="*/ 99 w 277"/>
                  <a:gd name="T27" fmla="*/ 0 h 29"/>
                  <a:gd name="T28" fmla="*/ 99 w 277"/>
                  <a:gd name="T29" fmla="*/ 29 h 29"/>
                  <a:gd name="T30" fmla="*/ 60 w 277"/>
                  <a:gd name="T31" fmla="*/ 29 h 29"/>
                  <a:gd name="T32" fmla="*/ 60 w 277"/>
                  <a:gd name="T33" fmla="*/ 0 h 29"/>
                  <a:gd name="T34" fmla="*/ 60 w 277"/>
                  <a:gd name="T35" fmla="*/ 0 h 29"/>
                  <a:gd name="T36" fmla="*/ 119 w 277"/>
                  <a:gd name="T37" fmla="*/ 0 h 29"/>
                  <a:gd name="T38" fmla="*/ 159 w 277"/>
                  <a:gd name="T39" fmla="*/ 0 h 29"/>
                  <a:gd name="T40" fmla="*/ 159 w 277"/>
                  <a:gd name="T41" fmla="*/ 29 h 29"/>
                  <a:gd name="T42" fmla="*/ 119 w 277"/>
                  <a:gd name="T43" fmla="*/ 29 h 29"/>
                  <a:gd name="T44" fmla="*/ 119 w 277"/>
                  <a:gd name="T45" fmla="*/ 0 h 29"/>
                  <a:gd name="T46" fmla="*/ 119 w 277"/>
                  <a:gd name="T47" fmla="*/ 0 h 29"/>
                  <a:gd name="T48" fmla="*/ 179 w 277"/>
                  <a:gd name="T49" fmla="*/ 0 h 29"/>
                  <a:gd name="T50" fmla="*/ 218 w 277"/>
                  <a:gd name="T51" fmla="*/ 0 h 29"/>
                  <a:gd name="T52" fmla="*/ 218 w 277"/>
                  <a:gd name="T53" fmla="*/ 29 h 29"/>
                  <a:gd name="T54" fmla="*/ 179 w 277"/>
                  <a:gd name="T55" fmla="*/ 29 h 29"/>
                  <a:gd name="T56" fmla="*/ 179 w 277"/>
                  <a:gd name="T57" fmla="*/ 0 h 29"/>
                  <a:gd name="T58" fmla="*/ 179 w 277"/>
                  <a:gd name="T5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7" h="29">
                    <a:moveTo>
                      <a:pt x="238" y="0"/>
                    </a:moveTo>
                    <a:lnTo>
                      <a:pt x="277" y="0"/>
                    </a:lnTo>
                    <a:lnTo>
                      <a:pt x="277" y="29"/>
                    </a:lnTo>
                    <a:lnTo>
                      <a:pt x="238" y="29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60" y="0"/>
                    </a:moveTo>
                    <a:lnTo>
                      <a:pt x="99" y="0"/>
                    </a:lnTo>
                    <a:lnTo>
                      <a:pt x="99" y="29"/>
                    </a:lnTo>
                    <a:lnTo>
                      <a:pt x="60" y="29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  <a:moveTo>
                      <a:pt x="119" y="0"/>
                    </a:moveTo>
                    <a:lnTo>
                      <a:pt x="159" y="0"/>
                    </a:lnTo>
                    <a:lnTo>
                      <a:pt x="159" y="29"/>
                    </a:lnTo>
                    <a:lnTo>
                      <a:pt x="119" y="29"/>
                    </a:lnTo>
                    <a:lnTo>
                      <a:pt x="119" y="0"/>
                    </a:lnTo>
                    <a:lnTo>
                      <a:pt x="119" y="0"/>
                    </a:lnTo>
                    <a:close/>
                    <a:moveTo>
                      <a:pt x="179" y="0"/>
                    </a:moveTo>
                    <a:lnTo>
                      <a:pt x="218" y="0"/>
                    </a:lnTo>
                    <a:lnTo>
                      <a:pt x="218" y="29"/>
                    </a:lnTo>
                    <a:lnTo>
                      <a:pt x="179" y="29"/>
                    </a:lnTo>
                    <a:lnTo>
                      <a:pt x="179" y="0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0" name="Freeform 70"/>
              <p:cNvSpPr>
                <a:spLocks noEditPoints="1"/>
              </p:cNvSpPr>
              <p:nvPr/>
            </p:nvSpPr>
            <p:spPr bwMode="auto">
              <a:xfrm>
                <a:off x="6277665" y="8453190"/>
                <a:ext cx="119559" cy="218458"/>
              </a:xfrm>
              <a:custGeom>
                <a:avLst/>
                <a:gdLst>
                  <a:gd name="T0" fmla="*/ 82 w 272"/>
                  <a:gd name="T1" fmla="*/ 0 h 497"/>
                  <a:gd name="T2" fmla="*/ 0 w 272"/>
                  <a:gd name="T3" fmla="*/ 265 h 497"/>
                  <a:gd name="T4" fmla="*/ 11 w 272"/>
                  <a:gd name="T5" fmla="*/ 497 h 497"/>
                  <a:gd name="T6" fmla="*/ 44 w 272"/>
                  <a:gd name="T7" fmla="*/ 497 h 497"/>
                  <a:gd name="T8" fmla="*/ 53 w 272"/>
                  <a:gd name="T9" fmla="*/ 285 h 497"/>
                  <a:gd name="T10" fmla="*/ 217 w 272"/>
                  <a:gd name="T11" fmla="*/ 285 h 497"/>
                  <a:gd name="T12" fmla="*/ 227 w 272"/>
                  <a:gd name="T13" fmla="*/ 497 h 497"/>
                  <a:gd name="T14" fmla="*/ 261 w 272"/>
                  <a:gd name="T15" fmla="*/ 497 h 497"/>
                  <a:gd name="T16" fmla="*/ 272 w 272"/>
                  <a:gd name="T17" fmla="*/ 265 h 497"/>
                  <a:gd name="T18" fmla="*/ 190 w 272"/>
                  <a:gd name="T19" fmla="*/ 0 h 497"/>
                  <a:gd name="T20" fmla="*/ 185 w 272"/>
                  <a:gd name="T21" fmla="*/ 0 h 497"/>
                  <a:gd name="T22" fmla="*/ 170 w 272"/>
                  <a:gd name="T23" fmla="*/ 0 h 497"/>
                  <a:gd name="T24" fmla="*/ 102 w 272"/>
                  <a:gd name="T25" fmla="*/ 0 h 497"/>
                  <a:gd name="T26" fmla="*/ 86 w 272"/>
                  <a:gd name="T27" fmla="*/ 0 h 497"/>
                  <a:gd name="T28" fmla="*/ 82 w 272"/>
                  <a:gd name="T29" fmla="*/ 0 h 497"/>
                  <a:gd name="T30" fmla="*/ 82 w 272"/>
                  <a:gd name="T31" fmla="*/ 0 h 497"/>
                  <a:gd name="T32" fmla="*/ 78 w 272"/>
                  <a:gd name="T33" fmla="*/ 127 h 497"/>
                  <a:gd name="T34" fmla="*/ 193 w 272"/>
                  <a:gd name="T35" fmla="*/ 127 h 497"/>
                  <a:gd name="T36" fmla="*/ 175 w 272"/>
                  <a:gd name="T37" fmla="*/ 30 h 497"/>
                  <a:gd name="T38" fmla="*/ 95 w 272"/>
                  <a:gd name="T39" fmla="*/ 30 h 497"/>
                  <a:gd name="T40" fmla="*/ 78 w 272"/>
                  <a:gd name="T41" fmla="*/ 127 h 497"/>
                  <a:gd name="T42" fmla="*/ 78 w 272"/>
                  <a:gd name="T43" fmla="*/ 127 h 497"/>
                  <a:gd name="T44" fmla="*/ 199 w 272"/>
                  <a:gd name="T45" fmla="*/ 157 h 497"/>
                  <a:gd name="T46" fmla="*/ 73 w 272"/>
                  <a:gd name="T47" fmla="*/ 157 h 497"/>
                  <a:gd name="T48" fmla="*/ 56 w 272"/>
                  <a:gd name="T49" fmla="*/ 255 h 497"/>
                  <a:gd name="T50" fmla="*/ 216 w 272"/>
                  <a:gd name="T51" fmla="*/ 255 h 497"/>
                  <a:gd name="T52" fmla="*/ 199 w 272"/>
                  <a:gd name="T53" fmla="*/ 157 h 497"/>
                  <a:gd name="T54" fmla="*/ 199 w 272"/>
                  <a:gd name="T55" fmla="*/ 157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2" h="497">
                    <a:moveTo>
                      <a:pt x="82" y="0"/>
                    </a:moveTo>
                    <a:lnTo>
                      <a:pt x="0" y="265"/>
                    </a:lnTo>
                    <a:lnTo>
                      <a:pt x="11" y="497"/>
                    </a:lnTo>
                    <a:lnTo>
                      <a:pt x="44" y="497"/>
                    </a:lnTo>
                    <a:lnTo>
                      <a:pt x="53" y="285"/>
                    </a:lnTo>
                    <a:lnTo>
                      <a:pt x="217" y="285"/>
                    </a:lnTo>
                    <a:lnTo>
                      <a:pt x="227" y="497"/>
                    </a:lnTo>
                    <a:lnTo>
                      <a:pt x="261" y="497"/>
                    </a:lnTo>
                    <a:lnTo>
                      <a:pt x="272" y="265"/>
                    </a:lnTo>
                    <a:lnTo>
                      <a:pt x="190" y="0"/>
                    </a:lnTo>
                    <a:lnTo>
                      <a:pt x="185" y="0"/>
                    </a:lnTo>
                    <a:lnTo>
                      <a:pt x="170" y="0"/>
                    </a:lnTo>
                    <a:lnTo>
                      <a:pt x="102" y="0"/>
                    </a:lnTo>
                    <a:lnTo>
                      <a:pt x="86" y="0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  <a:moveTo>
                      <a:pt x="78" y="127"/>
                    </a:moveTo>
                    <a:lnTo>
                      <a:pt x="193" y="127"/>
                    </a:lnTo>
                    <a:lnTo>
                      <a:pt x="175" y="30"/>
                    </a:lnTo>
                    <a:lnTo>
                      <a:pt x="95" y="30"/>
                    </a:lnTo>
                    <a:lnTo>
                      <a:pt x="78" y="127"/>
                    </a:lnTo>
                    <a:lnTo>
                      <a:pt x="78" y="127"/>
                    </a:lnTo>
                    <a:close/>
                    <a:moveTo>
                      <a:pt x="199" y="157"/>
                    </a:moveTo>
                    <a:lnTo>
                      <a:pt x="73" y="157"/>
                    </a:lnTo>
                    <a:lnTo>
                      <a:pt x="56" y="255"/>
                    </a:lnTo>
                    <a:lnTo>
                      <a:pt x="216" y="255"/>
                    </a:lnTo>
                    <a:lnTo>
                      <a:pt x="199" y="157"/>
                    </a:lnTo>
                    <a:lnTo>
                      <a:pt x="199" y="15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1" name="Oval 71"/>
              <p:cNvSpPr>
                <a:spLocks noChangeArrowheads="1"/>
              </p:cNvSpPr>
              <p:nvPr/>
            </p:nvSpPr>
            <p:spPr bwMode="auto">
              <a:xfrm>
                <a:off x="6342719" y="8347258"/>
                <a:ext cx="9670" cy="96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2" name="Oval 72"/>
              <p:cNvSpPr>
                <a:spLocks noChangeArrowheads="1"/>
              </p:cNvSpPr>
              <p:nvPr/>
            </p:nvSpPr>
            <p:spPr bwMode="auto">
              <a:xfrm>
                <a:off x="6249973" y="8425938"/>
                <a:ext cx="9670" cy="96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3" name="Freeform 73"/>
              <p:cNvSpPr>
                <a:spLocks noEditPoints="1"/>
              </p:cNvSpPr>
              <p:nvPr/>
            </p:nvSpPr>
            <p:spPr bwMode="auto">
              <a:xfrm>
                <a:off x="6077228" y="8257150"/>
                <a:ext cx="95823" cy="96702"/>
              </a:xfrm>
              <a:custGeom>
                <a:avLst/>
                <a:gdLst>
                  <a:gd name="T0" fmla="*/ 2 w 175"/>
                  <a:gd name="T1" fmla="*/ 157 h 177"/>
                  <a:gd name="T2" fmla="*/ 10 w 175"/>
                  <a:gd name="T3" fmla="*/ 137 h 177"/>
                  <a:gd name="T4" fmla="*/ 26 w 175"/>
                  <a:gd name="T5" fmla="*/ 96 h 177"/>
                  <a:gd name="T6" fmla="*/ 50 w 175"/>
                  <a:gd name="T7" fmla="*/ 33 h 177"/>
                  <a:gd name="T8" fmla="*/ 60 w 175"/>
                  <a:gd name="T9" fmla="*/ 24 h 177"/>
                  <a:gd name="T10" fmla="*/ 157 w 175"/>
                  <a:gd name="T11" fmla="*/ 1 h 177"/>
                  <a:gd name="T12" fmla="*/ 172 w 175"/>
                  <a:gd name="T13" fmla="*/ 8 h 177"/>
                  <a:gd name="T14" fmla="*/ 170 w 175"/>
                  <a:gd name="T15" fmla="*/ 24 h 177"/>
                  <a:gd name="T16" fmla="*/ 24 w 175"/>
                  <a:gd name="T17" fmla="*/ 173 h 177"/>
                  <a:gd name="T18" fmla="*/ 13 w 175"/>
                  <a:gd name="T19" fmla="*/ 177 h 177"/>
                  <a:gd name="T20" fmla="*/ 4 w 175"/>
                  <a:gd name="T21" fmla="*/ 173 h 177"/>
                  <a:gd name="T22" fmla="*/ 1 w 175"/>
                  <a:gd name="T23" fmla="*/ 166 h 177"/>
                  <a:gd name="T24" fmla="*/ 2 w 175"/>
                  <a:gd name="T25" fmla="*/ 158 h 177"/>
                  <a:gd name="T26" fmla="*/ 2 w 175"/>
                  <a:gd name="T27" fmla="*/ 157 h 177"/>
                  <a:gd name="T28" fmla="*/ 9 w 175"/>
                  <a:gd name="T29" fmla="*/ 160 h 177"/>
                  <a:gd name="T30" fmla="*/ 17 w 175"/>
                  <a:gd name="T31" fmla="*/ 140 h 177"/>
                  <a:gd name="T32" fmla="*/ 33 w 175"/>
                  <a:gd name="T33" fmla="*/ 98 h 177"/>
                  <a:gd name="T34" fmla="*/ 57 w 175"/>
                  <a:gd name="T35" fmla="*/ 35 h 177"/>
                  <a:gd name="T36" fmla="*/ 62 w 175"/>
                  <a:gd name="T37" fmla="*/ 32 h 177"/>
                  <a:gd name="T38" fmla="*/ 159 w 175"/>
                  <a:gd name="T39" fmla="*/ 9 h 177"/>
                  <a:gd name="T40" fmla="*/ 166 w 175"/>
                  <a:gd name="T41" fmla="*/ 12 h 177"/>
                  <a:gd name="T42" fmla="*/ 165 w 175"/>
                  <a:gd name="T43" fmla="*/ 19 h 177"/>
                  <a:gd name="T44" fmla="*/ 18 w 175"/>
                  <a:gd name="T45" fmla="*/ 168 h 177"/>
                  <a:gd name="T46" fmla="*/ 14 w 175"/>
                  <a:gd name="T47" fmla="*/ 170 h 177"/>
                  <a:gd name="T48" fmla="*/ 10 w 175"/>
                  <a:gd name="T49" fmla="*/ 168 h 177"/>
                  <a:gd name="T50" fmla="*/ 8 w 175"/>
                  <a:gd name="T51" fmla="*/ 165 h 177"/>
                  <a:gd name="T52" fmla="*/ 8 w 175"/>
                  <a:gd name="T53" fmla="*/ 161 h 177"/>
                  <a:gd name="T54" fmla="*/ 9 w 175"/>
                  <a:gd name="T55" fmla="*/ 16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75" h="177">
                    <a:moveTo>
                      <a:pt x="2" y="157"/>
                    </a:moveTo>
                    <a:cubicBezTo>
                      <a:pt x="5" y="151"/>
                      <a:pt x="7" y="144"/>
                      <a:pt x="10" y="137"/>
                    </a:cubicBezTo>
                    <a:cubicBezTo>
                      <a:pt x="15" y="123"/>
                      <a:pt x="21" y="110"/>
                      <a:pt x="26" y="96"/>
                    </a:cubicBezTo>
                    <a:cubicBezTo>
                      <a:pt x="34" y="75"/>
                      <a:pt x="42" y="54"/>
                      <a:pt x="50" y="33"/>
                    </a:cubicBezTo>
                    <a:cubicBezTo>
                      <a:pt x="52" y="28"/>
                      <a:pt x="56" y="25"/>
                      <a:pt x="60" y="24"/>
                    </a:cubicBezTo>
                    <a:cubicBezTo>
                      <a:pt x="157" y="1"/>
                      <a:pt x="157" y="1"/>
                      <a:pt x="157" y="1"/>
                    </a:cubicBezTo>
                    <a:cubicBezTo>
                      <a:pt x="163" y="0"/>
                      <a:pt x="169" y="3"/>
                      <a:pt x="172" y="8"/>
                    </a:cubicBezTo>
                    <a:cubicBezTo>
                      <a:pt x="175" y="13"/>
                      <a:pt x="174" y="20"/>
                      <a:pt x="170" y="24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1" y="176"/>
                      <a:pt x="17" y="177"/>
                      <a:pt x="13" y="177"/>
                    </a:cubicBezTo>
                    <a:cubicBezTo>
                      <a:pt x="10" y="177"/>
                      <a:pt x="7" y="176"/>
                      <a:pt x="4" y="173"/>
                    </a:cubicBezTo>
                    <a:cubicBezTo>
                      <a:pt x="2" y="171"/>
                      <a:pt x="1" y="168"/>
                      <a:pt x="1" y="166"/>
                    </a:cubicBezTo>
                    <a:cubicBezTo>
                      <a:pt x="0" y="163"/>
                      <a:pt x="1" y="160"/>
                      <a:pt x="2" y="158"/>
                    </a:cubicBezTo>
                    <a:cubicBezTo>
                      <a:pt x="2" y="157"/>
                      <a:pt x="2" y="157"/>
                      <a:pt x="2" y="157"/>
                    </a:cubicBezTo>
                    <a:close/>
                    <a:moveTo>
                      <a:pt x="9" y="160"/>
                    </a:moveTo>
                    <a:cubicBezTo>
                      <a:pt x="12" y="154"/>
                      <a:pt x="14" y="146"/>
                      <a:pt x="17" y="140"/>
                    </a:cubicBezTo>
                    <a:cubicBezTo>
                      <a:pt x="22" y="126"/>
                      <a:pt x="28" y="112"/>
                      <a:pt x="33" y="98"/>
                    </a:cubicBezTo>
                    <a:cubicBezTo>
                      <a:pt x="41" y="77"/>
                      <a:pt x="49" y="56"/>
                      <a:pt x="57" y="35"/>
                    </a:cubicBezTo>
                    <a:cubicBezTo>
                      <a:pt x="58" y="33"/>
                      <a:pt x="60" y="32"/>
                      <a:pt x="62" y="32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62" y="8"/>
                      <a:pt x="165" y="9"/>
                      <a:pt x="166" y="12"/>
                    </a:cubicBezTo>
                    <a:cubicBezTo>
                      <a:pt x="167" y="14"/>
                      <a:pt x="167" y="17"/>
                      <a:pt x="165" y="19"/>
                    </a:cubicBezTo>
                    <a:cubicBezTo>
                      <a:pt x="18" y="168"/>
                      <a:pt x="18" y="168"/>
                      <a:pt x="18" y="168"/>
                    </a:cubicBezTo>
                    <a:cubicBezTo>
                      <a:pt x="17" y="169"/>
                      <a:pt x="15" y="170"/>
                      <a:pt x="14" y="170"/>
                    </a:cubicBezTo>
                    <a:cubicBezTo>
                      <a:pt x="12" y="170"/>
                      <a:pt x="11" y="169"/>
                      <a:pt x="10" y="168"/>
                    </a:cubicBezTo>
                    <a:cubicBezTo>
                      <a:pt x="9" y="167"/>
                      <a:pt x="8" y="166"/>
                      <a:pt x="8" y="165"/>
                    </a:cubicBezTo>
                    <a:cubicBezTo>
                      <a:pt x="8" y="163"/>
                      <a:pt x="8" y="162"/>
                      <a:pt x="8" y="161"/>
                    </a:cubicBezTo>
                    <a:cubicBezTo>
                      <a:pt x="8" y="161"/>
                      <a:pt x="9" y="161"/>
                      <a:pt x="9" y="16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4" name="Oval 74"/>
              <p:cNvSpPr>
                <a:spLocks noChangeArrowheads="1"/>
              </p:cNvSpPr>
              <p:nvPr/>
            </p:nvSpPr>
            <p:spPr bwMode="auto">
              <a:xfrm>
                <a:off x="6128656" y="8295831"/>
                <a:ext cx="13187" cy="13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5" name="Freeform 75"/>
              <p:cNvSpPr>
                <a:spLocks/>
              </p:cNvSpPr>
              <p:nvPr/>
            </p:nvSpPr>
            <p:spPr bwMode="auto">
              <a:xfrm>
                <a:off x="6072833" y="8642637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6" name="Freeform 76"/>
              <p:cNvSpPr>
                <a:spLocks/>
              </p:cNvSpPr>
              <p:nvPr/>
            </p:nvSpPr>
            <p:spPr bwMode="auto">
              <a:xfrm>
                <a:off x="6072833" y="8613187"/>
                <a:ext cx="86592" cy="29450"/>
              </a:xfrm>
              <a:custGeom>
                <a:avLst/>
                <a:gdLst>
                  <a:gd name="T0" fmla="*/ 0 w 197"/>
                  <a:gd name="T1" fmla="*/ 0 h 67"/>
                  <a:gd name="T2" fmla="*/ 197 w 197"/>
                  <a:gd name="T3" fmla="*/ 0 h 67"/>
                  <a:gd name="T4" fmla="*/ 197 w 197"/>
                  <a:gd name="T5" fmla="*/ 67 h 67"/>
                  <a:gd name="T6" fmla="*/ 0 w 197"/>
                  <a:gd name="T7" fmla="*/ 67 h 67"/>
                  <a:gd name="T8" fmla="*/ 0 w 197"/>
                  <a:gd name="T9" fmla="*/ 0 h 67"/>
                  <a:gd name="T10" fmla="*/ 0 w 19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7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7" name="Freeform 77"/>
              <p:cNvSpPr>
                <a:spLocks/>
              </p:cNvSpPr>
              <p:nvPr/>
            </p:nvSpPr>
            <p:spPr bwMode="auto">
              <a:xfrm>
                <a:off x="6072833" y="8584177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8" name="Freeform 78"/>
              <p:cNvSpPr>
                <a:spLocks/>
              </p:cNvSpPr>
              <p:nvPr/>
            </p:nvSpPr>
            <p:spPr bwMode="auto">
              <a:xfrm>
                <a:off x="6072833" y="8555166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6159425" y="8555166"/>
                <a:ext cx="86153" cy="29010"/>
              </a:xfrm>
              <a:custGeom>
                <a:avLst/>
                <a:gdLst>
                  <a:gd name="T0" fmla="*/ 0 w 196"/>
                  <a:gd name="T1" fmla="*/ 66 h 66"/>
                  <a:gd name="T2" fmla="*/ 196 w 196"/>
                  <a:gd name="T3" fmla="*/ 66 h 66"/>
                  <a:gd name="T4" fmla="*/ 196 w 196"/>
                  <a:gd name="T5" fmla="*/ 0 h 66"/>
                  <a:gd name="T6" fmla="*/ 0 w 196"/>
                  <a:gd name="T7" fmla="*/ 0 h 66"/>
                  <a:gd name="T8" fmla="*/ 0 w 196"/>
                  <a:gd name="T9" fmla="*/ 66 h 66"/>
                  <a:gd name="T10" fmla="*/ 0 w 196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6">
                    <a:moveTo>
                      <a:pt x="0" y="66"/>
                    </a:moveTo>
                    <a:lnTo>
                      <a:pt x="196" y="66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5" name="Freeform 80"/>
              <p:cNvSpPr>
                <a:spLocks/>
              </p:cNvSpPr>
              <p:nvPr/>
            </p:nvSpPr>
            <p:spPr bwMode="auto">
              <a:xfrm>
                <a:off x="6159425" y="8497585"/>
                <a:ext cx="86153" cy="29010"/>
              </a:xfrm>
              <a:custGeom>
                <a:avLst/>
                <a:gdLst>
                  <a:gd name="T0" fmla="*/ 0 w 196"/>
                  <a:gd name="T1" fmla="*/ 66 h 66"/>
                  <a:gd name="T2" fmla="*/ 196 w 196"/>
                  <a:gd name="T3" fmla="*/ 66 h 66"/>
                  <a:gd name="T4" fmla="*/ 196 w 196"/>
                  <a:gd name="T5" fmla="*/ 0 h 66"/>
                  <a:gd name="T6" fmla="*/ 0 w 196"/>
                  <a:gd name="T7" fmla="*/ 0 h 66"/>
                  <a:gd name="T8" fmla="*/ 0 w 196"/>
                  <a:gd name="T9" fmla="*/ 66 h 66"/>
                  <a:gd name="T10" fmla="*/ 0 w 196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6">
                    <a:moveTo>
                      <a:pt x="0" y="66"/>
                    </a:moveTo>
                    <a:lnTo>
                      <a:pt x="196" y="66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6" name="Freeform 81"/>
              <p:cNvSpPr>
                <a:spLocks/>
              </p:cNvSpPr>
              <p:nvPr/>
            </p:nvSpPr>
            <p:spPr bwMode="auto">
              <a:xfrm>
                <a:off x="6159425" y="8584177"/>
                <a:ext cx="86153" cy="29010"/>
              </a:xfrm>
              <a:custGeom>
                <a:avLst/>
                <a:gdLst>
                  <a:gd name="T0" fmla="*/ 0 w 196"/>
                  <a:gd name="T1" fmla="*/ 66 h 66"/>
                  <a:gd name="T2" fmla="*/ 196 w 196"/>
                  <a:gd name="T3" fmla="*/ 66 h 66"/>
                  <a:gd name="T4" fmla="*/ 196 w 196"/>
                  <a:gd name="T5" fmla="*/ 0 h 66"/>
                  <a:gd name="T6" fmla="*/ 0 w 196"/>
                  <a:gd name="T7" fmla="*/ 0 h 66"/>
                  <a:gd name="T8" fmla="*/ 0 w 196"/>
                  <a:gd name="T9" fmla="*/ 66 h 66"/>
                  <a:gd name="T10" fmla="*/ 0 w 196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6">
                    <a:moveTo>
                      <a:pt x="0" y="66"/>
                    </a:moveTo>
                    <a:lnTo>
                      <a:pt x="196" y="66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7" name="Freeform 82"/>
              <p:cNvSpPr>
                <a:spLocks/>
              </p:cNvSpPr>
              <p:nvPr/>
            </p:nvSpPr>
            <p:spPr bwMode="auto">
              <a:xfrm>
                <a:off x="6159425" y="8526595"/>
                <a:ext cx="86153" cy="28571"/>
              </a:xfrm>
              <a:custGeom>
                <a:avLst/>
                <a:gdLst>
                  <a:gd name="T0" fmla="*/ 0 w 196"/>
                  <a:gd name="T1" fmla="*/ 65 h 65"/>
                  <a:gd name="T2" fmla="*/ 196 w 196"/>
                  <a:gd name="T3" fmla="*/ 65 h 65"/>
                  <a:gd name="T4" fmla="*/ 196 w 196"/>
                  <a:gd name="T5" fmla="*/ 0 h 65"/>
                  <a:gd name="T6" fmla="*/ 0 w 196"/>
                  <a:gd name="T7" fmla="*/ 0 h 65"/>
                  <a:gd name="T8" fmla="*/ 0 w 196"/>
                  <a:gd name="T9" fmla="*/ 65 h 65"/>
                  <a:gd name="T10" fmla="*/ 0 w 196"/>
                  <a:gd name="T1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5">
                    <a:moveTo>
                      <a:pt x="0" y="65"/>
                    </a:moveTo>
                    <a:lnTo>
                      <a:pt x="196" y="65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8" name="Freeform 83"/>
              <p:cNvSpPr>
                <a:spLocks/>
              </p:cNvSpPr>
              <p:nvPr/>
            </p:nvSpPr>
            <p:spPr bwMode="auto">
              <a:xfrm>
                <a:off x="6159425" y="8613187"/>
                <a:ext cx="86153" cy="29450"/>
              </a:xfrm>
              <a:custGeom>
                <a:avLst/>
                <a:gdLst>
                  <a:gd name="T0" fmla="*/ 0 w 196"/>
                  <a:gd name="T1" fmla="*/ 67 h 67"/>
                  <a:gd name="T2" fmla="*/ 196 w 196"/>
                  <a:gd name="T3" fmla="*/ 67 h 67"/>
                  <a:gd name="T4" fmla="*/ 196 w 196"/>
                  <a:gd name="T5" fmla="*/ 0 h 67"/>
                  <a:gd name="T6" fmla="*/ 0 w 196"/>
                  <a:gd name="T7" fmla="*/ 0 h 67"/>
                  <a:gd name="T8" fmla="*/ 0 w 196"/>
                  <a:gd name="T9" fmla="*/ 67 h 67"/>
                  <a:gd name="T10" fmla="*/ 0 w 196"/>
                  <a:gd name="T1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7">
                    <a:moveTo>
                      <a:pt x="0" y="67"/>
                    </a:moveTo>
                    <a:lnTo>
                      <a:pt x="196" y="67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9" name="Freeform 84"/>
              <p:cNvSpPr>
                <a:spLocks/>
              </p:cNvSpPr>
              <p:nvPr/>
            </p:nvSpPr>
            <p:spPr bwMode="auto">
              <a:xfrm>
                <a:off x="6159425" y="8642637"/>
                <a:ext cx="86153" cy="29010"/>
              </a:xfrm>
              <a:custGeom>
                <a:avLst/>
                <a:gdLst>
                  <a:gd name="T0" fmla="*/ 0 w 196"/>
                  <a:gd name="T1" fmla="*/ 66 h 66"/>
                  <a:gd name="T2" fmla="*/ 196 w 196"/>
                  <a:gd name="T3" fmla="*/ 66 h 66"/>
                  <a:gd name="T4" fmla="*/ 196 w 196"/>
                  <a:gd name="T5" fmla="*/ 0 h 66"/>
                  <a:gd name="T6" fmla="*/ 0 w 196"/>
                  <a:gd name="T7" fmla="*/ 0 h 66"/>
                  <a:gd name="T8" fmla="*/ 0 w 196"/>
                  <a:gd name="T9" fmla="*/ 66 h 66"/>
                  <a:gd name="T10" fmla="*/ 0 w 196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6">
                    <a:moveTo>
                      <a:pt x="0" y="66"/>
                    </a:moveTo>
                    <a:lnTo>
                      <a:pt x="196" y="66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0" name="Freeform 85"/>
              <p:cNvSpPr>
                <a:spLocks/>
              </p:cNvSpPr>
              <p:nvPr/>
            </p:nvSpPr>
            <p:spPr bwMode="auto">
              <a:xfrm>
                <a:off x="5986241" y="8642637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1" name="Freeform 86"/>
              <p:cNvSpPr>
                <a:spLocks/>
              </p:cNvSpPr>
              <p:nvPr/>
            </p:nvSpPr>
            <p:spPr bwMode="auto">
              <a:xfrm>
                <a:off x="5986241" y="8613187"/>
                <a:ext cx="86592" cy="29450"/>
              </a:xfrm>
              <a:custGeom>
                <a:avLst/>
                <a:gdLst>
                  <a:gd name="T0" fmla="*/ 0 w 197"/>
                  <a:gd name="T1" fmla="*/ 0 h 67"/>
                  <a:gd name="T2" fmla="*/ 197 w 197"/>
                  <a:gd name="T3" fmla="*/ 0 h 67"/>
                  <a:gd name="T4" fmla="*/ 197 w 197"/>
                  <a:gd name="T5" fmla="*/ 67 h 67"/>
                  <a:gd name="T6" fmla="*/ 0 w 197"/>
                  <a:gd name="T7" fmla="*/ 67 h 67"/>
                  <a:gd name="T8" fmla="*/ 0 w 197"/>
                  <a:gd name="T9" fmla="*/ 0 h 67"/>
                  <a:gd name="T10" fmla="*/ 0 w 19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7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2" name="Freeform 87"/>
              <p:cNvSpPr>
                <a:spLocks/>
              </p:cNvSpPr>
              <p:nvPr/>
            </p:nvSpPr>
            <p:spPr bwMode="auto">
              <a:xfrm>
                <a:off x="5986241" y="8584177"/>
                <a:ext cx="86592" cy="29010"/>
              </a:xfrm>
              <a:custGeom>
                <a:avLst/>
                <a:gdLst>
                  <a:gd name="T0" fmla="*/ 0 w 197"/>
                  <a:gd name="T1" fmla="*/ 0 h 66"/>
                  <a:gd name="T2" fmla="*/ 197 w 197"/>
                  <a:gd name="T3" fmla="*/ 0 h 66"/>
                  <a:gd name="T4" fmla="*/ 197 w 197"/>
                  <a:gd name="T5" fmla="*/ 66 h 66"/>
                  <a:gd name="T6" fmla="*/ 0 w 197"/>
                  <a:gd name="T7" fmla="*/ 66 h 66"/>
                  <a:gd name="T8" fmla="*/ 0 w 197"/>
                  <a:gd name="T9" fmla="*/ 0 h 66"/>
                  <a:gd name="T10" fmla="*/ 0 w 197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6">
                    <a:moveTo>
                      <a:pt x="0" y="0"/>
                    </a:moveTo>
                    <a:lnTo>
                      <a:pt x="197" y="0"/>
                    </a:lnTo>
                    <a:lnTo>
                      <a:pt x="197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3" name="Freeform 88"/>
              <p:cNvSpPr>
                <a:spLocks/>
              </p:cNvSpPr>
              <p:nvPr/>
            </p:nvSpPr>
            <p:spPr bwMode="auto">
              <a:xfrm>
                <a:off x="6115909" y="8642637"/>
                <a:ext cx="43516" cy="29010"/>
              </a:xfrm>
              <a:custGeom>
                <a:avLst/>
                <a:gdLst>
                  <a:gd name="T0" fmla="*/ 0 w 99"/>
                  <a:gd name="T1" fmla="*/ 0 h 66"/>
                  <a:gd name="T2" fmla="*/ 99 w 99"/>
                  <a:gd name="T3" fmla="*/ 0 h 66"/>
                  <a:gd name="T4" fmla="*/ 99 w 99"/>
                  <a:gd name="T5" fmla="*/ 66 h 66"/>
                  <a:gd name="T6" fmla="*/ 0 w 99"/>
                  <a:gd name="T7" fmla="*/ 66 h 66"/>
                  <a:gd name="T8" fmla="*/ 0 w 99"/>
                  <a:gd name="T9" fmla="*/ 0 h 66"/>
                  <a:gd name="T10" fmla="*/ 0 w 99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66">
                    <a:moveTo>
                      <a:pt x="0" y="0"/>
                    </a:moveTo>
                    <a:lnTo>
                      <a:pt x="99" y="0"/>
                    </a:lnTo>
                    <a:lnTo>
                      <a:pt x="99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4" name="Freeform 89"/>
              <p:cNvSpPr>
                <a:spLocks/>
              </p:cNvSpPr>
              <p:nvPr/>
            </p:nvSpPr>
            <p:spPr bwMode="auto">
              <a:xfrm>
                <a:off x="6115909" y="8613187"/>
                <a:ext cx="43516" cy="29450"/>
              </a:xfrm>
              <a:custGeom>
                <a:avLst/>
                <a:gdLst>
                  <a:gd name="T0" fmla="*/ 0 w 99"/>
                  <a:gd name="T1" fmla="*/ 0 h 67"/>
                  <a:gd name="T2" fmla="*/ 99 w 99"/>
                  <a:gd name="T3" fmla="*/ 0 h 67"/>
                  <a:gd name="T4" fmla="*/ 99 w 99"/>
                  <a:gd name="T5" fmla="*/ 67 h 67"/>
                  <a:gd name="T6" fmla="*/ 0 w 99"/>
                  <a:gd name="T7" fmla="*/ 67 h 67"/>
                  <a:gd name="T8" fmla="*/ 0 w 99"/>
                  <a:gd name="T9" fmla="*/ 0 h 67"/>
                  <a:gd name="T10" fmla="*/ 0 w 99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67">
                    <a:moveTo>
                      <a:pt x="0" y="0"/>
                    </a:moveTo>
                    <a:lnTo>
                      <a:pt x="99" y="0"/>
                    </a:lnTo>
                    <a:lnTo>
                      <a:pt x="9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5" name="Freeform 90"/>
              <p:cNvSpPr>
                <a:spLocks/>
              </p:cNvSpPr>
              <p:nvPr/>
            </p:nvSpPr>
            <p:spPr bwMode="auto">
              <a:xfrm>
                <a:off x="6115909" y="8584177"/>
                <a:ext cx="43516" cy="29010"/>
              </a:xfrm>
              <a:custGeom>
                <a:avLst/>
                <a:gdLst>
                  <a:gd name="T0" fmla="*/ 0 w 99"/>
                  <a:gd name="T1" fmla="*/ 0 h 66"/>
                  <a:gd name="T2" fmla="*/ 99 w 99"/>
                  <a:gd name="T3" fmla="*/ 0 h 66"/>
                  <a:gd name="T4" fmla="*/ 99 w 99"/>
                  <a:gd name="T5" fmla="*/ 66 h 66"/>
                  <a:gd name="T6" fmla="*/ 0 w 99"/>
                  <a:gd name="T7" fmla="*/ 66 h 66"/>
                  <a:gd name="T8" fmla="*/ 0 w 99"/>
                  <a:gd name="T9" fmla="*/ 0 h 66"/>
                  <a:gd name="T10" fmla="*/ 0 w 99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66">
                    <a:moveTo>
                      <a:pt x="0" y="0"/>
                    </a:moveTo>
                    <a:lnTo>
                      <a:pt x="99" y="0"/>
                    </a:lnTo>
                    <a:lnTo>
                      <a:pt x="99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6" name="Freeform 91"/>
              <p:cNvSpPr>
                <a:spLocks/>
              </p:cNvSpPr>
              <p:nvPr/>
            </p:nvSpPr>
            <p:spPr bwMode="auto">
              <a:xfrm>
                <a:off x="6115909" y="8555166"/>
                <a:ext cx="43516" cy="29010"/>
              </a:xfrm>
              <a:custGeom>
                <a:avLst/>
                <a:gdLst>
                  <a:gd name="T0" fmla="*/ 0 w 99"/>
                  <a:gd name="T1" fmla="*/ 0 h 66"/>
                  <a:gd name="T2" fmla="*/ 99 w 99"/>
                  <a:gd name="T3" fmla="*/ 0 h 66"/>
                  <a:gd name="T4" fmla="*/ 99 w 99"/>
                  <a:gd name="T5" fmla="*/ 66 h 66"/>
                  <a:gd name="T6" fmla="*/ 0 w 99"/>
                  <a:gd name="T7" fmla="*/ 66 h 66"/>
                  <a:gd name="T8" fmla="*/ 0 w 99"/>
                  <a:gd name="T9" fmla="*/ 0 h 66"/>
                  <a:gd name="T10" fmla="*/ 0 w 99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66">
                    <a:moveTo>
                      <a:pt x="0" y="0"/>
                    </a:moveTo>
                    <a:lnTo>
                      <a:pt x="99" y="0"/>
                    </a:lnTo>
                    <a:lnTo>
                      <a:pt x="99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7" name="Freeform 92"/>
              <p:cNvSpPr>
                <a:spLocks/>
              </p:cNvSpPr>
              <p:nvPr/>
            </p:nvSpPr>
            <p:spPr bwMode="auto">
              <a:xfrm>
                <a:off x="6202501" y="8555166"/>
                <a:ext cx="43076" cy="29010"/>
              </a:xfrm>
              <a:custGeom>
                <a:avLst/>
                <a:gdLst>
                  <a:gd name="T0" fmla="*/ 0 w 98"/>
                  <a:gd name="T1" fmla="*/ 66 h 66"/>
                  <a:gd name="T2" fmla="*/ 98 w 98"/>
                  <a:gd name="T3" fmla="*/ 66 h 66"/>
                  <a:gd name="T4" fmla="*/ 98 w 98"/>
                  <a:gd name="T5" fmla="*/ 0 h 66"/>
                  <a:gd name="T6" fmla="*/ 0 w 98"/>
                  <a:gd name="T7" fmla="*/ 0 h 66"/>
                  <a:gd name="T8" fmla="*/ 0 w 98"/>
                  <a:gd name="T9" fmla="*/ 66 h 66"/>
                  <a:gd name="T10" fmla="*/ 0 w 98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66"/>
                    </a:moveTo>
                    <a:lnTo>
                      <a:pt x="98" y="66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8" name="Freeform 93"/>
              <p:cNvSpPr>
                <a:spLocks/>
              </p:cNvSpPr>
              <p:nvPr/>
            </p:nvSpPr>
            <p:spPr bwMode="auto">
              <a:xfrm>
                <a:off x="6202501" y="8497585"/>
                <a:ext cx="43076" cy="29010"/>
              </a:xfrm>
              <a:custGeom>
                <a:avLst/>
                <a:gdLst>
                  <a:gd name="T0" fmla="*/ 0 w 98"/>
                  <a:gd name="T1" fmla="*/ 66 h 66"/>
                  <a:gd name="T2" fmla="*/ 98 w 98"/>
                  <a:gd name="T3" fmla="*/ 66 h 66"/>
                  <a:gd name="T4" fmla="*/ 98 w 98"/>
                  <a:gd name="T5" fmla="*/ 0 h 66"/>
                  <a:gd name="T6" fmla="*/ 0 w 98"/>
                  <a:gd name="T7" fmla="*/ 0 h 66"/>
                  <a:gd name="T8" fmla="*/ 0 w 98"/>
                  <a:gd name="T9" fmla="*/ 66 h 66"/>
                  <a:gd name="T10" fmla="*/ 0 w 98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66"/>
                    </a:moveTo>
                    <a:lnTo>
                      <a:pt x="98" y="66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9" name="Freeform 94"/>
              <p:cNvSpPr>
                <a:spLocks/>
              </p:cNvSpPr>
              <p:nvPr/>
            </p:nvSpPr>
            <p:spPr bwMode="auto">
              <a:xfrm>
                <a:off x="6202501" y="8584177"/>
                <a:ext cx="43076" cy="29010"/>
              </a:xfrm>
              <a:custGeom>
                <a:avLst/>
                <a:gdLst>
                  <a:gd name="T0" fmla="*/ 0 w 98"/>
                  <a:gd name="T1" fmla="*/ 66 h 66"/>
                  <a:gd name="T2" fmla="*/ 98 w 98"/>
                  <a:gd name="T3" fmla="*/ 66 h 66"/>
                  <a:gd name="T4" fmla="*/ 98 w 98"/>
                  <a:gd name="T5" fmla="*/ 0 h 66"/>
                  <a:gd name="T6" fmla="*/ 0 w 98"/>
                  <a:gd name="T7" fmla="*/ 0 h 66"/>
                  <a:gd name="T8" fmla="*/ 0 w 98"/>
                  <a:gd name="T9" fmla="*/ 66 h 66"/>
                  <a:gd name="T10" fmla="*/ 0 w 98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66"/>
                    </a:moveTo>
                    <a:lnTo>
                      <a:pt x="98" y="66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0" name="Freeform 95"/>
              <p:cNvSpPr>
                <a:spLocks/>
              </p:cNvSpPr>
              <p:nvPr/>
            </p:nvSpPr>
            <p:spPr bwMode="auto">
              <a:xfrm>
                <a:off x="6202501" y="8526595"/>
                <a:ext cx="43076" cy="28571"/>
              </a:xfrm>
              <a:custGeom>
                <a:avLst/>
                <a:gdLst>
                  <a:gd name="T0" fmla="*/ 0 w 98"/>
                  <a:gd name="T1" fmla="*/ 65 h 65"/>
                  <a:gd name="T2" fmla="*/ 98 w 98"/>
                  <a:gd name="T3" fmla="*/ 65 h 65"/>
                  <a:gd name="T4" fmla="*/ 98 w 98"/>
                  <a:gd name="T5" fmla="*/ 0 h 65"/>
                  <a:gd name="T6" fmla="*/ 0 w 98"/>
                  <a:gd name="T7" fmla="*/ 0 h 65"/>
                  <a:gd name="T8" fmla="*/ 0 w 98"/>
                  <a:gd name="T9" fmla="*/ 65 h 65"/>
                  <a:gd name="T10" fmla="*/ 0 w 98"/>
                  <a:gd name="T1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5">
                    <a:moveTo>
                      <a:pt x="0" y="65"/>
                    </a:moveTo>
                    <a:lnTo>
                      <a:pt x="98" y="65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1" name="Freeform 96"/>
              <p:cNvSpPr>
                <a:spLocks/>
              </p:cNvSpPr>
              <p:nvPr/>
            </p:nvSpPr>
            <p:spPr bwMode="auto">
              <a:xfrm>
                <a:off x="6202501" y="8613187"/>
                <a:ext cx="43076" cy="29450"/>
              </a:xfrm>
              <a:custGeom>
                <a:avLst/>
                <a:gdLst>
                  <a:gd name="T0" fmla="*/ 0 w 98"/>
                  <a:gd name="T1" fmla="*/ 67 h 67"/>
                  <a:gd name="T2" fmla="*/ 98 w 98"/>
                  <a:gd name="T3" fmla="*/ 67 h 67"/>
                  <a:gd name="T4" fmla="*/ 98 w 98"/>
                  <a:gd name="T5" fmla="*/ 0 h 67"/>
                  <a:gd name="T6" fmla="*/ 0 w 98"/>
                  <a:gd name="T7" fmla="*/ 0 h 67"/>
                  <a:gd name="T8" fmla="*/ 0 w 98"/>
                  <a:gd name="T9" fmla="*/ 67 h 67"/>
                  <a:gd name="T10" fmla="*/ 0 w 98"/>
                  <a:gd name="T1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7">
                    <a:moveTo>
                      <a:pt x="0" y="67"/>
                    </a:moveTo>
                    <a:lnTo>
                      <a:pt x="98" y="67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2" name="Freeform 97"/>
              <p:cNvSpPr>
                <a:spLocks/>
              </p:cNvSpPr>
              <p:nvPr/>
            </p:nvSpPr>
            <p:spPr bwMode="auto">
              <a:xfrm>
                <a:off x="6202501" y="8642637"/>
                <a:ext cx="43076" cy="29010"/>
              </a:xfrm>
              <a:custGeom>
                <a:avLst/>
                <a:gdLst>
                  <a:gd name="T0" fmla="*/ 0 w 98"/>
                  <a:gd name="T1" fmla="*/ 66 h 66"/>
                  <a:gd name="T2" fmla="*/ 98 w 98"/>
                  <a:gd name="T3" fmla="*/ 66 h 66"/>
                  <a:gd name="T4" fmla="*/ 98 w 98"/>
                  <a:gd name="T5" fmla="*/ 0 h 66"/>
                  <a:gd name="T6" fmla="*/ 0 w 98"/>
                  <a:gd name="T7" fmla="*/ 0 h 66"/>
                  <a:gd name="T8" fmla="*/ 0 w 98"/>
                  <a:gd name="T9" fmla="*/ 66 h 66"/>
                  <a:gd name="T10" fmla="*/ 0 w 98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66"/>
                    </a:moveTo>
                    <a:lnTo>
                      <a:pt x="98" y="66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3" name="Freeform 98"/>
              <p:cNvSpPr>
                <a:spLocks/>
              </p:cNvSpPr>
              <p:nvPr/>
            </p:nvSpPr>
            <p:spPr bwMode="auto">
              <a:xfrm>
                <a:off x="6029757" y="8642637"/>
                <a:ext cx="43076" cy="29010"/>
              </a:xfrm>
              <a:custGeom>
                <a:avLst/>
                <a:gdLst>
                  <a:gd name="T0" fmla="*/ 0 w 98"/>
                  <a:gd name="T1" fmla="*/ 0 h 66"/>
                  <a:gd name="T2" fmla="*/ 98 w 98"/>
                  <a:gd name="T3" fmla="*/ 0 h 66"/>
                  <a:gd name="T4" fmla="*/ 98 w 98"/>
                  <a:gd name="T5" fmla="*/ 66 h 66"/>
                  <a:gd name="T6" fmla="*/ 0 w 98"/>
                  <a:gd name="T7" fmla="*/ 66 h 66"/>
                  <a:gd name="T8" fmla="*/ 0 w 98"/>
                  <a:gd name="T9" fmla="*/ 0 h 66"/>
                  <a:gd name="T10" fmla="*/ 0 w 98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0"/>
                    </a:moveTo>
                    <a:lnTo>
                      <a:pt x="98" y="0"/>
                    </a:lnTo>
                    <a:lnTo>
                      <a:pt x="98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4" name="Freeform 99"/>
              <p:cNvSpPr>
                <a:spLocks/>
              </p:cNvSpPr>
              <p:nvPr/>
            </p:nvSpPr>
            <p:spPr bwMode="auto">
              <a:xfrm>
                <a:off x="6029757" y="8613187"/>
                <a:ext cx="43076" cy="29450"/>
              </a:xfrm>
              <a:custGeom>
                <a:avLst/>
                <a:gdLst>
                  <a:gd name="T0" fmla="*/ 0 w 98"/>
                  <a:gd name="T1" fmla="*/ 0 h 67"/>
                  <a:gd name="T2" fmla="*/ 98 w 98"/>
                  <a:gd name="T3" fmla="*/ 0 h 67"/>
                  <a:gd name="T4" fmla="*/ 98 w 98"/>
                  <a:gd name="T5" fmla="*/ 67 h 67"/>
                  <a:gd name="T6" fmla="*/ 0 w 98"/>
                  <a:gd name="T7" fmla="*/ 67 h 67"/>
                  <a:gd name="T8" fmla="*/ 0 w 98"/>
                  <a:gd name="T9" fmla="*/ 0 h 67"/>
                  <a:gd name="T10" fmla="*/ 0 w 9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7">
                    <a:moveTo>
                      <a:pt x="0" y="0"/>
                    </a:moveTo>
                    <a:lnTo>
                      <a:pt x="98" y="0"/>
                    </a:lnTo>
                    <a:lnTo>
                      <a:pt x="9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5" name="Freeform 100"/>
              <p:cNvSpPr>
                <a:spLocks/>
              </p:cNvSpPr>
              <p:nvPr/>
            </p:nvSpPr>
            <p:spPr bwMode="auto">
              <a:xfrm>
                <a:off x="6029757" y="8584177"/>
                <a:ext cx="43076" cy="29010"/>
              </a:xfrm>
              <a:custGeom>
                <a:avLst/>
                <a:gdLst>
                  <a:gd name="T0" fmla="*/ 0 w 98"/>
                  <a:gd name="T1" fmla="*/ 0 h 66"/>
                  <a:gd name="T2" fmla="*/ 98 w 98"/>
                  <a:gd name="T3" fmla="*/ 0 h 66"/>
                  <a:gd name="T4" fmla="*/ 98 w 98"/>
                  <a:gd name="T5" fmla="*/ 66 h 66"/>
                  <a:gd name="T6" fmla="*/ 0 w 98"/>
                  <a:gd name="T7" fmla="*/ 66 h 66"/>
                  <a:gd name="T8" fmla="*/ 0 w 98"/>
                  <a:gd name="T9" fmla="*/ 0 h 66"/>
                  <a:gd name="T10" fmla="*/ 0 w 98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6">
                    <a:moveTo>
                      <a:pt x="0" y="0"/>
                    </a:moveTo>
                    <a:lnTo>
                      <a:pt x="98" y="0"/>
                    </a:lnTo>
                    <a:lnTo>
                      <a:pt x="98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9B3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70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8450679" y="4804719"/>
            <a:ext cx="403209" cy="535458"/>
            <a:chOff x="6905834" y="4415171"/>
            <a:chExt cx="259193" cy="357339"/>
          </a:xfrm>
        </p:grpSpPr>
        <p:sp>
          <p:nvSpPr>
            <p:cNvPr id="107" name="Text Box 5"/>
            <p:cNvSpPr txBox="1">
              <a:spLocks noChangeArrowheads="1"/>
            </p:cNvSpPr>
            <p:nvPr/>
          </p:nvSpPr>
          <p:spPr bwMode="auto">
            <a:xfrm>
              <a:off x="6966376" y="4680082"/>
              <a:ext cx="133958" cy="92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spcBef>
                  <a:spcPts val="500"/>
                </a:spcBef>
              </a:pPr>
              <a:r>
                <a:rPr lang="ko-KR" altLang="en-US" sz="9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선사</a:t>
              </a:r>
            </a:p>
          </p:txBody>
        </p:sp>
        <p:sp>
          <p:nvSpPr>
            <p:cNvPr id="108" name="Freeform 330"/>
            <p:cNvSpPr>
              <a:spLocks noEditPoints="1"/>
            </p:cNvSpPr>
            <p:nvPr/>
          </p:nvSpPr>
          <p:spPr bwMode="auto">
            <a:xfrm>
              <a:off x="6905834" y="4415171"/>
              <a:ext cx="259193" cy="259193"/>
            </a:xfrm>
            <a:custGeom>
              <a:avLst/>
              <a:gdLst>
                <a:gd name="T0" fmla="*/ 81 w 150"/>
                <a:gd name="T1" fmla="*/ 92 h 150"/>
                <a:gd name="T2" fmla="*/ 79 w 150"/>
                <a:gd name="T3" fmla="*/ 116 h 150"/>
                <a:gd name="T4" fmla="*/ 100 w 150"/>
                <a:gd name="T5" fmla="*/ 92 h 150"/>
                <a:gd name="T6" fmla="*/ 87 w 150"/>
                <a:gd name="T7" fmla="*/ 88 h 150"/>
                <a:gd name="T8" fmla="*/ 113 w 150"/>
                <a:gd name="T9" fmla="*/ 92 h 150"/>
                <a:gd name="T10" fmla="*/ 102 w 150"/>
                <a:gd name="T11" fmla="*/ 62 h 150"/>
                <a:gd name="T12" fmla="*/ 117 w 150"/>
                <a:gd name="T13" fmla="*/ 60 h 150"/>
                <a:gd name="T14" fmla="*/ 119 w 150"/>
                <a:gd name="T15" fmla="*/ 65 h 150"/>
                <a:gd name="T16" fmla="*/ 120 w 150"/>
                <a:gd name="T17" fmla="*/ 71 h 150"/>
                <a:gd name="T18" fmla="*/ 87 w 150"/>
                <a:gd name="T19" fmla="*/ 62 h 150"/>
                <a:gd name="T20" fmla="*/ 106 w 150"/>
                <a:gd name="T21" fmla="*/ 43 h 150"/>
                <a:gd name="T22" fmla="*/ 110 w 150"/>
                <a:gd name="T23" fmla="*/ 47 h 150"/>
                <a:gd name="T24" fmla="*/ 91 w 150"/>
                <a:gd name="T25" fmla="*/ 62 h 150"/>
                <a:gd name="T26" fmla="*/ 71 w 150"/>
                <a:gd name="T27" fmla="*/ 31 h 150"/>
                <a:gd name="T28" fmla="*/ 71 w 150"/>
                <a:gd name="T29" fmla="*/ 58 h 150"/>
                <a:gd name="T30" fmla="*/ 71 w 150"/>
                <a:gd name="T31" fmla="*/ 34 h 150"/>
                <a:gd name="T32" fmla="*/ 51 w 150"/>
                <a:gd name="T33" fmla="*/ 58 h 150"/>
                <a:gd name="T34" fmla="*/ 63 w 150"/>
                <a:gd name="T35" fmla="*/ 59 h 150"/>
                <a:gd name="T36" fmla="*/ 31 w 150"/>
                <a:gd name="T37" fmla="*/ 72 h 150"/>
                <a:gd name="T38" fmla="*/ 56 w 150"/>
                <a:gd name="T39" fmla="*/ 84 h 150"/>
                <a:gd name="T40" fmla="*/ 39 w 150"/>
                <a:gd name="T41" fmla="*/ 56 h 150"/>
                <a:gd name="T42" fmla="*/ 53 w 150"/>
                <a:gd name="T43" fmla="*/ 110 h 150"/>
                <a:gd name="T44" fmla="*/ 47 w 150"/>
                <a:gd name="T45" fmla="*/ 110 h 150"/>
                <a:gd name="T46" fmla="*/ 72 w 150"/>
                <a:gd name="T47" fmla="*/ 96 h 150"/>
                <a:gd name="T48" fmla="*/ 68 w 150"/>
                <a:gd name="T49" fmla="*/ 120 h 150"/>
                <a:gd name="T50" fmla="*/ 63 w 150"/>
                <a:gd name="T51" fmla="*/ 118 h 150"/>
                <a:gd name="T52" fmla="*/ 58 w 150"/>
                <a:gd name="T53" fmla="*/ 117 h 150"/>
                <a:gd name="T54" fmla="*/ 70 w 150"/>
                <a:gd name="T55" fmla="*/ 92 h 150"/>
                <a:gd name="T56" fmla="*/ 108 w 150"/>
                <a:gd name="T57" fmla="*/ 137 h 150"/>
                <a:gd name="T58" fmla="*/ 140 w 150"/>
                <a:gd name="T59" fmla="*/ 113 h 150"/>
                <a:gd name="T60" fmla="*/ 150 w 150"/>
                <a:gd name="T61" fmla="*/ 75 h 150"/>
                <a:gd name="T62" fmla="*/ 133 w 150"/>
                <a:gd name="T63" fmla="*/ 68 h 150"/>
                <a:gd name="T64" fmla="*/ 132 w 150"/>
                <a:gd name="T65" fmla="*/ 61 h 150"/>
                <a:gd name="T66" fmla="*/ 129 w 150"/>
                <a:gd name="T67" fmla="*/ 54 h 150"/>
                <a:gd name="T68" fmla="*/ 137 w 150"/>
                <a:gd name="T69" fmla="*/ 42 h 150"/>
                <a:gd name="T70" fmla="*/ 123 w 150"/>
                <a:gd name="T71" fmla="*/ 41 h 150"/>
                <a:gd name="T72" fmla="*/ 118 w 150"/>
                <a:gd name="T73" fmla="*/ 36 h 150"/>
                <a:gd name="T74" fmla="*/ 113 w 150"/>
                <a:gd name="T75" fmla="*/ 31 h 150"/>
                <a:gd name="T76" fmla="*/ 108 w 150"/>
                <a:gd name="T77" fmla="*/ 27 h 150"/>
                <a:gd name="T78" fmla="*/ 102 w 150"/>
                <a:gd name="T79" fmla="*/ 21 h 150"/>
                <a:gd name="T80" fmla="*/ 71 w 150"/>
                <a:gd name="T81" fmla="*/ 17 h 150"/>
                <a:gd name="T82" fmla="*/ 26 w 150"/>
                <a:gd name="T83" fmla="*/ 43 h 150"/>
                <a:gd name="T84" fmla="*/ 14 w 150"/>
                <a:gd name="T85" fmla="*/ 72 h 150"/>
                <a:gd name="T86" fmla="*/ 22 w 150"/>
                <a:gd name="T87" fmla="*/ 104 h 150"/>
                <a:gd name="T88" fmla="*/ 30 w 150"/>
                <a:gd name="T89" fmla="*/ 113 h 150"/>
                <a:gd name="T90" fmla="*/ 38 w 150"/>
                <a:gd name="T91" fmla="*/ 121 h 150"/>
                <a:gd name="T92" fmla="*/ 43 w 150"/>
                <a:gd name="T93" fmla="*/ 124 h 150"/>
                <a:gd name="T94" fmla="*/ 49 w 150"/>
                <a:gd name="T95" fmla="*/ 128 h 150"/>
                <a:gd name="T96" fmla="*/ 55 w 150"/>
                <a:gd name="T97" fmla="*/ 130 h 150"/>
                <a:gd name="T98" fmla="*/ 62 w 150"/>
                <a:gd name="T99" fmla="*/ 132 h 150"/>
                <a:gd name="T100" fmla="*/ 69 w 150"/>
                <a:gd name="T101" fmla="*/ 133 h 150"/>
                <a:gd name="T102" fmla="*/ 78 w 150"/>
                <a:gd name="T103" fmla="*/ 145 h 150"/>
                <a:gd name="T104" fmla="*/ 134 w 150"/>
                <a:gd name="T105" fmla="*/ 74 h 150"/>
                <a:gd name="T106" fmla="*/ 17 w 150"/>
                <a:gd name="T107" fmla="*/ 73 h 150"/>
                <a:gd name="T108" fmla="*/ 53 w 150"/>
                <a:gd name="T109" fmla="*/ 114 h 150"/>
                <a:gd name="T110" fmla="*/ 74 w 150"/>
                <a:gd name="T111" fmla="*/ 120 h 150"/>
                <a:gd name="T112" fmla="*/ 113 w 150"/>
                <a:gd name="T113" fmla="*/ 5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" h="150">
                  <a:moveTo>
                    <a:pt x="76" y="134"/>
                  </a:moveTo>
                  <a:cubicBezTo>
                    <a:pt x="76" y="134"/>
                    <a:pt x="76" y="134"/>
                    <a:pt x="77" y="134"/>
                  </a:cubicBezTo>
                  <a:cubicBezTo>
                    <a:pt x="76" y="134"/>
                    <a:pt x="76" y="134"/>
                    <a:pt x="76" y="134"/>
                  </a:cubicBezTo>
                  <a:close/>
                  <a:moveTo>
                    <a:pt x="75" y="83"/>
                  </a:moveTo>
                  <a:cubicBezTo>
                    <a:pt x="79" y="83"/>
                    <a:pt x="82" y="79"/>
                    <a:pt x="82" y="75"/>
                  </a:cubicBezTo>
                  <a:cubicBezTo>
                    <a:pt x="82" y="71"/>
                    <a:pt x="79" y="68"/>
                    <a:pt x="75" y="68"/>
                  </a:cubicBezTo>
                  <a:cubicBezTo>
                    <a:pt x="71" y="68"/>
                    <a:pt x="68" y="71"/>
                    <a:pt x="68" y="75"/>
                  </a:cubicBezTo>
                  <a:cubicBezTo>
                    <a:pt x="68" y="79"/>
                    <a:pt x="71" y="83"/>
                    <a:pt x="75" y="83"/>
                  </a:cubicBezTo>
                  <a:close/>
                  <a:moveTo>
                    <a:pt x="79" y="93"/>
                  </a:moveTo>
                  <a:cubicBezTo>
                    <a:pt x="80" y="93"/>
                    <a:pt x="80" y="92"/>
                    <a:pt x="81" y="92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5" y="100"/>
                    <a:pt x="88" y="102"/>
                    <a:pt x="88" y="102"/>
                  </a:cubicBezTo>
                  <a:cubicBezTo>
                    <a:pt x="90" y="105"/>
                    <a:pt x="93" y="109"/>
                    <a:pt x="95" y="112"/>
                  </a:cubicBezTo>
                  <a:cubicBezTo>
                    <a:pt x="93" y="113"/>
                    <a:pt x="93" y="113"/>
                    <a:pt x="93" y="113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7" y="115"/>
                    <a:pt x="98" y="114"/>
                    <a:pt x="100" y="112"/>
                  </a:cubicBezTo>
                  <a:cubicBezTo>
                    <a:pt x="94" y="117"/>
                    <a:pt x="87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7" y="114"/>
                    <a:pt x="77" y="108"/>
                    <a:pt x="78" y="105"/>
                  </a:cubicBezTo>
                  <a:cubicBezTo>
                    <a:pt x="78" y="105"/>
                    <a:pt x="79" y="101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3"/>
                    <a:pt x="79" y="93"/>
                    <a:pt x="79" y="93"/>
                  </a:cubicBezTo>
                  <a:close/>
                  <a:moveTo>
                    <a:pt x="87" y="88"/>
                  </a:moveTo>
                  <a:cubicBezTo>
                    <a:pt x="88" y="88"/>
                    <a:pt x="88" y="88"/>
                    <a:pt x="89" y="87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96" y="92"/>
                    <a:pt x="100" y="92"/>
                    <a:pt x="100" y="92"/>
                  </a:cubicBezTo>
                  <a:cubicBezTo>
                    <a:pt x="103" y="93"/>
                    <a:pt x="108" y="96"/>
                    <a:pt x="110" y="97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09" y="105"/>
                    <a:pt x="105" y="109"/>
                    <a:pt x="101" y="112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6" y="108"/>
                    <a:pt x="94" y="103"/>
                    <a:pt x="92" y="100"/>
                  </a:cubicBezTo>
                  <a:cubicBezTo>
                    <a:pt x="92" y="100"/>
                    <a:pt x="92" y="96"/>
                    <a:pt x="88" y="92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87" y="88"/>
                    <a:pt x="87" y="88"/>
                    <a:pt x="87" y="88"/>
                  </a:cubicBezTo>
                  <a:close/>
                  <a:moveTo>
                    <a:pt x="92" y="80"/>
                  </a:moveTo>
                  <a:cubicBezTo>
                    <a:pt x="92" y="80"/>
                    <a:pt x="93" y="79"/>
                    <a:pt x="9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101" y="79"/>
                    <a:pt x="105" y="78"/>
                    <a:pt x="105" y="78"/>
                  </a:cubicBezTo>
                  <a:cubicBezTo>
                    <a:pt x="108" y="77"/>
                    <a:pt x="114" y="77"/>
                    <a:pt x="116" y="77"/>
                  </a:cubicBezTo>
                  <a:cubicBezTo>
                    <a:pt x="116" y="79"/>
                    <a:pt x="116" y="79"/>
                    <a:pt x="116" y="79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19" y="84"/>
                    <a:pt x="118" y="89"/>
                    <a:pt x="116" y="94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0" y="93"/>
                    <a:pt x="105" y="90"/>
                    <a:pt x="102" y="88"/>
                  </a:cubicBezTo>
                  <a:cubicBezTo>
                    <a:pt x="102" y="88"/>
                    <a:pt x="100" y="85"/>
                    <a:pt x="94" y="83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2" y="80"/>
                    <a:pt x="92" y="80"/>
                    <a:pt x="92" y="80"/>
                  </a:cubicBezTo>
                  <a:close/>
                  <a:moveTo>
                    <a:pt x="93" y="71"/>
                  </a:moveTo>
                  <a:cubicBezTo>
                    <a:pt x="92" y="71"/>
                    <a:pt x="92" y="70"/>
                    <a:pt x="92" y="70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100" y="66"/>
                    <a:pt x="102" y="62"/>
                    <a:pt x="102" y="62"/>
                  </a:cubicBezTo>
                  <a:cubicBezTo>
                    <a:pt x="105" y="60"/>
                    <a:pt x="109" y="57"/>
                    <a:pt x="112" y="56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5" y="56"/>
                    <a:pt x="115" y="56"/>
                    <a:pt x="115" y="56"/>
                  </a:cubicBezTo>
                  <a:cubicBezTo>
                    <a:pt x="116" y="56"/>
                    <a:pt x="116" y="57"/>
                    <a:pt x="116" y="57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7"/>
                    <a:pt x="116" y="58"/>
                    <a:pt x="11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17" y="59"/>
                    <a:pt x="117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59"/>
                    <a:pt x="117" y="60"/>
                    <a:pt x="117" y="60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17" y="60"/>
                    <a:pt x="117" y="61"/>
                    <a:pt x="117" y="61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8" y="61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5"/>
                    <a:pt x="119" y="65"/>
                    <a:pt x="119" y="6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7"/>
                    <a:pt x="119" y="67"/>
                    <a:pt x="119" y="67"/>
                  </a:cubicBezTo>
                  <a:cubicBezTo>
                    <a:pt x="119" y="67"/>
                    <a:pt x="119" y="67"/>
                    <a:pt x="119" y="67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69"/>
                    <a:pt x="119" y="69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20" y="70"/>
                    <a:pt x="120" y="71"/>
                  </a:cubicBezTo>
                  <a:cubicBezTo>
                    <a:pt x="120" y="71"/>
                    <a:pt x="120" y="71"/>
                    <a:pt x="120" y="71"/>
                  </a:cubicBezTo>
                  <a:cubicBezTo>
                    <a:pt x="120" y="71"/>
                    <a:pt x="120" y="71"/>
                    <a:pt x="120" y="71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4" y="73"/>
                    <a:pt x="108" y="73"/>
                    <a:pt x="105" y="73"/>
                  </a:cubicBezTo>
                  <a:cubicBezTo>
                    <a:pt x="105" y="73"/>
                    <a:pt x="101" y="71"/>
                    <a:pt x="96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3" y="71"/>
                    <a:pt x="93" y="71"/>
                    <a:pt x="93" y="71"/>
                  </a:cubicBezTo>
                  <a:close/>
                  <a:moveTo>
                    <a:pt x="88" y="63"/>
                  </a:moveTo>
                  <a:cubicBezTo>
                    <a:pt x="88" y="63"/>
                    <a:pt x="87" y="62"/>
                    <a:pt x="87" y="62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92" y="55"/>
                    <a:pt x="92" y="51"/>
                    <a:pt x="92" y="51"/>
                  </a:cubicBezTo>
                  <a:cubicBezTo>
                    <a:pt x="93" y="47"/>
                    <a:pt x="96" y="43"/>
                    <a:pt x="97" y="4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2" y="40"/>
                    <a:pt x="104" y="41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6" y="43"/>
                    <a:pt x="106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3"/>
                    <a:pt x="107" y="44"/>
                    <a:pt x="107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6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8"/>
                    <a:pt x="110" y="48"/>
                    <a:pt x="111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2" y="49"/>
                    <a:pt x="112" y="50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8" y="54"/>
                    <a:pt x="103" y="57"/>
                    <a:pt x="100" y="58"/>
                  </a:cubicBezTo>
                  <a:cubicBezTo>
                    <a:pt x="100" y="58"/>
                    <a:pt x="96" y="59"/>
                    <a:pt x="92" y="63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88" y="63"/>
                    <a:pt x="88" y="63"/>
                    <a:pt x="88" y="63"/>
                  </a:cubicBezTo>
                  <a:close/>
                  <a:moveTo>
                    <a:pt x="80" y="58"/>
                  </a:moveTo>
                  <a:cubicBezTo>
                    <a:pt x="80" y="58"/>
                    <a:pt x="79" y="58"/>
                    <a:pt x="79" y="58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9" y="49"/>
                    <a:pt x="78" y="45"/>
                    <a:pt x="78" y="45"/>
                  </a:cubicBezTo>
                  <a:cubicBezTo>
                    <a:pt x="77" y="42"/>
                    <a:pt x="77" y="37"/>
                    <a:pt x="77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6" y="31"/>
                    <a:pt x="74" y="31"/>
                    <a:pt x="71" y="31"/>
                  </a:cubicBezTo>
                  <a:cubicBezTo>
                    <a:pt x="73" y="31"/>
                    <a:pt x="74" y="31"/>
                    <a:pt x="75" y="31"/>
                  </a:cubicBezTo>
                  <a:cubicBezTo>
                    <a:pt x="83" y="31"/>
                    <a:pt x="91" y="33"/>
                    <a:pt x="98" y="37"/>
                  </a:cubicBezTo>
                  <a:cubicBezTo>
                    <a:pt x="97" y="36"/>
                    <a:pt x="95" y="35"/>
                    <a:pt x="94" y="35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1"/>
                    <a:pt x="90" y="46"/>
                    <a:pt x="88" y="48"/>
                  </a:cubicBezTo>
                  <a:cubicBezTo>
                    <a:pt x="88" y="48"/>
                    <a:pt x="85" y="51"/>
                    <a:pt x="83" y="56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80" y="58"/>
                    <a:pt x="80" y="58"/>
                    <a:pt x="80" y="58"/>
                  </a:cubicBezTo>
                  <a:close/>
                  <a:moveTo>
                    <a:pt x="71" y="58"/>
                  </a:moveTo>
                  <a:cubicBezTo>
                    <a:pt x="71" y="58"/>
                    <a:pt x="70" y="58"/>
                    <a:pt x="70" y="58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6" y="51"/>
                    <a:pt x="62" y="48"/>
                    <a:pt x="62" y="48"/>
                  </a:cubicBezTo>
                  <a:cubicBezTo>
                    <a:pt x="60" y="46"/>
                    <a:pt x="57" y="41"/>
                    <a:pt x="56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9" y="33"/>
                    <a:pt x="65" y="31"/>
                    <a:pt x="71" y="31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3" y="37"/>
                    <a:pt x="73" y="42"/>
                    <a:pt x="73" y="45"/>
                  </a:cubicBezTo>
                  <a:cubicBezTo>
                    <a:pt x="73" y="45"/>
                    <a:pt x="71" y="49"/>
                    <a:pt x="73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8"/>
                    <a:pt x="71" y="58"/>
                    <a:pt x="71" y="58"/>
                  </a:cubicBezTo>
                  <a:close/>
                  <a:moveTo>
                    <a:pt x="63" y="62"/>
                  </a:moveTo>
                  <a:cubicBezTo>
                    <a:pt x="63" y="62"/>
                    <a:pt x="62" y="63"/>
                    <a:pt x="62" y="63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5" y="59"/>
                    <a:pt x="51" y="58"/>
                    <a:pt x="51" y="58"/>
                  </a:cubicBezTo>
                  <a:cubicBezTo>
                    <a:pt x="47" y="57"/>
                    <a:pt x="43" y="55"/>
                    <a:pt x="40" y="53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6"/>
                    <a:pt x="45" y="41"/>
                    <a:pt x="50" y="38"/>
                  </a:cubicBezTo>
                  <a:cubicBezTo>
                    <a:pt x="50" y="38"/>
                    <a:pt x="50" y="38"/>
                    <a:pt x="50" y="39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3"/>
                    <a:pt x="57" y="48"/>
                    <a:pt x="58" y="51"/>
                  </a:cubicBezTo>
                  <a:cubicBezTo>
                    <a:pt x="58" y="51"/>
                    <a:pt x="59" y="55"/>
                    <a:pt x="63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3" y="62"/>
                    <a:pt x="63" y="62"/>
                    <a:pt x="63" y="62"/>
                  </a:cubicBezTo>
                  <a:close/>
                  <a:moveTo>
                    <a:pt x="58" y="70"/>
                  </a:moveTo>
                  <a:cubicBezTo>
                    <a:pt x="58" y="70"/>
                    <a:pt x="58" y="71"/>
                    <a:pt x="58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49" y="71"/>
                    <a:pt x="46" y="73"/>
                    <a:pt x="46" y="73"/>
                  </a:cubicBezTo>
                  <a:cubicBezTo>
                    <a:pt x="42" y="73"/>
                    <a:pt x="37" y="74"/>
                    <a:pt x="34" y="74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74"/>
                    <a:pt x="30" y="76"/>
                    <a:pt x="31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7" y="77"/>
                    <a:pt x="42" y="77"/>
                    <a:pt x="46" y="78"/>
                  </a:cubicBezTo>
                  <a:cubicBezTo>
                    <a:pt x="46" y="78"/>
                    <a:pt x="49" y="79"/>
                    <a:pt x="55" y="78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0"/>
                    <a:pt x="58" y="80"/>
                    <a:pt x="58" y="81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1" y="85"/>
                    <a:pt x="48" y="88"/>
                    <a:pt x="48" y="88"/>
                  </a:cubicBezTo>
                  <a:cubicBezTo>
                    <a:pt x="46" y="90"/>
                    <a:pt x="41" y="93"/>
                    <a:pt x="39" y="95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6" y="97"/>
                    <a:pt x="37" y="99"/>
                    <a:pt x="38" y="101"/>
                  </a:cubicBezTo>
                  <a:cubicBezTo>
                    <a:pt x="33" y="94"/>
                    <a:pt x="30" y="85"/>
                    <a:pt x="30" y="75"/>
                  </a:cubicBezTo>
                  <a:cubicBezTo>
                    <a:pt x="30" y="67"/>
                    <a:pt x="32" y="60"/>
                    <a:pt x="36" y="53"/>
                  </a:cubicBezTo>
                  <a:cubicBezTo>
                    <a:pt x="36" y="54"/>
                    <a:pt x="35" y="55"/>
                    <a:pt x="35" y="56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41" y="57"/>
                    <a:pt x="46" y="60"/>
                    <a:pt x="48" y="63"/>
                  </a:cubicBezTo>
                  <a:cubicBezTo>
                    <a:pt x="48" y="63"/>
                    <a:pt x="51" y="66"/>
                    <a:pt x="56" y="67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8" y="70"/>
                    <a:pt x="58" y="70"/>
                    <a:pt x="58" y="70"/>
                  </a:cubicBezTo>
                  <a:close/>
                  <a:moveTo>
                    <a:pt x="62" y="87"/>
                  </a:moveTo>
                  <a:cubicBezTo>
                    <a:pt x="62" y="88"/>
                    <a:pt x="63" y="88"/>
                    <a:pt x="63" y="89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59" y="96"/>
                    <a:pt x="58" y="100"/>
                    <a:pt x="58" y="100"/>
                  </a:cubicBezTo>
                  <a:cubicBezTo>
                    <a:pt x="57" y="103"/>
                    <a:pt x="55" y="108"/>
                    <a:pt x="53" y="110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1"/>
                    <a:pt x="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4" y="107"/>
                    <a:pt x="41" y="104"/>
                    <a:pt x="38" y="101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3" y="96"/>
                    <a:pt x="48" y="94"/>
                    <a:pt x="51" y="92"/>
                  </a:cubicBezTo>
                  <a:cubicBezTo>
                    <a:pt x="51" y="92"/>
                    <a:pt x="55" y="92"/>
                    <a:pt x="59" y="88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2" y="87"/>
                    <a:pt x="62" y="87"/>
                    <a:pt x="62" y="87"/>
                  </a:cubicBezTo>
                  <a:close/>
                  <a:moveTo>
                    <a:pt x="70" y="92"/>
                  </a:moveTo>
                  <a:cubicBezTo>
                    <a:pt x="70" y="93"/>
                    <a:pt x="71" y="93"/>
                    <a:pt x="72" y="93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1" y="101"/>
                    <a:pt x="73" y="105"/>
                    <a:pt x="73" y="105"/>
                  </a:cubicBezTo>
                  <a:cubicBezTo>
                    <a:pt x="73" y="108"/>
                    <a:pt x="74" y="114"/>
                    <a:pt x="74" y="116"/>
                  </a:cubicBezTo>
                  <a:cubicBezTo>
                    <a:pt x="72" y="116"/>
                    <a:pt x="72" y="116"/>
                    <a:pt x="72" y="116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1" y="120"/>
                    <a:pt x="71" y="120"/>
                    <a:pt x="71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69" y="120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69" y="120"/>
                    <a:pt x="69" y="120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6" y="119"/>
                    <a:pt x="66" y="119"/>
                  </a:cubicBezTo>
                  <a:cubicBezTo>
                    <a:pt x="66" y="119"/>
                    <a:pt x="66" y="119"/>
                    <a:pt x="66" y="119"/>
                  </a:cubicBezTo>
                  <a:cubicBezTo>
                    <a:pt x="66" y="119"/>
                    <a:pt x="65" y="119"/>
                    <a:pt x="65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9"/>
                    <a:pt x="64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64" y="119"/>
                    <a:pt x="63" y="118"/>
                    <a:pt x="63" y="118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8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7" y="116"/>
                    <a:pt x="57" y="116"/>
                    <a:pt x="57" y="116"/>
                  </a:cubicBezTo>
                  <a:cubicBezTo>
                    <a:pt x="57" y="116"/>
                    <a:pt x="57" y="116"/>
                    <a:pt x="57" y="116"/>
                  </a:cubicBezTo>
                  <a:cubicBezTo>
                    <a:pt x="57" y="116"/>
                    <a:pt x="56" y="116"/>
                    <a:pt x="56" y="116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7" y="109"/>
                    <a:pt x="60" y="105"/>
                    <a:pt x="63" y="102"/>
                  </a:cubicBezTo>
                  <a:cubicBezTo>
                    <a:pt x="63" y="102"/>
                    <a:pt x="66" y="100"/>
                    <a:pt x="67" y="9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70" y="92"/>
                    <a:pt x="70" y="92"/>
                    <a:pt x="70" y="92"/>
                  </a:cubicBezTo>
                  <a:close/>
                  <a:moveTo>
                    <a:pt x="75" y="89"/>
                  </a:moveTo>
                  <a:cubicBezTo>
                    <a:pt x="82" y="89"/>
                    <a:pt x="89" y="83"/>
                    <a:pt x="89" y="75"/>
                  </a:cubicBezTo>
                  <a:cubicBezTo>
                    <a:pt x="89" y="68"/>
                    <a:pt x="82" y="62"/>
                    <a:pt x="75" y="62"/>
                  </a:cubicBezTo>
                  <a:cubicBezTo>
                    <a:pt x="68" y="62"/>
                    <a:pt x="62" y="68"/>
                    <a:pt x="62" y="75"/>
                  </a:cubicBezTo>
                  <a:cubicBezTo>
                    <a:pt x="62" y="83"/>
                    <a:pt x="68" y="89"/>
                    <a:pt x="75" y="89"/>
                  </a:cubicBezTo>
                  <a:close/>
                  <a:moveTo>
                    <a:pt x="77" y="134"/>
                  </a:moveTo>
                  <a:cubicBezTo>
                    <a:pt x="85" y="134"/>
                    <a:pt x="94" y="131"/>
                    <a:pt x="101" y="128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7" y="134"/>
                    <a:pt x="108" y="136"/>
                    <a:pt x="108" y="137"/>
                  </a:cubicBezTo>
                  <a:cubicBezTo>
                    <a:pt x="109" y="139"/>
                    <a:pt x="111" y="141"/>
                    <a:pt x="113" y="140"/>
                  </a:cubicBezTo>
                  <a:cubicBezTo>
                    <a:pt x="114" y="139"/>
                    <a:pt x="114" y="136"/>
                    <a:pt x="112" y="135"/>
                  </a:cubicBezTo>
                  <a:cubicBezTo>
                    <a:pt x="112" y="134"/>
                    <a:pt x="110" y="132"/>
                    <a:pt x="107" y="127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4" y="119"/>
                    <a:pt x="120" y="114"/>
                    <a:pt x="124" y="107"/>
                  </a:cubicBezTo>
                  <a:cubicBezTo>
                    <a:pt x="126" y="109"/>
                    <a:pt x="126" y="109"/>
                    <a:pt x="126" y="109"/>
                  </a:cubicBezTo>
                  <a:cubicBezTo>
                    <a:pt x="127" y="107"/>
                    <a:pt x="127" y="107"/>
                    <a:pt x="127" y="107"/>
                  </a:cubicBezTo>
                  <a:cubicBezTo>
                    <a:pt x="132" y="110"/>
                    <a:pt x="134" y="112"/>
                    <a:pt x="135" y="112"/>
                  </a:cubicBezTo>
                  <a:cubicBezTo>
                    <a:pt x="136" y="114"/>
                    <a:pt x="139" y="114"/>
                    <a:pt x="140" y="113"/>
                  </a:cubicBezTo>
                  <a:cubicBezTo>
                    <a:pt x="141" y="111"/>
                    <a:pt x="139" y="109"/>
                    <a:pt x="137" y="108"/>
                  </a:cubicBezTo>
                  <a:cubicBezTo>
                    <a:pt x="136" y="108"/>
                    <a:pt x="133" y="107"/>
                    <a:pt x="129" y="104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7" y="102"/>
                    <a:pt x="127" y="102"/>
                    <a:pt x="127" y="103"/>
                  </a:cubicBezTo>
                  <a:cubicBezTo>
                    <a:pt x="131" y="96"/>
                    <a:pt x="133" y="88"/>
                    <a:pt x="133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41" y="77"/>
                    <a:pt x="144" y="78"/>
                    <a:pt x="145" y="78"/>
                  </a:cubicBezTo>
                  <a:cubicBezTo>
                    <a:pt x="147" y="78"/>
                    <a:pt x="150" y="77"/>
                    <a:pt x="150" y="75"/>
                  </a:cubicBezTo>
                  <a:cubicBezTo>
                    <a:pt x="150" y="73"/>
                    <a:pt x="147" y="72"/>
                    <a:pt x="145" y="73"/>
                  </a:cubicBezTo>
                  <a:cubicBezTo>
                    <a:pt x="144" y="73"/>
                    <a:pt x="141" y="73"/>
                    <a:pt x="136" y="73"/>
                  </a:cubicBezTo>
                  <a:cubicBezTo>
                    <a:pt x="136" y="71"/>
                    <a:pt x="136" y="71"/>
                    <a:pt x="136" y="71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0"/>
                    <a:pt x="133" y="70"/>
                    <a:pt x="133" y="69"/>
                  </a:cubicBezTo>
                  <a:cubicBezTo>
                    <a:pt x="133" y="69"/>
                    <a:pt x="133" y="69"/>
                    <a:pt x="133" y="69"/>
                  </a:cubicBezTo>
                  <a:cubicBezTo>
                    <a:pt x="133" y="69"/>
                    <a:pt x="133" y="68"/>
                    <a:pt x="133" y="68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3" y="66"/>
                    <a:pt x="133" y="66"/>
                    <a:pt x="133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4"/>
                    <a:pt x="132" y="64"/>
                    <a:pt x="132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3"/>
                    <a:pt x="132" y="63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1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0"/>
                    <a:pt x="131" y="60"/>
                    <a:pt x="131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59"/>
                    <a:pt x="131" y="58"/>
                    <a:pt x="131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31" y="58"/>
                    <a:pt x="131" y="57"/>
                    <a:pt x="131" y="57"/>
                  </a:cubicBezTo>
                  <a:cubicBezTo>
                    <a:pt x="130" y="56"/>
                    <a:pt x="130" y="56"/>
                    <a:pt x="130" y="56"/>
                  </a:cubicBezTo>
                  <a:cubicBezTo>
                    <a:pt x="130" y="56"/>
                    <a:pt x="130" y="56"/>
                    <a:pt x="130" y="55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30" y="55"/>
                    <a:pt x="130" y="54"/>
                    <a:pt x="130" y="54"/>
                  </a:cubicBezTo>
                  <a:cubicBezTo>
                    <a:pt x="129" y="54"/>
                    <a:pt x="129" y="54"/>
                    <a:pt x="129" y="54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2"/>
                    <a:pt x="129" y="52"/>
                    <a:pt x="128" y="51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51"/>
                    <a:pt x="128" y="51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49"/>
                    <a:pt x="127" y="4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34" y="44"/>
                    <a:pt x="136" y="43"/>
                    <a:pt x="137" y="42"/>
                  </a:cubicBezTo>
                  <a:cubicBezTo>
                    <a:pt x="139" y="42"/>
                    <a:pt x="141" y="39"/>
                    <a:pt x="140" y="38"/>
                  </a:cubicBezTo>
                  <a:cubicBezTo>
                    <a:pt x="139" y="36"/>
                    <a:pt x="136" y="37"/>
                    <a:pt x="135" y="38"/>
                  </a:cubicBezTo>
                  <a:cubicBezTo>
                    <a:pt x="134" y="39"/>
                    <a:pt x="132" y="41"/>
                    <a:pt x="127" y="43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3"/>
                    <a:pt x="124" y="43"/>
                    <a:pt x="123" y="43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3" y="42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41"/>
                    <a:pt x="122" y="40"/>
                    <a:pt x="122" y="40"/>
                  </a:cubicBezTo>
                  <a:cubicBezTo>
                    <a:pt x="122" y="40"/>
                    <a:pt x="121" y="40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0" y="38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20" y="38"/>
                    <a:pt x="120" y="38"/>
                    <a:pt x="119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7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8" y="36"/>
                    <a:pt x="118" y="35"/>
                    <a:pt x="118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5"/>
                    <a:pt x="117" y="34"/>
                    <a:pt x="117" y="34"/>
                  </a:cubicBezTo>
                  <a:cubicBezTo>
                    <a:pt x="117" y="34"/>
                    <a:pt x="116" y="34"/>
                    <a:pt x="116" y="34"/>
                  </a:cubicBezTo>
                  <a:cubicBezTo>
                    <a:pt x="116" y="34"/>
                    <a:pt x="116" y="33"/>
                    <a:pt x="116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3"/>
                    <a:pt x="115" y="33"/>
                    <a:pt x="115" y="32"/>
                  </a:cubicBezTo>
                  <a:cubicBezTo>
                    <a:pt x="115" y="32"/>
                    <a:pt x="114" y="32"/>
                    <a:pt x="114" y="32"/>
                  </a:cubicBezTo>
                  <a:cubicBezTo>
                    <a:pt x="114" y="32"/>
                    <a:pt x="114" y="32"/>
                    <a:pt x="114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1" y="29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1" y="29"/>
                    <a:pt x="111" y="29"/>
                    <a:pt x="110" y="29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7" y="27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0" y="19"/>
                    <a:pt x="112" y="17"/>
                    <a:pt x="112" y="16"/>
                  </a:cubicBezTo>
                  <a:cubicBezTo>
                    <a:pt x="114" y="14"/>
                    <a:pt x="115" y="11"/>
                    <a:pt x="113" y="10"/>
                  </a:cubicBezTo>
                  <a:cubicBezTo>
                    <a:pt x="111" y="9"/>
                    <a:pt x="109" y="11"/>
                    <a:pt x="108" y="13"/>
                  </a:cubicBezTo>
                  <a:cubicBezTo>
                    <a:pt x="108" y="14"/>
                    <a:pt x="107" y="17"/>
                    <a:pt x="104" y="22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94" y="20"/>
                    <a:pt x="87" y="18"/>
                    <a:pt x="79" y="17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9"/>
                    <a:pt x="78" y="6"/>
                    <a:pt x="78" y="5"/>
                  </a:cubicBezTo>
                  <a:cubicBezTo>
                    <a:pt x="78" y="3"/>
                    <a:pt x="77" y="0"/>
                    <a:pt x="75" y="0"/>
                  </a:cubicBezTo>
                  <a:cubicBezTo>
                    <a:pt x="73" y="0"/>
                    <a:pt x="72" y="3"/>
                    <a:pt x="73" y="5"/>
                  </a:cubicBezTo>
                  <a:cubicBezTo>
                    <a:pt x="73" y="6"/>
                    <a:pt x="74" y="9"/>
                    <a:pt x="74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63" y="18"/>
                    <a:pt x="56" y="20"/>
                    <a:pt x="49" y="23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4" y="17"/>
                    <a:pt x="43" y="14"/>
                    <a:pt x="42" y="13"/>
                  </a:cubicBezTo>
                  <a:cubicBezTo>
                    <a:pt x="42" y="11"/>
                    <a:pt x="39" y="9"/>
                    <a:pt x="38" y="10"/>
                  </a:cubicBezTo>
                  <a:cubicBezTo>
                    <a:pt x="36" y="11"/>
                    <a:pt x="37" y="14"/>
                    <a:pt x="38" y="16"/>
                  </a:cubicBezTo>
                  <a:cubicBezTo>
                    <a:pt x="39" y="17"/>
                    <a:pt x="41" y="19"/>
                    <a:pt x="43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6" y="31"/>
                    <a:pt x="31" y="36"/>
                    <a:pt x="26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19" y="40"/>
                    <a:pt x="17" y="39"/>
                    <a:pt x="16" y="38"/>
                  </a:cubicBezTo>
                  <a:cubicBezTo>
                    <a:pt x="14" y="37"/>
                    <a:pt x="11" y="36"/>
                    <a:pt x="10" y="38"/>
                  </a:cubicBezTo>
                  <a:cubicBezTo>
                    <a:pt x="9" y="39"/>
                    <a:pt x="11" y="42"/>
                    <a:pt x="13" y="42"/>
                  </a:cubicBezTo>
                  <a:cubicBezTo>
                    <a:pt x="14" y="43"/>
                    <a:pt x="17" y="44"/>
                    <a:pt x="22" y="46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9" y="56"/>
                    <a:pt x="17" y="64"/>
                    <a:pt x="17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9" y="73"/>
                    <a:pt x="6" y="73"/>
                    <a:pt x="5" y="73"/>
                  </a:cubicBezTo>
                  <a:cubicBezTo>
                    <a:pt x="3" y="72"/>
                    <a:pt x="0" y="73"/>
                    <a:pt x="0" y="75"/>
                  </a:cubicBezTo>
                  <a:cubicBezTo>
                    <a:pt x="0" y="77"/>
                    <a:pt x="3" y="78"/>
                    <a:pt x="5" y="78"/>
                  </a:cubicBezTo>
                  <a:cubicBezTo>
                    <a:pt x="6" y="77"/>
                    <a:pt x="9" y="77"/>
                    <a:pt x="14" y="77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7" y="87"/>
                    <a:pt x="19" y="95"/>
                    <a:pt x="23" y="10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7" y="107"/>
                    <a:pt x="14" y="108"/>
                    <a:pt x="13" y="108"/>
                  </a:cubicBezTo>
                  <a:cubicBezTo>
                    <a:pt x="11" y="109"/>
                    <a:pt x="9" y="111"/>
                    <a:pt x="10" y="113"/>
                  </a:cubicBezTo>
                  <a:cubicBezTo>
                    <a:pt x="11" y="114"/>
                    <a:pt x="14" y="114"/>
                    <a:pt x="16" y="112"/>
                  </a:cubicBezTo>
                  <a:cubicBezTo>
                    <a:pt x="17" y="112"/>
                    <a:pt x="19" y="110"/>
                    <a:pt x="23" y="107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09"/>
                    <a:pt x="28" y="111"/>
                    <a:pt x="29" y="112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2"/>
                    <a:pt x="30" y="113"/>
                    <a:pt x="30" y="113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31" y="114"/>
                    <a:pt x="32" y="115"/>
                    <a:pt x="33" y="116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4" y="116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5" y="118"/>
                    <a:pt x="36" y="118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7" y="119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20"/>
                    <a:pt x="38" y="121"/>
                    <a:pt x="38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39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1" y="122"/>
                    <a:pt x="41" y="123"/>
                    <a:pt x="41" y="123"/>
                  </a:cubicBezTo>
                  <a:cubicBezTo>
                    <a:pt x="41" y="123"/>
                    <a:pt x="41" y="123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1" y="132"/>
                    <a:pt x="39" y="134"/>
                    <a:pt x="38" y="135"/>
                  </a:cubicBezTo>
                  <a:cubicBezTo>
                    <a:pt x="37" y="136"/>
                    <a:pt x="36" y="139"/>
                    <a:pt x="38" y="140"/>
                  </a:cubicBezTo>
                  <a:cubicBezTo>
                    <a:pt x="39" y="141"/>
                    <a:pt x="42" y="139"/>
                    <a:pt x="42" y="137"/>
                  </a:cubicBezTo>
                  <a:cubicBezTo>
                    <a:pt x="43" y="136"/>
                    <a:pt x="44" y="133"/>
                    <a:pt x="46" y="129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0" y="128"/>
                    <a:pt x="51" y="128"/>
                    <a:pt x="51" y="129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2" y="129"/>
                    <a:pt x="52" y="129"/>
                    <a:pt x="53" y="129"/>
                  </a:cubicBezTo>
                  <a:cubicBezTo>
                    <a:pt x="53" y="129"/>
                    <a:pt x="53" y="130"/>
                    <a:pt x="53" y="130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30"/>
                    <a:pt x="54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1"/>
                    <a:pt x="56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1"/>
                    <a:pt x="57" y="131"/>
                    <a:pt x="58" y="131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1"/>
                    <a:pt x="59" y="131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3" y="132"/>
                    <a:pt x="63" y="133"/>
                  </a:cubicBezTo>
                  <a:cubicBezTo>
                    <a:pt x="63" y="133"/>
                    <a:pt x="63" y="133"/>
                    <a:pt x="63" y="133"/>
                  </a:cubicBezTo>
                  <a:cubicBezTo>
                    <a:pt x="64" y="133"/>
                    <a:pt x="64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6" y="133"/>
                    <a:pt x="66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7" y="133"/>
                    <a:pt x="67" y="133"/>
                    <a:pt x="68" y="133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3"/>
                    <a:pt x="69" y="133"/>
                    <a:pt x="69" y="133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2" y="134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73" y="136"/>
                    <a:pt x="73" y="136"/>
                    <a:pt x="73" y="136"/>
                  </a:cubicBezTo>
                  <a:cubicBezTo>
                    <a:pt x="73" y="141"/>
                    <a:pt x="73" y="144"/>
                    <a:pt x="73" y="145"/>
                  </a:cubicBezTo>
                  <a:cubicBezTo>
                    <a:pt x="72" y="147"/>
                    <a:pt x="73" y="150"/>
                    <a:pt x="75" y="150"/>
                  </a:cubicBezTo>
                  <a:cubicBezTo>
                    <a:pt x="77" y="150"/>
                    <a:pt x="78" y="147"/>
                    <a:pt x="78" y="145"/>
                  </a:cubicBezTo>
                  <a:cubicBezTo>
                    <a:pt x="77" y="144"/>
                    <a:pt x="77" y="141"/>
                    <a:pt x="77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78" y="134"/>
                    <a:pt x="78" y="134"/>
                    <a:pt x="77" y="134"/>
                  </a:cubicBezTo>
                  <a:close/>
                  <a:moveTo>
                    <a:pt x="105" y="125"/>
                  </a:moveTo>
                  <a:cubicBezTo>
                    <a:pt x="106" y="125"/>
                    <a:pt x="107" y="125"/>
                    <a:pt x="107" y="124"/>
                  </a:cubicBezTo>
                  <a:cubicBezTo>
                    <a:pt x="107" y="125"/>
                    <a:pt x="106" y="125"/>
                    <a:pt x="105" y="125"/>
                  </a:cubicBezTo>
                  <a:close/>
                  <a:moveTo>
                    <a:pt x="134" y="78"/>
                  </a:moveTo>
                  <a:cubicBezTo>
                    <a:pt x="134" y="77"/>
                    <a:pt x="134" y="76"/>
                    <a:pt x="134" y="75"/>
                  </a:cubicBezTo>
                  <a:cubicBezTo>
                    <a:pt x="134" y="75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5"/>
                    <a:pt x="134" y="77"/>
                    <a:pt x="134" y="78"/>
                  </a:cubicBez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9"/>
                    <a:pt x="127" y="49"/>
                    <a:pt x="127" y="49"/>
                  </a:cubicBezTo>
                  <a:close/>
                  <a:moveTo>
                    <a:pt x="49" y="23"/>
                  </a:moveTo>
                  <a:cubicBezTo>
                    <a:pt x="47" y="24"/>
                    <a:pt x="46" y="25"/>
                    <a:pt x="44" y="26"/>
                  </a:cubicBezTo>
                  <a:cubicBezTo>
                    <a:pt x="45" y="25"/>
                    <a:pt x="48" y="24"/>
                    <a:pt x="49" y="23"/>
                  </a:cubicBezTo>
                  <a:close/>
                  <a:moveTo>
                    <a:pt x="17" y="73"/>
                  </a:moveTo>
                  <a:cubicBezTo>
                    <a:pt x="17" y="74"/>
                    <a:pt x="17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51" y="113"/>
                  </a:moveTo>
                  <a:cubicBezTo>
                    <a:pt x="52" y="114"/>
                    <a:pt x="53" y="114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53" y="114"/>
                    <a:pt x="52" y="114"/>
                    <a:pt x="52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2" y="113"/>
                    <a:pt x="51" y="113"/>
                    <a:pt x="51" y="113"/>
                  </a:cubicBezTo>
                  <a:cubicBezTo>
                    <a:pt x="51" y="113"/>
                    <a:pt x="51" y="113"/>
                    <a:pt x="51" y="113"/>
                  </a:cubicBezTo>
                  <a:cubicBezTo>
                    <a:pt x="51" y="113"/>
                    <a:pt x="51" y="113"/>
                    <a:pt x="51" y="113"/>
                  </a:cubicBezTo>
                  <a:close/>
                  <a:moveTo>
                    <a:pt x="72" y="120"/>
                  </a:moveTo>
                  <a:cubicBezTo>
                    <a:pt x="73" y="120"/>
                    <a:pt x="74" y="120"/>
                    <a:pt x="7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5" y="120"/>
                    <a:pt x="74" y="120"/>
                    <a:pt x="74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120"/>
                    <a:pt x="73" y="120"/>
                    <a:pt x="73" y="120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73" y="120"/>
                    <a:pt x="72" y="120"/>
                    <a:pt x="72" y="120"/>
                  </a:cubicBezTo>
                  <a:close/>
                  <a:moveTo>
                    <a:pt x="112" y="100"/>
                  </a:moveTo>
                  <a:cubicBezTo>
                    <a:pt x="113" y="99"/>
                    <a:pt x="114" y="97"/>
                    <a:pt x="115" y="96"/>
                  </a:cubicBezTo>
                  <a:cubicBezTo>
                    <a:pt x="114" y="97"/>
                    <a:pt x="113" y="99"/>
                    <a:pt x="112" y="100"/>
                  </a:cubicBezTo>
                  <a:close/>
                  <a:moveTo>
                    <a:pt x="115" y="54"/>
                  </a:moveTo>
                  <a:cubicBezTo>
                    <a:pt x="114" y="53"/>
                    <a:pt x="113" y="52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5" y="54"/>
                    <a:pt x="115" y="54"/>
                    <a:pt x="115" y="5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09" name="AutoShape 193"/>
          <p:cNvSpPr>
            <a:spLocks/>
          </p:cNvSpPr>
          <p:nvPr/>
        </p:nvSpPr>
        <p:spPr bwMode="auto">
          <a:xfrm>
            <a:off x="6897216" y="4545200"/>
            <a:ext cx="2338895" cy="1008033"/>
          </a:xfrm>
          <a:prstGeom prst="roundRect">
            <a:avLst>
              <a:gd name="adj" fmla="val 288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latinLnBrk="0">
              <a:defRPr/>
            </a:pPr>
            <a:endParaRPr lang="ko-KR" altLang="ko-KR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10" name="AutoShape 195"/>
          <p:cNvSpPr>
            <a:spLocks/>
          </p:cNvSpPr>
          <p:nvPr/>
        </p:nvSpPr>
        <p:spPr bwMode="auto">
          <a:xfrm>
            <a:off x="7341720" y="5482455"/>
            <a:ext cx="1449467" cy="14278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 algn="ctr" latinLnBrk="0">
              <a:defRPr/>
            </a:pPr>
            <a:r>
              <a:rPr lang="ko-KR" altLang="en-US" sz="9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CFC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실행사</a:t>
            </a:r>
            <a:endParaRPr lang="ko-KR" altLang="en-US" sz="900" spc="-5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CFC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RixMGo B" charset="-128"/>
            </a:endParaRPr>
          </a:p>
        </p:txBody>
      </p:sp>
      <p:sp>
        <p:nvSpPr>
          <p:cNvPr id="111" name="모서리가 둥근 직사각형 169"/>
          <p:cNvSpPr/>
          <p:nvPr/>
        </p:nvSpPr>
        <p:spPr>
          <a:xfrm>
            <a:off x="7206640" y="3642623"/>
            <a:ext cx="607588" cy="384202"/>
          </a:xfrm>
          <a:prstGeom prst="roundRect">
            <a:avLst>
              <a:gd name="adj" fmla="val 5545"/>
            </a:avLst>
          </a:prstGeom>
          <a:solidFill>
            <a:schemeClr val="bg1"/>
          </a:solidFill>
          <a:ln w="28575">
            <a:solidFill>
              <a:srgbClr val="0FABE3"/>
            </a:solidFill>
            <a:prstDash val="solid"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spc="-51" dirty="0" err="1">
                <a:solidFill>
                  <a:srgbClr val="0FABE3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부킹신청</a:t>
            </a:r>
            <a:endParaRPr lang="ko-KR" altLang="en-US" sz="1000" spc="-51" dirty="0">
              <a:solidFill>
                <a:srgbClr val="0FABE3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Up-Down Arrow 146"/>
          <p:cNvSpPr/>
          <p:nvPr/>
        </p:nvSpPr>
        <p:spPr>
          <a:xfrm rot="10800000">
            <a:off x="7945777" y="3429000"/>
            <a:ext cx="342422" cy="783143"/>
          </a:xfrm>
          <a:prstGeom prst="upDownArrow">
            <a:avLst/>
          </a:prstGeom>
          <a:solidFill>
            <a:srgbClr val="CDCDC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10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3" name="모서리가 둥근 직사각형 169"/>
          <p:cNvSpPr/>
          <p:nvPr/>
        </p:nvSpPr>
        <p:spPr>
          <a:xfrm>
            <a:off x="8390316" y="3636079"/>
            <a:ext cx="607588" cy="384202"/>
          </a:xfrm>
          <a:prstGeom prst="roundRect">
            <a:avLst>
              <a:gd name="adj" fmla="val 5545"/>
            </a:avLst>
          </a:prstGeom>
          <a:solidFill>
            <a:schemeClr val="bg1"/>
          </a:solidFill>
          <a:ln w="28575">
            <a:solidFill>
              <a:srgbClr val="0FABE3"/>
            </a:solidFill>
            <a:prstDash val="solid"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spc="-51" dirty="0" err="1">
                <a:solidFill>
                  <a:srgbClr val="0FABE3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부킹승인</a:t>
            </a:r>
            <a:endParaRPr lang="ko-KR" altLang="en-US" sz="1000" spc="-51" dirty="0">
              <a:solidFill>
                <a:srgbClr val="0FABE3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 rot="5400000" flipV="1">
            <a:off x="8066438" y="2983275"/>
            <a:ext cx="192966" cy="239513"/>
            <a:chOff x="2344451" y="5856352"/>
            <a:chExt cx="283207" cy="351523"/>
          </a:xfrm>
        </p:grpSpPr>
        <p:grpSp>
          <p:nvGrpSpPr>
            <p:cNvPr id="115" name="그룹 114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19" name="모서리가 둥근 직사각형 118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117" name="모서리가 둥근 직사각형 116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sp>
        <p:nvSpPr>
          <p:cNvPr id="121" name="Line 47"/>
          <p:cNvSpPr>
            <a:spLocks noChangeShapeType="1"/>
          </p:cNvSpPr>
          <p:nvPr/>
        </p:nvSpPr>
        <p:spPr bwMode="auto">
          <a:xfrm rot="10800000" flipH="1">
            <a:off x="8680387" y="4041068"/>
            <a:ext cx="1" cy="648070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cxnSp>
        <p:nvCxnSpPr>
          <p:cNvPr id="122" name="직선 화살표 연결선 121"/>
          <p:cNvCxnSpPr/>
          <p:nvPr/>
        </p:nvCxnSpPr>
        <p:spPr>
          <a:xfrm>
            <a:off x="7832812" y="4833154"/>
            <a:ext cx="529424" cy="0"/>
          </a:xfrm>
          <a:prstGeom prst="straightConnector1">
            <a:avLst/>
          </a:prstGeom>
          <a:ln w="38100">
            <a:solidFill>
              <a:srgbClr val="0FABE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H="1">
            <a:off x="7802197" y="5121186"/>
            <a:ext cx="547635" cy="0"/>
          </a:xfrm>
          <a:prstGeom prst="straightConnector1">
            <a:avLst/>
          </a:prstGeom>
          <a:ln w="38100">
            <a:solidFill>
              <a:srgbClr val="0FABE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7729217" y="5193194"/>
            <a:ext cx="692623" cy="14401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ABE3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부킹승인</a:t>
            </a:r>
            <a:endParaRPr lang="ko-KR" altLang="en-US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FABE3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7729217" y="4905162"/>
            <a:ext cx="692623" cy="14401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ABE3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부킹신청</a:t>
            </a:r>
            <a:endParaRPr lang="ko-KR" altLang="en-US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FABE3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6" name="Line 48"/>
          <p:cNvSpPr>
            <a:spLocks noChangeShapeType="1"/>
          </p:cNvSpPr>
          <p:nvPr/>
        </p:nvSpPr>
        <p:spPr bwMode="auto">
          <a:xfrm>
            <a:off x="7488258" y="4079654"/>
            <a:ext cx="0" cy="609484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27" name="Line 48"/>
          <p:cNvSpPr>
            <a:spLocks noChangeShapeType="1"/>
          </p:cNvSpPr>
          <p:nvPr/>
        </p:nvSpPr>
        <p:spPr bwMode="auto">
          <a:xfrm>
            <a:off x="7654519" y="4041068"/>
            <a:ext cx="849292" cy="672545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sp>
        <p:nvSpPr>
          <p:cNvPr id="128" name="Line 48"/>
          <p:cNvSpPr>
            <a:spLocks noChangeShapeType="1"/>
          </p:cNvSpPr>
          <p:nvPr/>
        </p:nvSpPr>
        <p:spPr bwMode="auto">
          <a:xfrm flipV="1">
            <a:off x="7579242" y="4079654"/>
            <a:ext cx="986613" cy="609484"/>
          </a:xfrm>
          <a:prstGeom prst="line">
            <a:avLst/>
          </a:prstGeom>
          <a:noFill/>
          <a:ln w="6350">
            <a:solidFill>
              <a:srgbClr val="0FABE3"/>
            </a:solidFill>
            <a:prstDash val="sysDot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Gill Sans" charset="0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6938147" y="2708920"/>
            <a:ext cx="1102132" cy="794407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2204876"/>
            <a:ext cx="6080286" cy="2272195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5" y="4227553"/>
            <a:ext cx="6025130" cy="2091505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6910762" y="5860139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•EDI Interface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통하여 선사로부터 확정 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Booking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정보를 화주에게 제공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4" name="직사각형 133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3617990" y="5988755"/>
            <a:ext cx="3058812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연계기능 구축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 선정은 추후 발주기관과 협의하여 진행</a:t>
            </a:r>
          </a:p>
        </p:txBody>
      </p:sp>
    </p:spTree>
    <p:extLst>
      <p:ext uri="{BB962C8B-B14F-4D97-AF65-F5344CB8AC3E}">
        <p14:creationId xmlns:p14="http://schemas.microsoft.com/office/powerpoint/2010/main" val="271179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53400" y="1449389"/>
            <a:ext cx="865606" cy="647464"/>
            <a:chOff x="7515218" y="2280488"/>
            <a:chExt cx="886918" cy="663403"/>
          </a:xfrm>
        </p:grpSpPr>
        <p:sp>
          <p:nvSpPr>
            <p:cNvPr id="24" name="타원 23"/>
            <p:cNvSpPr/>
            <p:nvPr/>
          </p:nvSpPr>
          <p:spPr>
            <a:xfrm>
              <a:off x="7515218" y="2610626"/>
              <a:ext cx="292104" cy="292104"/>
            </a:xfrm>
            <a:prstGeom prst="ellipse">
              <a:avLst/>
            </a:prstGeom>
            <a:solidFill>
              <a:srgbClr val="37ACD1">
                <a:alpha val="14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687270" y="2343957"/>
              <a:ext cx="599934" cy="599934"/>
            </a:xfrm>
            <a:prstGeom prst="ellipse">
              <a:avLst/>
            </a:prstGeom>
            <a:solidFill>
              <a:srgbClr val="37ACD1">
                <a:alpha val="8000"/>
              </a:srgb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254563" y="2280488"/>
              <a:ext cx="147573" cy="147573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5995" tIns="0" rIns="35995" bIns="0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39" algn="ctr" defTabSz="935655" eaLnBrk="0" hangingPunct="0">
                <a:defRPr/>
              </a:pPr>
              <a:endParaRPr lang="ko-KR" altLang="en-US" sz="1100" dirty="0">
                <a:solidFill>
                  <a:sysClr val="window" lastClr="FFFFFF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</p:grpSp>
      <p:sp>
        <p:nvSpPr>
          <p:cNvPr id="81" name="제목 80"/>
          <p:cNvSpPr>
            <a:spLocks noGrp="1"/>
          </p:cNvSpPr>
          <p:nvPr>
            <p:ph type="title"/>
          </p:nvPr>
        </p:nvSpPr>
        <p:spPr>
          <a:xfrm>
            <a:off x="1496616" y="290728"/>
            <a:ext cx="5764202" cy="473976"/>
          </a:xfrm>
        </p:spPr>
        <p:txBody>
          <a:bodyPr/>
          <a:lstStyle/>
          <a:p>
            <a:r>
              <a:rPr lang="ko-KR" altLang="en-US" dirty="0"/>
              <a:t>라</a:t>
            </a:r>
            <a:r>
              <a:rPr lang="en-US" altLang="ko-KR" dirty="0"/>
              <a:t>) </a:t>
            </a:r>
            <a:r>
              <a:rPr lang="ko-KR" altLang="en-US" dirty="0"/>
              <a:t>주요 구현 기능</a:t>
            </a:r>
            <a:br>
              <a:rPr lang="en-US" altLang="ko-KR" dirty="0"/>
            </a:br>
            <a:r>
              <a:rPr lang="en-US" altLang="ko-KR" dirty="0"/>
              <a:t>(3) </a:t>
            </a:r>
            <a:r>
              <a:rPr lang="ko-KR" altLang="en-US" dirty="0"/>
              <a:t>해상수출 선적 관리 </a:t>
            </a:r>
            <a:r>
              <a:rPr lang="en-US" altLang="ko-KR" dirty="0"/>
              <a:t>&gt; (</a:t>
            </a:r>
            <a:r>
              <a:rPr lang="ko-KR" altLang="en-US" dirty="0"/>
              <a:t>가</a:t>
            </a:r>
            <a:r>
              <a:rPr lang="en-US" altLang="ko-KR" dirty="0"/>
              <a:t>) S/R </a:t>
            </a:r>
            <a:r>
              <a:rPr lang="ko-KR" altLang="en-US" dirty="0"/>
              <a:t>관리</a:t>
            </a:r>
          </a:p>
        </p:txBody>
      </p:sp>
      <p:sp>
        <p:nvSpPr>
          <p:cNvPr id="82" name="내용 개체 틀 81"/>
          <p:cNvSpPr>
            <a:spLocks noGrp="1"/>
          </p:cNvSpPr>
          <p:nvPr>
            <p:ph idx="1"/>
          </p:nvPr>
        </p:nvSpPr>
        <p:spPr>
          <a:xfrm>
            <a:off x="489600" y="1072800"/>
            <a:ext cx="8927450" cy="406265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화주의 선적요청 기준으로 </a:t>
            </a:r>
            <a:r>
              <a:rPr lang="ko-KR" altLang="en-US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해상운송사</a:t>
            </a:r>
            <a:r>
              <a:rPr lang="ko-KR" altLang="en-US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및 </a:t>
            </a:r>
            <a:r>
              <a:rPr lang="ko-KR" altLang="en-US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포워더에게</a:t>
            </a:r>
            <a:r>
              <a:rPr lang="ko-KR" altLang="en-US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선적서류의 인계 및 선적요청을 기능을 구축합니다</a:t>
            </a:r>
            <a:r>
              <a:rPr lang="en-US" altLang="ko-KR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제안사는</a:t>
            </a:r>
            <a:r>
              <a:rPr lang="ko-KR" altLang="en-US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생성된 </a:t>
            </a:r>
            <a:r>
              <a:rPr lang="en-US" altLang="ko-KR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S/R </a:t>
            </a:r>
            <a:r>
              <a:rPr lang="ko-KR" altLang="en-US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정보를  </a:t>
            </a:r>
            <a:r>
              <a:rPr lang="en-US" altLang="ko-KR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EDI </a:t>
            </a:r>
            <a:r>
              <a:rPr lang="ko-KR" altLang="en-US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또는 문서 첨부를 통해 선사에 송신하는 기능을 제공합니다</a:t>
            </a:r>
            <a:r>
              <a:rPr lang="en-US" altLang="ko-KR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 </a:t>
            </a:r>
            <a:endParaRPr lang="ko-KR" altLang="en-US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0" name="TextBox 209"/>
          <p:cNvSpPr txBox="1"/>
          <p:nvPr/>
        </p:nvSpPr>
        <p:spPr>
          <a:xfrm>
            <a:off x="491293" y="1680773"/>
            <a:ext cx="6379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09544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190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528632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03817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547721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057265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566810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076354" algn="l" defTabSz="1019088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1" indent="-159620" latinLnBrk="0">
              <a:spcBef>
                <a:spcPts val="200"/>
              </a:spcBef>
              <a:spcAft>
                <a:spcPts val="212"/>
              </a:spcAft>
              <a:buClr>
                <a:srgbClr val="969696"/>
              </a:buClr>
              <a:buSzPct val="90000"/>
              <a:tabLst>
                <a:tab pos="5648325" algn="l"/>
              </a:tabLst>
              <a:defRPr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S/R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관리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488950" y="1958340"/>
            <a:ext cx="9048798" cy="4475485"/>
            <a:chOff x="488950" y="1958340"/>
            <a:chExt cx="9048798" cy="4475485"/>
          </a:xfrm>
        </p:grpSpPr>
        <p:sp>
          <p:nvSpPr>
            <p:cNvPr id="16" name="직각 삼각형 15"/>
            <p:cNvSpPr/>
            <p:nvPr/>
          </p:nvSpPr>
          <p:spPr bwMode="auto">
            <a:xfrm rot="16200000" flipH="1" flipV="1">
              <a:off x="7431748" y="4327825"/>
              <a:ext cx="4104000" cy="108000"/>
            </a:xfrm>
            <a:prstGeom prst="rtTriangle">
              <a:avLst/>
            </a:prstGeom>
            <a:solidFill>
              <a:sysClr val="window" lastClr="FFFFFF">
                <a:lumMod val="50000"/>
                <a:alpha val="20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defTabSz="936625">
                <a:defRPr/>
              </a:pPr>
              <a:endParaRPr lang="ko-KR" altLang="en-US" b="1">
                <a:solidFill>
                  <a:sysClr val="windowText" lastClr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6104683" y="2204864"/>
              <a:ext cx="3312368" cy="420535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lIns="76610" tIns="38305" rIns="76610" bIns="38305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39" algn="ctr" defTabSz="80635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 bwMode="auto">
            <a:xfrm flipV="1">
              <a:off x="6609183" y="2204864"/>
              <a:ext cx="2808000" cy="12"/>
            </a:xfrm>
            <a:prstGeom prst="line">
              <a:avLst/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</p:cxnSp>
        <p:sp>
          <p:nvSpPr>
            <p:cNvPr id="19" name="한쪽 모서리가 잘린 사각형 18"/>
            <p:cNvSpPr/>
            <p:nvPr/>
          </p:nvSpPr>
          <p:spPr bwMode="auto">
            <a:xfrm>
              <a:off x="488950" y="1958340"/>
              <a:ext cx="6336258" cy="4458333"/>
            </a:xfrm>
            <a:prstGeom prst="snip1Rect">
              <a:avLst>
                <a:gd name="adj" fmla="val 5572"/>
              </a:avLst>
            </a:prstGeom>
            <a:solidFill>
              <a:schemeClr val="bg1"/>
            </a:solidFill>
            <a:ln w="19050" algn="ctr">
              <a:solidFill>
                <a:srgbClr val="628EC4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80975" algn="ctr" defTabSz="935842" latinLnBrk="0"/>
              <a:endParaRPr lang="ko-KR" altLang="en-US" sz="1000" kern="0">
                <a:ln w="3175">
                  <a:noFill/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flipH="1">
              <a:off x="7113240" y="2456892"/>
              <a:ext cx="180000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09544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19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528632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03817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547721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057265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566810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076354" algn="l" defTabSz="1019088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04775" indent="-104775" latinLnBrk="0"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해상수출 </a:t>
              </a:r>
              <a:r>
                <a:rPr lang="en-US" altLang="ko-KR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S/R </a:t>
              </a:r>
              <a:r>
                <a:rPr lang="ko-KR" altLang="en-US" sz="1000" dirty="0">
                  <a:solidFill>
                    <a:prstClr val="black"/>
                  </a:solidFill>
                  <a:latin typeface="Rix모던고딕 L" pitchFamily="18" charset="-127"/>
                  <a:ea typeface="Rix모던고딕 L" pitchFamily="18" charset="-127"/>
                </a:rPr>
                <a:t>관리 기능 설명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697187" y="5985284"/>
            <a:ext cx="1938536" cy="2616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indent="-180975" latinLnBrk="0">
              <a:defRPr/>
            </a:pPr>
            <a:r>
              <a:rPr lang="ko-KR" altLang="en-US" sz="11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해상 수출 </a:t>
            </a:r>
            <a:r>
              <a:rPr lang="en-US" altLang="ko-KR" sz="11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S/R </a:t>
            </a:r>
            <a:r>
              <a:rPr lang="ko-KR" altLang="en-US" sz="110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 생성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rcRect l="3674" t="13983" r="281" b="47598"/>
          <a:stretch/>
        </p:blipFill>
        <p:spPr>
          <a:xfrm>
            <a:off x="596516" y="2007933"/>
            <a:ext cx="5760640" cy="1296144"/>
          </a:xfrm>
          <a:prstGeom prst="rect">
            <a:avLst/>
          </a:prstGeom>
        </p:spPr>
      </p:pic>
      <p:sp>
        <p:nvSpPr>
          <p:cNvPr id="49" name="아래쪽 화살표 48"/>
          <p:cNvSpPr/>
          <p:nvPr/>
        </p:nvSpPr>
        <p:spPr bwMode="auto">
          <a:xfrm>
            <a:off x="2010164" y="3150233"/>
            <a:ext cx="289076" cy="30768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rcRect l="3236" t="11935" r="668" b="1508"/>
          <a:stretch/>
        </p:blipFill>
        <p:spPr>
          <a:xfrm>
            <a:off x="714542" y="4682062"/>
            <a:ext cx="2978318" cy="15090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l="3379" t="12856" r="837" b="21036"/>
          <a:stretch/>
        </p:blipFill>
        <p:spPr>
          <a:xfrm>
            <a:off x="714542" y="3540735"/>
            <a:ext cx="2978318" cy="1156288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1676636" y="5985284"/>
            <a:ext cx="1008112" cy="2270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 bwMode="auto">
          <a:xfrm flipV="1">
            <a:off x="2684748" y="4164316"/>
            <a:ext cx="1476028" cy="1934497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rcRect l="37794" t="38100" r="35825" b="26200"/>
          <a:stretch/>
        </p:blipFill>
        <p:spPr>
          <a:xfrm>
            <a:off x="4271532" y="3409373"/>
            <a:ext cx="1941608" cy="147794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rcRect l="34513" t="87446" r="33495" b="2494"/>
          <a:stretch/>
        </p:blipFill>
        <p:spPr>
          <a:xfrm>
            <a:off x="3808471" y="4933435"/>
            <a:ext cx="2459029" cy="434972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8427428" y="2812011"/>
            <a:ext cx="779684" cy="475292"/>
            <a:chOff x="6711806" y="4854655"/>
            <a:chExt cx="917769" cy="475292"/>
          </a:xfrm>
        </p:grpSpPr>
        <p:pic>
          <p:nvPicPr>
            <p:cNvPr id="58" name="Picture 4" descr="C:\Users\kbh\Desktop\03간장소스\아이콘_2\그림3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11806" y="4854655"/>
              <a:ext cx="917769" cy="475292"/>
            </a:xfrm>
            <a:prstGeom prst="rect">
              <a:avLst/>
            </a:prstGeom>
            <a:noFill/>
          </p:spPr>
        </p:pic>
        <p:sp>
          <p:nvSpPr>
            <p:cNvPr id="59" name="직사각형 58"/>
            <p:cNvSpPr/>
            <p:nvPr/>
          </p:nvSpPr>
          <p:spPr>
            <a:xfrm>
              <a:off x="6816043" y="5062820"/>
              <a:ext cx="69365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150733" algn="ctr" fontAlgn="base" latinLnBrk="0">
                <a:spcAft>
                  <a:spcPts val="200"/>
                </a:spcAft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S/R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 rot="5400000" flipV="1">
            <a:off x="8131630" y="2971946"/>
            <a:ext cx="192966" cy="239513"/>
            <a:chOff x="2344451" y="5856352"/>
            <a:chExt cx="283207" cy="351523"/>
          </a:xfrm>
        </p:grpSpPr>
        <p:grpSp>
          <p:nvGrpSpPr>
            <p:cNvPr id="61" name="그룹 60"/>
            <p:cNvGrpSpPr/>
            <p:nvPr/>
          </p:nvGrpSpPr>
          <p:grpSpPr>
            <a:xfrm rot="10800000">
              <a:off x="2344451" y="5856352"/>
              <a:ext cx="283207" cy="240851"/>
              <a:chOff x="2084821" y="6226555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65" name="모서리가 둥근 직사각형 64"/>
              <p:cNvSpPr/>
              <p:nvPr/>
            </p:nvSpPr>
            <p:spPr>
              <a:xfrm rot="18900000">
                <a:off x="2084821" y="6292342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3500000" flipV="1">
                <a:off x="2179691" y="6292343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 rot="10800000">
              <a:off x="2344451" y="5967024"/>
              <a:ext cx="283207" cy="240851"/>
              <a:chOff x="2084821" y="6256453"/>
              <a:chExt cx="194460" cy="165377"/>
            </a:xfrm>
            <a:solidFill>
              <a:srgbClr val="00B0F0">
                <a:alpha val="50196"/>
              </a:srgbClr>
            </a:solidFill>
          </p:grpSpPr>
          <p:sp>
            <p:nvSpPr>
              <p:cNvPr id="63" name="모서리가 둥근 직사각형 62"/>
              <p:cNvSpPr/>
              <p:nvPr/>
            </p:nvSpPr>
            <p:spPr>
              <a:xfrm rot="18900000">
                <a:off x="2084821" y="6322240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3500000" flipV="1">
                <a:off x="2179691" y="6322241"/>
                <a:ext cx="165377" cy="33802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14" ker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pic>
        <p:nvPicPr>
          <p:cNvPr id="67" name="그림 66"/>
          <p:cNvPicPr/>
          <p:nvPr/>
        </p:nvPicPr>
        <p:blipFill>
          <a:blip r:embed="rId8"/>
          <a:stretch>
            <a:fillRect/>
          </a:stretch>
        </p:blipFill>
        <p:spPr>
          <a:xfrm>
            <a:off x="6958626" y="3935375"/>
            <a:ext cx="2193468" cy="11867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직사각형 67"/>
          <p:cNvSpPr/>
          <p:nvPr/>
        </p:nvSpPr>
        <p:spPr>
          <a:xfrm>
            <a:off x="6974407" y="4611220"/>
            <a:ext cx="2165851" cy="35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* S/R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자료 생성 후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 B/L  CONSOL 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사다리꼴 68"/>
          <p:cNvSpPr/>
          <p:nvPr/>
        </p:nvSpPr>
        <p:spPr>
          <a:xfrm rot="10800000">
            <a:off x="6919431" y="3575335"/>
            <a:ext cx="2275805" cy="360040"/>
          </a:xfrm>
          <a:prstGeom prst="trapezoid">
            <a:avLst>
              <a:gd name="adj" fmla="val 411811"/>
            </a:avLst>
          </a:prstGeom>
          <a:gradFill rotWithShape="0">
            <a:gsLst>
              <a:gs pos="0">
                <a:srgbClr val="D1D1D1"/>
              </a:gs>
              <a:gs pos="100000">
                <a:srgbClr val="AFE3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4500" spc="-5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0" name="Rectangle 151"/>
          <p:cNvSpPr>
            <a:spLocks/>
          </p:cNvSpPr>
          <p:nvPr/>
        </p:nvSpPr>
        <p:spPr bwMode="auto">
          <a:xfrm>
            <a:off x="7506187" y="3575335"/>
            <a:ext cx="1084665" cy="15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spc="-5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Consol</a:t>
            </a:r>
            <a:endParaRPr lang="en-US" altLang="ko-KR" sz="1100" spc="-5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70C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RixMGo B" charset="-128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(</a:t>
            </a:r>
            <a:r>
              <a:rPr lang="ko-KR" altLang="en-US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검색조건 자동화</a:t>
            </a:r>
            <a:r>
              <a:rPr lang="en-US" altLang="ko-KR" sz="1100" spc="-5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RixMGo B" charset="-128"/>
              </a:rPr>
              <a:t>)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20468" b="32174"/>
          <a:stretch/>
        </p:blipFill>
        <p:spPr>
          <a:xfrm>
            <a:off x="6958627" y="2708920"/>
            <a:ext cx="1102132" cy="79440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910762" y="5733256"/>
            <a:ext cx="239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작성 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HBL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정보를 연계하여 자동으로 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Consolidation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등의 정보 작성</a:t>
            </a:r>
            <a:endParaRPr lang="en-US" altLang="ko-KR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 rot="20307271">
            <a:off x="4583159" y="4837365"/>
            <a:ext cx="1757285" cy="477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ix고딕 B" panose="02020603020101020101" pitchFamily="18" charset="-127"/>
                <a:ea typeface="Rix고딕 B" panose="02020603020101020101" pitchFamily="18" charset="-127"/>
              </a:rPr>
              <a:t>화면예시</a:t>
            </a:r>
          </a:p>
        </p:txBody>
      </p:sp>
    </p:spTree>
    <p:extLst>
      <p:ext uri="{BB962C8B-B14F-4D97-AF65-F5344CB8AC3E}">
        <p14:creationId xmlns:p14="http://schemas.microsoft.com/office/powerpoint/2010/main" val="510430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_9KmTr3F0O5v6Kso2u8BQ"/>
</p:tagLst>
</file>

<file path=ppt/theme/theme1.xml><?xml version="1.0" encoding="utf-8"?>
<a:theme xmlns:a="http://schemas.openxmlformats.org/drawingml/2006/main" name="본문-오른쪽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b하시라">
      <a:majorFont>
        <a:latin typeface="Rix모던고딕 B"/>
        <a:ea typeface="Rix모던고딕 B"/>
        <a:cs typeface="굴림"/>
      </a:majorFont>
      <a:minorFont>
        <a:latin typeface="Rix모던명조 L"/>
        <a:ea typeface="Rix모던명조 L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r" defTabSz="936625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r" defTabSz="936625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db하시라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F0F0F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D9D9D9"/>
        </a:accent6>
        <a:hlink>
          <a:srgbClr val="B2B2B2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5270</Words>
  <Application>Microsoft Office PowerPoint</Application>
  <PresentationFormat>A4 용지(210x297mm)</PresentationFormat>
  <Paragraphs>908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63" baseType="lpstr">
      <vt:lpstr>Gill Sans</vt:lpstr>
      <vt:lpstr>HY헤드라인M</vt:lpstr>
      <vt:lpstr>Monotype Sorts</vt:lpstr>
      <vt:lpstr>RixMGo B</vt:lpstr>
      <vt:lpstr>RixMGo M</vt:lpstr>
      <vt:lpstr>Rix고딕 B</vt:lpstr>
      <vt:lpstr>Rix고딕 L</vt:lpstr>
      <vt:lpstr>Rix고딕 M</vt:lpstr>
      <vt:lpstr>Rix모던고딕 B</vt:lpstr>
      <vt:lpstr>Rix모던고딕 L</vt:lpstr>
      <vt:lpstr>Rix모던고딕 M</vt:lpstr>
      <vt:lpstr>Rix모던명조 B</vt:lpstr>
      <vt:lpstr>Rix모던명조 L</vt:lpstr>
      <vt:lpstr>Rix모던명조 M</vt:lpstr>
      <vt:lpstr>Rix정고딕 B</vt:lpstr>
      <vt:lpstr>굴림</vt:lpstr>
      <vt:lpstr>맑은 고딕</vt:lpstr>
      <vt:lpstr>Arial</vt:lpstr>
      <vt:lpstr>Times New Roman</vt:lpstr>
      <vt:lpstr>Wingdings</vt:lpstr>
      <vt:lpstr>본문-오른쪽</vt:lpstr>
      <vt:lpstr>1. 제안요청 사항 수행방안  나. 주요 기능 ▶ 4) 포워딩 시스템 (FMS) 구축</vt:lpstr>
      <vt:lpstr>나) 기능 구성 (1/2)</vt:lpstr>
      <vt:lpstr>나) 기능 구성 (2/2)</vt:lpstr>
      <vt:lpstr>다) 프로세스 흐름도(업무/시스템)</vt:lpstr>
      <vt:lpstr>라) 주요 구현 기능 (1) 해상수출 스케줄 관리 &gt; (가) 스케줄 정보 관리</vt:lpstr>
      <vt:lpstr>라) 주요 구현 기능 (1) 해상수출 스케줄 관리 &gt; (나) SPACE 정보 관리</vt:lpstr>
      <vt:lpstr>라) 주요 구현 기능 (2) 해상수출 스케줄 관리 &gt; (가) 오더 관리</vt:lpstr>
      <vt:lpstr>라) 주요 구현 기능 (2) 해상수출 Booking 관리 &gt; (나) Booking 관리</vt:lpstr>
      <vt:lpstr>라) 주요 구현 기능 (3) 해상수출 선적 관리 &gt; (가) S/R 관리</vt:lpstr>
      <vt:lpstr>라) 주요 구현 기능 (3) 해상수출 선적 관리 &gt; (나) 선적/출항정보 관리</vt:lpstr>
      <vt:lpstr>라) 주요 구현 기능 (3) 해상수출 선적 관리 &gt; (다) S/N 관리</vt:lpstr>
      <vt:lpstr>라) 주요 구현 기능 (4) 해상 수출 B/L 관리 &gt; (가) HBL 관리</vt:lpstr>
      <vt:lpstr>라) 주요 구현 기능 (4) 해상 수출 B/L 관리 &gt; (나) MBL 관리</vt:lpstr>
      <vt:lpstr>라) 주요 구현 기능 (5) 항공 수출 스케줄 관리 &gt; (가) 스케줄 정보 관리</vt:lpstr>
      <vt:lpstr>라) 주요 구현 기능 (6) 항공 수출 Booking 관리 &gt; (가) 오더 관리</vt:lpstr>
      <vt:lpstr>라) 주요 구현 기능 (6) 항공 수출 Booking 관리 &gt; (가) Booking 관리</vt:lpstr>
      <vt:lpstr>라) 주요 구현 기능 (7) 항공 수출 수탁 관리 &gt; (가) MAWB 번호 목록 관리</vt:lpstr>
      <vt:lpstr>라) 주요 구현 기능 (8) 항공 수출 수탁 관리 &gt; (가) 기적/출항정보 관리</vt:lpstr>
      <vt:lpstr>라) 주요 구현 기능 (8) 항공 수출 수탁 관리 &gt; (나) Pre-Alert 관리</vt:lpstr>
      <vt:lpstr>라) 주요 구현 기능 (9) 항공 수출 B/L 관리 &gt; (가) HAWB 관리</vt:lpstr>
      <vt:lpstr>라) 주요 구현 기능 (9) 항공 수출 B/L 관리 &gt; (나) MAWB 관리</vt:lpstr>
      <vt:lpstr>라) 주요 구현 기능 (10) 항공 수출 IRRE 관리 &gt; (가) IRRE 관리</vt:lpstr>
      <vt:lpstr>라) 주요 구현 기능 (11) 수출 내륙운송 관리 &gt; (가) 운송정보관리</vt:lpstr>
      <vt:lpstr>라) 주요 구현 기능 (11) 수출 내륙운송 관리 &gt; (나) 운송스케줄관리</vt:lpstr>
      <vt:lpstr>라) 주요 구현 기능 (11) 수출 내륙운송 관리 &gt; (다) POD/GR 관리</vt:lpstr>
      <vt:lpstr>라) 주요 구현 기능 (12) 해상수입 도착 관리 &gt; (가) 오더 관리</vt:lpstr>
      <vt:lpstr>라) 주요 구현 기능 (12) 해상수입 도착 관리 &gt; (나) 도착정보관리</vt:lpstr>
      <vt:lpstr>라) 주요 구현 기능 (13) 해상수입 B/L 관리 &gt; (가) MBL 관리</vt:lpstr>
      <vt:lpstr>라) 주요 구현 기능 (13) 해상수입 B/L 관리 &gt; (나) HBL 관리</vt:lpstr>
      <vt:lpstr>라) 주요 구현 기능 (14) 항공수입 도착 관리 &gt; (가) 오더 관리</vt:lpstr>
      <vt:lpstr>라) 주요 구현 기능 (14) 항공수입 도착 관리 &gt; (나) 도착정보관리</vt:lpstr>
      <vt:lpstr>라) 주요 구현 기능 (15) 항공수입 B/L 관리 &gt; (가) MAWB 관리</vt:lpstr>
      <vt:lpstr>라) 주요 구현 기능 (15) 항공수입 B/L 관리 &gt; (나) HAWB 관리</vt:lpstr>
      <vt:lpstr>라) 주요 구현 기능 (16) 수입 내륙운송 관리 &gt; (가) 운송정보관리</vt:lpstr>
      <vt:lpstr>라) 주요 구현 기능 (16) 수입 내륙운송 관리 &gt; (나) 운송스케줄정보관리</vt:lpstr>
      <vt:lpstr>라) 주요 구현 기능 (16) 수입 내륙운송 관리 &gt; (다) POD/GR 관리</vt:lpstr>
      <vt:lpstr>라) 주요 구현 기능 (17) 수출입 통관 업무관리 &gt; (가) 수출통관 관리</vt:lpstr>
      <vt:lpstr>라) 주요 구현 기능 (17) 수출입 통관 업무관리 &gt; (나) 수출통관 관리</vt:lpstr>
      <vt:lpstr>라) 주요 구현 기능 (18) 세관 신고 업무관리 &gt; (가) AMS 관리</vt:lpstr>
      <vt:lpstr>라) 주요 구현 기능 (18) 세관 신고 업무관리 &gt; (나) 적하목록 관리</vt:lpstr>
      <vt:lpstr>라) 주요 구현 기능 (19) 국제운송비 산정 관리세관 신고 업무관리(화주,실행사,파트너물류비 산정 관리)</vt:lpstr>
      <vt:lpstr>라) 주요 구현 기능 (19) 실적 (실적관리)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2014-05-20T04:00:14Z</dcterms:created>
  <dcterms:modified xsi:type="dcterms:W3CDTF">2026-01-16T05:19:05Z</dcterms:modified>
</cp:coreProperties>
</file>